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9"/>
  </p:notesMasterIdLst>
  <p:handoutMasterIdLst>
    <p:handoutMasterId r:id="rId40"/>
  </p:handoutMasterIdLst>
  <p:sldIdLst>
    <p:sldId id="256" r:id="rId5"/>
    <p:sldId id="262" r:id="rId6"/>
    <p:sldId id="287" r:id="rId7"/>
    <p:sldId id="290" r:id="rId8"/>
    <p:sldId id="292" r:id="rId9"/>
    <p:sldId id="293" r:id="rId10"/>
    <p:sldId id="294" r:id="rId11"/>
    <p:sldId id="297" r:id="rId12"/>
    <p:sldId id="295" r:id="rId13"/>
    <p:sldId id="317" r:id="rId14"/>
    <p:sldId id="296" r:id="rId15"/>
    <p:sldId id="298" r:id="rId16"/>
    <p:sldId id="318" r:id="rId17"/>
    <p:sldId id="299" r:id="rId18"/>
    <p:sldId id="300" r:id="rId19"/>
    <p:sldId id="301" r:id="rId20"/>
    <p:sldId id="302" r:id="rId21"/>
    <p:sldId id="304" r:id="rId22"/>
    <p:sldId id="305" r:id="rId23"/>
    <p:sldId id="306" r:id="rId24"/>
    <p:sldId id="303" r:id="rId25"/>
    <p:sldId id="288" r:id="rId26"/>
    <p:sldId id="289" r:id="rId27"/>
    <p:sldId id="308" r:id="rId28"/>
    <p:sldId id="309" r:id="rId29"/>
    <p:sldId id="291" r:id="rId30"/>
    <p:sldId id="310" r:id="rId31"/>
    <p:sldId id="311" r:id="rId32"/>
    <p:sldId id="312" r:id="rId33"/>
    <p:sldId id="315" r:id="rId34"/>
    <p:sldId id="313" r:id="rId35"/>
    <p:sldId id="314" r:id="rId36"/>
    <p:sldId id="316" r:id="rId37"/>
    <p:sldId id="28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1" autoAdjust="0"/>
    <p:restoredTop sz="84841" autoAdjust="0"/>
  </p:normalViewPr>
  <p:slideViewPr>
    <p:cSldViewPr snapToGrid="0">
      <p:cViewPr varScale="1">
        <p:scale>
          <a:sx n="78" d="100"/>
          <a:sy n="78" d="100"/>
        </p:scale>
        <p:origin x="51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8/19/2020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34</a:t>
            </a:fld>
            <a:endParaRPr lang="en-US" dirty="0"/>
          </a:p>
        </p:txBody>
      </p:sp>
    </p:spTree>
    <p:extLst>
      <p:ext uri="{BB962C8B-B14F-4D97-AF65-F5344CB8AC3E}">
        <p14:creationId xmlns:p14="http://schemas.microsoft.com/office/powerpoint/2010/main" val="295056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169647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Opt-in: Consumer must explicitly give permission before the organization can share info</a:t>
            </a:r>
          </a:p>
          <a:p>
            <a:pPr eaLnBrk="1" hangingPunct="1"/>
            <a:r>
              <a:rPr lang="en-US" altLang="en-US" dirty="0"/>
              <a:t>Opt-out: Organization can share info until consumer explicitly forbid it</a:t>
            </a:r>
          </a:p>
          <a:p>
            <a:pPr eaLnBrk="1" hangingPunct="1"/>
            <a:r>
              <a:rPr lang="en-US" altLang="en-US" dirty="0"/>
              <a:t>Opt-in is a barrier for new businesses, so direct marketing organizations prefer opt-out</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17683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girl’s father went to the local Target &amp; talked to the manager, demanding to know how Target knew his 15 </a:t>
            </a:r>
            <a:r>
              <a:rPr lang="en-US" dirty="0" err="1"/>
              <a:t>yr</a:t>
            </a:r>
            <a:r>
              <a:rPr lang="en-US" dirty="0"/>
              <a:t> old daughter was pregnant before he did. The manager didn’t know, so dad kept pushing with Target. Answer: Target knew her offline identity as she browed the Target website—and been looking at products consistent with pregnancy. Data mining took it from there. </a:t>
            </a:r>
          </a:p>
          <a:p>
            <a:endParaRPr lang="en-US" dirty="0"/>
          </a:p>
          <a:p>
            <a:r>
              <a:rPr lang="en-US" dirty="0"/>
              <a:t>CC companies lowering credit limits because they notice you’re shopping much more at discount stores the last couple of months. </a:t>
            </a:r>
          </a:p>
          <a:p>
            <a:r>
              <a:rPr lang="en-US" dirty="0"/>
              <a:t>Red-flagging anyone charging at a particular bar (because those who charge at that bar have an 85% chance of missing at least 1 payment in the next year) </a:t>
            </a:r>
          </a:p>
          <a:p>
            <a:r>
              <a:rPr lang="en-US" dirty="0"/>
              <a:t>Ace hardware identifying felt circles as good credit risks. </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234846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Uber produced a heat map of hookups: few-block data of NYC neighborhoods, where someone was dropped off at a residential address after 11 PM Saturday &amp; picked up from the same address before 5:30 AM Sunday. </a:t>
            </a:r>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dirty="0"/>
          </a:p>
        </p:txBody>
      </p:sp>
    </p:spTree>
    <p:extLst>
      <p:ext uri="{BB962C8B-B14F-4D97-AF65-F5344CB8AC3E}">
        <p14:creationId xmlns:p14="http://schemas.microsoft.com/office/powerpoint/2010/main" val="255813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true. But, to be clear….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22</a:t>
            </a:fld>
            <a:endParaRPr lang="en-US" dirty="0"/>
          </a:p>
        </p:txBody>
      </p:sp>
    </p:spTree>
    <p:extLst>
      <p:ext uri="{BB962C8B-B14F-4D97-AF65-F5344CB8AC3E}">
        <p14:creationId xmlns:p14="http://schemas.microsoft.com/office/powerpoint/2010/main" val="80640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the result of James Bond villains, meeting at the secret base under the volcano, plotting how to turn human misery into profit. It’s less, and somehow more, chilling than that. It’s just a matter of noticing that this person is spending money in about these amounts on these products at this time of day. So if we advertise more products in that category &amp; price range to them at this time of day, they’re likely to click through &amp; buy, which makes a bit more money for the advertiser. The more consistent the pattern, the more desirable the customer is to advertisers. It’s just business. </a:t>
            </a:r>
          </a:p>
        </p:txBody>
      </p:sp>
      <p:sp>
        <p:nvSpPr>
          <p:cNvPr id="4" name="Slide Number Placeholder 3"/>
          <p:cNvSpPr>
            <a:spLocks noGrp="1"/>
          </p:cNvSpPr>
          <p:nvPr>
            <p:ph type="sldNum" sz="quarter" idx="5"/>
          </p:nvPr>
        </p:nvSpPr>
        <p:spPr/>
        <p:txBody>
          <a:bodyPr/>
          <a:lstStyle/>
          <a:p>
            <a:fld id="{C6B3AB32-59DF-41F1-9618-EDFBF5049629}" type="slidenum">
              <a:rPr lang="en-US" smtClean="0"/>
              <a:t>23</a:t>
            </a:fld>
            <a:endParaRPr lang="en-US" dirty="0"/>
          </a:p>
        </p:txBody>
      </p:sp>
    </p:spTree>
    <p:extLst>
      <p:ext uri="{BB962C8B-B14F-4D97-AF65-F5344CB8AC3E}">
        <p14:creationId xmlns:p14="http://schemas.microsoft.com/office/powerpoint/2010/main" val="3804459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what some of you are thinking right now…. Well, yes, SOME people might fall for that…. </a:t>
            </a:r>
          </a:p>
        </p:txBody>
      </p:sp>
      <p:sp>
        <p:nvSpPr>
          <p:cNvPr id="4" name="Slide Number Placeholder 3"/>
          <p:cNvSpPr>
            <a:spLocks noGrp="1"/>
          </p:cNvSpPr>
          <p:nvPr>
            <p:ph type="sldNum" sz="quarter" idx="5"/>
          </p:nvPr>
        </p:nvSpPr>
        <p:spPr/>
        <p:txBody>
          <a:bodyPr/>
          <a:lstStyle/>
          <a:p>
            <a:fld id="{C6B3AB32-59DF-41F1-9618-EDFBF5049629}" type="slidenum">
              <a:rPr lang="en-US" smtClean="0"/>
              <a:t>25</a:t>
            </a:fld>
            <a:endParaRPr lang="en-US" dirty="0"/>
          </a:p>
        </p:txBody>
      </p:sp>
    </p:spTree>
    <p:extLst>
      <p:ext uri="{BB962C8B-B14F-4D97-AF65-F5344CB8AC3E}">
        <p14:creationId xmlns:p14="http://schemas.microsoft.com/office/powerpoint/2010/main" val="4103730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weird cousin on my mom’s side would, for example. But I’m far too smart and well-informed for that. </a:t>
            </a:r>
          </a:p>
          <a:p>
            <a:endParaRPr lang="en-US" dirty="0"/>
          </a:p>
          <a:p>
            <a:r>
              <a:rPr lang="en-US" dirty="0"/>
              <a:t>Well… no. No, you’re not. Everyone has their buttons. Everyone has certain things they find more persuasive. And to these techniques, “People who think they’re too clever to be taken in by advertising” is just another demographic. We’ve got a set of ads all ready to go, aimed at people who think they’re too smart to be taken in by ads. And there </a:t>
            </a:r>
            <a:r>
              <a:rPr lang="en-US" i="1" dirty="0"/>
              <a:t>is</a:t>
            </a:r>
            <a:r>
              <a:rPr lang="en-US" i="0" dirty="0"/>
              <a:t> a correlation between an information bubble and general intelligence—and it’s </a:t>
            </a:r>
            <a:r>
              <a:rPr lang="en-US" i="1" dirty="0"/>
              <a:t>positive</a:t>
            </a:r>
            <a:r>
              <a:rPr lang="en-US" i="0" dirty="0"/>
              <a:t>. The smarter you are, the more careful you have to be about falling into one. </a:t>
            </a:r>
            <a:endParaRPr lang="en-US" dirty="0"/>
          </a:p>
          <a:p>
            <a:endParaRPr lang="en-US" dirty="0"/>
          </a:p>
          <a:p>
            <a:r>
              <a:rPr lang="en-US" dirty="0"/>
              <a:t>(As an aside, any con artist can confirm, the </a:t>
            </a:r>
            <a:r>
              <a:rPr lang="en-US" i="1" dirty="0"/>
              <a:t>easiest</a:t>
            </a:r>
            <a:r>
              <a:rPr lang="en-US" i="0" dirty="0"/>
              <a:t> mark is the person who thinks they’re too smart to be conned.) </a:t>
            </a:r>
          </a:p>
          <a:p>
            <a:endParaRPr lang="en-US" i="0" dirty="0"/>
          </a:p>
          <a:p>
            <a:r>
              <a:rPr lang="en-US" i="0" dirty="0"/>
              <a:t>Recent article on Sunset Boulevard described Norma Desmond as completely cut off from reality in an information silo she doesn’t even realize she’s in. and that to one degree or another, we’re all Norma Desmond now. </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26</a:t>
            </a:fld>
            <a:endParaRPr lang="en-US" dirty="0"/>
          </a:p>
        </p:txBody>
      </p:sp>
    </p:spTree>
    <p:extLst>
      <p:ext uri="{BB962C8B-B14F-4D97-AF65-F5344CB8AC3E}">
        <p14:creationId xmlns:p14="http://schemas.microsoft.com/office/powerpoint/2010/main" val="1528606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0B51D1E-CC3B-4E62-8CAA-E252FC39D484}" type="datetime1">
              <a:rPr lang="en-US" smtClean="0"/>
              <a:t>8/19/2020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Brian Hare, UMKC             Linda Hall Library Deeper Dive: Privacy in a Digital Age              Week 2: Data Mining</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8BE3A-A49E-4218-ACD0-7E7EBCC8F6B3}" type="datetime1">
              <a:rPr lang="en-US" smtClean="0"/>
              <a:t>8/19/2020</a:t>
            </a:fld>
            <a:endParaRPr lang="en-US" dirty="0"/>
          </a:p>
        </p:txBody>
      </p:sp>
      <p:sp>
        <p:nvSpPr>
          <p:cNvPr id="5" name="Footer Placeholder 4"/>
          <p:cNvSpPr>
            <a:spLocks noGrp="1"/>
          </p:cNvSpPr>
          <p:nvPr>
            <p:ph type="ftr" sz="quarter" idx="11"/>
          </p:nvPr>
        </p:nvSpPr>
        <p:spPr/>
        <p:txBody>
          <a:bodyPr/>
          <a:lstStyle/>
          <a:p>
            <a:r>
              <a:rPr lang="en-US"/>
              <a:t>Brian Hare, UMKC             Linda Hall Library Deeper Dive: Privacy in a Digital Age              Week 2: Data Mining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D8C57C8-0914-416D-A4FC-D3E7C538A0D9}" type="datetime1">
              <a:rPr lang="en-US" smtClean="0"/>
              <a:t>8/19/2020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Brian Hare, UMKC             Linda Hall Library Deeper Dive: Privacy in a Digital Age              Week 2: Data Mining</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03A89-0CAE-4476-9E4D-0CD3FF72765C}" type="datetime1">
              <a:rPr lang="en-US" smtClean="0"/>
              <a:t>8/19/2020</a:t>
            </a:fld>
            <a:endParaRPr lang="en-US" dirty="0"/>
          </a:p>
        </p:txBody>
      </p:sp>
      <p:sp>
        <p:nvSpPr>
          <p:cNvPr id="5" name="Footer Placeholder 4"/>
          <p:cNvSpPr>
            <a:spLocks noGrp="1"/>
          </p:cNvSpPr>
          <p:nvPr>
            <p:ph type="ftr" sz="quarter" idx="11"/>
          </p:nvPr>
        </p:nvSpPr>
        <p:spPr/>
        <p:txBody>
          <a:bodyPr/>
          <a:lstStyle/>
          <a:p>
            <a:r>
              <a:rPr lang="en-US"/>
              <a:t>Brian Hare, UMKC             Linda Hall Library Deeper Dive: Privacy in a Digital Age              Week 2: Data Mining</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6631419-5288-4FFB-ACED-CB8020395854}" type="datetime1">
              <a:rPr lang="en-US" smtClean="0"/>
              <a:t>8/19/2020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Brian Hare, UMKC             Linda Hall Library Deeper Dive: Privacy in a Digital Age              Week 2: Data Mining</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155CBD-6715-41D4-BBA4-CABF5ED394DF}" type="datetime1">
              <a:rPr lang="en-US" smtClean="0"/>
              <a:t>8/19/2020</a:t>
            </a:fld>
            <a:endParaRPr lang="en-US" dirty="0"/>
          </a:p>
        </p:txBody>
      </p:sp>
      <p:sp>
        <p:nvSpPr>
          <p:cNvPr id="6" name="Footer Placeholder 5"/>
          <p:cNvSpPr>
            <a:spLocks noGrp="1"/>
          </p:cNvSpPr>
          <p:nvPr>
            <p:ph type="ftr" sz="quarter" idx="11"/>
          </p:nvPr>
        </p:nvSpPr>
        <p:spPr/>
        <p:txBody>
          <a:bodyPr/>
          <a:lstStyle/>
          <a:p>
            <a:r>
              <a:rPr lang="en-US"/>
              <a:t>Brian Hare, UMKC             Linda Hall Library Deeper Dive: Privacy in a Digital Age              Week 2: Data Mining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FEB91D-658A-498A-ABA3-2F9CB918838A}" type="datetime1">
              <a:rPr lang="en-US" smtClean="0"/>
              <a:t>8/19/2020</a:t>
            </a:fld>
            <a:endParaRPr lang="en-US" dirty="0"/>
          </a:p>
        </p:txBody>
      </p:sp>
      <p:sp>
        <p:nvSpPr>
          <p:cNvPr id="8" name="Footer Placeholder 7"/>
          <p:cNvSpPr>
            <a:spLocks noGrp="1"/>
          </p:cNvSpPr>
          <p:nvPr>
            <p:ph type="ftr" sz="quarter" idx="11"/>
          </p:nvPr>
        </p:nvSpPr>
        <p:spPr/>
        <p:txBody>
          <a:bodyPr/>
          <a:lstStyle/>
          <a:p>
            <a:r>
              <a:rPr lang="en-US"/>
              <a:t>Brian Hare, UMKC             Linda Hall Library Deeper Dive: Privacy in a Digital Age              Week 2: Data Mining</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CDC81C-9B6D-435A-8C40-9E3DABDD12E9}" type="datetime1">
              <a:rPr lang="en-US" smtClean="0"/>
              <a:t>8/19/2020</a:t>
            </a:fld>
            <a:endParaRPr lang="en-US" dirty="0"/>
          </a:p>
        </p:txBody>
      </p:sp>
      <p:sp>
        <p:nvSpPr>
          <p:cNvPr id="4" name="Footer Placeholder 3"/>
          <p:cNvSpPr>
            <a:spLocks noGrp="1"/>
          </p:cNvSpPr>
          <p:nvPr>
            <p:ph type="ftr" sz="quarter" idx="11"/>
          </p:nvPr>
        </p:nvSpPr>
        <p:spPr/>
        <p:txBody>
          <a:bodyPr/>
          <a:lstStyle/>
          <a:p>
            <a:r>
              <a:rPr lang="en-US"/>
              <a:t>Brian Hare, UMKC             Linda Hall Library Deeper Dive: Privacy in a Digital Age              Week 2: Data Mining</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D845A-A12D-40E7-81BF-44BBF920C048}" type="datetime1">
              <a:rPr lang="en-US" smtClean="0"/>
              <a:t>8/19/2020</a:t>
            </a:fld>
            <a:endParaRPr lang="en-US" dirty="0"/>
          </a:p>
        </p:txBody>
      </p:sp>
      <p:sp>
        <p:nvSpPr>
          <p:cNvPr id="3" name="Footer Placeholder 2"/>
          <p:cNvSpPr>
            <a:spLocks noGrp="1"/>
          </p:cNvSpPr>
          <p:nvPr>
            <p:ph type="ftr" sz="quarter" idx="11"/>
          </p:nvPr>
        </p:nvSpPr>
        <p:spPr/>
        <p:txBody>
          <a:bodyPr/>
          <a:lstStyle/>
          <a:p>
            <a:r>
              <a:rPr lang="en-US"/>
              <a:t>Brian Hare, UMKC             Linda Hall Library Deeper Dive: Privacy in a Digital Age              Week 2: Data Mining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1B5D3EC-8FC7-462D-BCED-F240F9AB22AA}" type="datetime1">
              <a:rPr lang="en-US" smtClean="0"/>
              <a:t>8/19/2020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Brian Hare, UMKC             Linda Hall Library Deeper Dive: Privacy in a Digital Age              Week 2: Data Mining</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20586D-2C33-47F7-89B5-950609DE89A5}" type="datetime1">
              <a:rPr lang="en-US" smtClean="0"/>
              <a:t>8/19/2020</a:t>
            </a:fld>
            <a:endParaRPr lang="en-US" dirty="0"/>
          </a:p>
        </p:txBody>
      </p:sp>
      <p:sp>
        <p:nvSpPr>
          <p:cNvPr id="6" name="Footer Placeholder 5"/>
          <p:cNvSpPr>
            <a:spLocks noGrp="1"/>
          </p:cNvSpPr>
          <p:nvPr>
            <p:ph type="ftr" sz="quarter" idx="11"/>
          </p:nvPr>
        </p:nvSpPr>
        <p:spPr/>
        <p:txBody>
          <a:bodyPr/>
          <a:lstStyle/>
          <a:p>
            <a:r>
              <a:rPr lang="en-US"/>
              <a:t>Brian Hare, UMKC             Linda Hall Library Deeper Dive: Privacy in a Digital Age              Week 2: Data Mining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EB0D888-00A1-4D47-A8EC-527BC71C7C6B}" type="datetime1">
              <a:rPr lang="en-US" smtClean="0"/>
              <a:t>8/19/2020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Brian Hare, UMKC             Linda Hall Library Deeper Dive: Privacy in a Digital Age              Week 2: Data Mining</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114802"/>
            <a:ext cx="10993549" cy="895244"/>
          </a:xfrm>
        </p:spPr>
        <p:txBody>
          <a:bodyPr>
            <a:noAutofit/>
          </a:bodyPr>
          <a:lstStyle/>
          <a:p>
            <a:r>
              <a:rPr lang="en-US" sz="6000" dirty="0">
                <a:solidFill>
                  <a:schemeClr val="bg1"/>
                </a:solidFill>
              </a:rPr>
              <a:t>Privacy In A Digital Age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277394"/>
            <a:ext cx="10993546" cy="1123405"/>
          </a:xfrm>
        </p:spPr>
        <p:txBody>
          <a:bodyPr>
            <a:normAutofit/>
          </a:bodyPr>
          <a:lstStyle/>
          <a:p>
            <a:r>
              <a:rPr lang="en-US" dirty="0">
                <a:solidFill>
                  <a:srgbClr val="7CEBFF"/>
                </a:solidFill>
              </a:rPr>
              <a:t>Brian Hare, Associate Teaching Professor </a:t>
            </a:r>
          </a:p>
          <a:p>
            <a:r>
              <a:rPr lang="en-US" dirty="0">
                <a:solidFill>
                  <a:srgbClr val="7CEBFF"/>
                </a:solidFill>
              </a:rPr>
              <a:t>UMKC School of Computing &amp; Engineering</a:t>
            </a:r>
          </a:p>
          <a:p>
            <a:r>
              <a:rPr lang="en-US" dirty="0">
                <a:solidFill>
                  <a:srgbClr val="7CEBFF"/>
                </a:solidFill>
              </a:rPr>
              <a:t>Linda Hall Library “Deeper Dive” series  - August 2020  							Week 2: Data Mining</a:t>
            </a:r>
          </a:p>
        </p:txBody>
      </p:sp>
      <p:sp>
        <p:nvSpPr>
          <p:cNvPr id="4" name="Footer Placeholder 3">
            <a:extLst>
              <a:ext uri="{FF2B5EF4-FFF2-40B4-BE49-F238E27FC236}">
                <a16:creationId xmlns:a16="http://schemas.microsoft.com/office/drawing/2014/main" id="{871ACACD-D710-4165-9B92-DBEEEE69EB50}"/>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8E7D-8F88-4703-AEBB-66C6A35B2F19}"/>
              </a:ext>
            </a:extLst>
          </p:cNvPr>
          <p:cNvSpPr>
            <a:spLocks noGrp="1"/>
          </p:cNvSpPr>
          <p:nvPr>
            <p:ph type="title"/>
          </p:nvPr>
        </p:nvSpPr>
        <p:spPr/>
        <p:txBody>
          <a:bodyPr/>
          <a:lstStyle/>
          <a:p>
            <a:r>
              <a:rPr lang="en-US" dirty="0"/>
              <a:t>Surveillance capitalism defined</a:t>
            </a:r>
          </a:p>
        </p:txBody>
      </p:sp>
      <p:sp>
        <p:nvSpPr>
          <p:cNvPr id="3" name="Content Placeholder 2">
            <a:extLst>
              <a:ext uri="{FF2B5EF4-FFF2-40B4-BE49-F238E27FC236}">
                <a16:creationId xmlns:a16="http://schemas.microsoft.com/office/drawing/2014/main" id="{A6FA767B-827B-4451-9C02-1E91FE3D1980}"/>
              </a:ext>
            </a:extLst>
          </p:cNvPr>
          <p:cNvSpPr>
            <a:spLocks noGrp="1"/>
          </p:cNvSpPr>
          <p:nvPr>
            <p:ph idx="1"/>
          </p:nvPr>
        </p:nvSpPr>
        <p:spPr/>
        <p:txBody>
          <a:bodyPr>
            <a:normAutofit fontScale="77500" lnSpcReduction="20000"/>
          </a:bodyPr>
          <a:lstStyle/>
          <a:p>
            <a:r>
              <a:rPr lang="en-US" sz="3200" i="1" dirty="0"/>
              <a:t>Surveillance Capitalism </a:t>
            </a:r>
            <a:r>
              <a:rPr lang="en-US" sz="3200" dirty="0"/>
              <a:t>is:  </a:t>
            </a:r>
          </a:p>
          <a:p>
            <a:pPr lvl="1"/>
            <a:r>
              <a:rPr lang="en-US" sz="3000" dirty="0"/>
              <a:t>the collection &amp; analysis of individual user data </a:t>
            </a:r>
          </a:p>
          <a:p>
            <a:pPr lvl="1"/>
            <a:r>
              <a:rPr lang="en-US" sz="3000" dirty="0"/>
              <a:t>to understand &amp; predict individual preferences, wants, &amp; needs, </a:t>
            </a:r>
          </a:p>
          <a:p>
            <a:pPr lvl="1"/>
            <a:r>
              <a:rPr lang="en-US" sz="3000" dirty="0"/>
              <a:t>ideally on a moment-to-moment basis, </a:t>
            </a:r>
          </a:p>
          <a:p>
            <a:pPr lvl="1"/>
            <a:r>
              <a:rPr lang="en-US" sz="3000" dirty="0"/>
              <a:t>so that ever-more-precisely targeted advertising can be directed at them. </a:t>
            </a:r>
          </a:p>
          <a:p>
            <a:r>
              <a:rPr lang="en-US" sz="3200" dirty="0"/>
              <a:t>The goal is to influence user behavior toward making a sale, whatever that means (buying a product, voting for a candidate, </a:t>
            </a:r>
            <a:r>
              <a:rPr lang="en-US" sz="3200" dirty="0" err="1"/>
              <a:t>etc</a:t>
            </a:r>
            <a:r>
              <a:rPr lang="en-US" sz="3200" dirty="0"/>
              <a:t>)</a:t>
            </a:r>
          </a:p>
          <a:p>
            <a:pPr lvl="1"/>
            <a:r>
              <a:rPr lang="en-US" sz="3000" dirty="0"/>
              <a:t>Note that advertising has often included creating a need the customer didn’t know they had, and selling them the solution – influencing or changing behavior</a:t>
            </a:r>
          </a:p>
          <a:p>
            <a:endParaRPr lang="en-US" dirty="0"/>
          </a:p>
        </p:txBody>
      </p:sp>
      <p:sp>
        <p:nvSpPr>
          <p:cNvPr id="4" name="Footer Placeholder 3">
            <a:extLst>
              <a:ext uri="{FF2B5EF4-FFF2-40B4-BE49-F238E27FC236}">
                <a16:creationId xmlns:a16="http://schemas.microsoft.com/office/drawing/2014/main" id="{BA2F5455-1300-435B-8DD9-EFD32B6EFD4E}"/>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183235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41B0-BF95-4783-9C20-D4BD87E81B05}"/>
              </a:ext>
            </a:extLst>
          </p:cNvPr>
          <p:cNvSpPr>
            <a:spLocks noGrp="1"/>
          </p:cNvSpPr>
          <p:nvPr>
            <p:ph type="title"/>
          </p:nvPr>
        </p:nvSpPr>
        <p:spPr/>
        <p:txBody>
          <a:bodyPr/>
          <a:lstStyle/>
          <a:p>
            <a:r>
              <a:rPr lang="en-US" dirty="0"/>
              <a:t>First-party v. third-party tracking </a:t>
            </a:r>
          </a:p>
        </p:txBody>
      </p:sp>
      <p:sp>
        <p:nvSpPr>
          <p:cNvPr id="3" name="Content Placeholder 2">
            <a:extLst>
              <a:ext uri="{FF2B5EF4-FFF2-40B4-BE49-F238E27FC236}">
                <a16:creationId xmlns:a16="http://schemas.microsoft.com/office/drawing/2014/main" id="{97550354-BBDA-43E2-8F61-0813197AE6EA}"/>
              </a:ext>
            </a:extLst>
          </p:cNvPr>
          <p:cNvSpPr>
            <a:spLocks noGrp="1"/>
          </p:cNvSpPr>
          <p:nvPr>
            <p:ph idx="1"/>
          </p:nvPr>
        </p:nvSpPr>
        <p:spPr>
          <a:xfrm>
            <a:off x="581192" y="2180496"/>
            <a:ext cx="11029615" cy="4306801"/>
          </a:xfrm>
        </p:spPr>
        <p:txBody>
          <a:bodyPr>
            <a:normAutofit/>
          </a:bodyPr>
          <a:lstStyle/>
          <a:p>
            <a:r>
              <a:rPr lang="en-US" dirty="0"/>
              <a:t>First-party: Data collected as part of offering a product or service </a:t>
            </a:r>
          </a:p>
          <a:p>
            <a:pPr lvl="1"/>
            <a:r>
              <a:rPr lang="en-US" dirty="0"/>
              <a:t>Amazon knows what you looked at &amp; what you eventually bought </a:t>
            </a:r>
          </a:p>
          <a:p>
            <a:pPr lvl="1"/>
            <a:r>
              <a:rPr lang="en-US" dirty="0"/>
              <a:t>Google knows what you searched for &amp; where you asked Maps to direct you </a:t>
            </a:r>
          </a:p>
          <a:p>
            <a:pPr lvl="1"/>
            <a:r>
              <a:rPr lang="en-US" dirty="0"/>
              <a:t>Facebook knows what you ‘Liked’ &amp; what you commented on </a:t>
            </a:r>
          </a:p>
          <a:p>
            <a:pPr lvl="1"/>
            <a:r>
              <a:rPr lang="en-US" dirty="0"/>
              <a:t>This can be sensitive information, and companies have a long history of mishandling it </a:t>
            </a:r>
          </a:p>
          <a:p>
            <a:r>
              <a:rPr lang="en-US" dirty="0"/>
              <a:t>Third-party: Data collected on people who aren’t using their services </a:t>
            </a:r>
          </a:p>
          <a:p>
            <a:pPr lvl="1"/>
            <a:r>
              <a:rPr lang="en-US" dirty="0"/>
              <a:t>Facebook’s ‘conversion pixels’ gather information about users of other websites &amp; services </a:t>
            </a:r>
          </a:p>
          <a:p>
            <a:pPr lvl="1"/>
            <a:r>
              <a:rPr lang="en-US" dirty="0"/>
              <a:t>Google tracks user visits to brick-and-mortar stores </a:t>
            </a:r>
          </a:p>
          <a:p>
            <a:pPr lvl="1"/>
            <a:r>
              <a:rPr lang="en-US" dirty="0"/>
              <a:t>Data brokers, advertisers, others track day-to-day internet activity </a:t>
            </a:r>
          </a:p>
          <a:p>
            <a:r>
              <a:rPr lang="en-US" dirty="0"/>
              <a:t>Web browsers distinguish between 1</a:t>
            </a:r>
            <a:r>
              <a:rPr lang="en-US" baseline="30000" dirty="0"/>
              <a:t>st</a:t>
            </a:r>
            <a:r>
              <a:rPr lang="en-US" dirty="0"/>
              <a:t>-party &amp; 3</a:t>
            </a:r>
            <a:r>
              <a:rPr lang="en-US" baseline="30000" dirty="0"/>
              <a:t>rd</a:t>
            </a:r>
            <a:r>
              <a:rPr lang="en-US" dirty="0"/>
              <a:t>-party data. Most apps do not—to them, data is data. If an app has access to particular data, so does any third-party code running inside it </a:t>
            </a:r>
          </a:p>
        </p:txBody>
      </p:sp>
      <p:sp>
        <p:nvSpPr>
          <p:cNvPr id="4" name="Footer Placeholder 3">
            <a:extLst>
              <a:ext uri="{FF2B5EF4-FFF2-40B4-BE49-F238E27FC236}">
                <a16:creationId xmlns:a16="http://schemas.microsoft.com/office/drawing/2014/main" id="{EC4F1178-137E-4377-A4E6-B29E3B775AB7}"/>
              </a:ext>
            </a:extLst>
          </p:cNvPr>
          <p:cNvSpPr>
            <a:spLocks noGrp="1"/>
          </p:cNvSpPr>
          <p:nvPr>
            <p:ph type="ftr" sz="quarter" idx="11"/>
          </p:nvPr>
        </p:nvSpPr>
        <p:spPr>
          <a:xfrm>
            <a:off x="581192" y="6487297"/>
            <a:ext cx="6917210" cy="365125"/>
          </a:xfrm>
        </p:spPr>
        <p:txBody>
          <a:bodyPr/>
          <a:lstStyle/>
          <a:p>
            <a:r>
              <a:rPr lang="en-US" dirty="0"/>
              <a:t>Brian Hare, UMKC             Linda Hall Library Deeper Dive: Privacy in a Digital Age              Week 2: Data Mining</a:t>
            </a:r>
          </a:p>
        </p:txBody>
      </p:sp>
    </p:spTree>
    <p:extLst>
      <p:ext uri="{BB962C8B-B14F-4D97-AF65-F5344CB8AC3E}">
        <p14:creationId xmlns:p14="http://schemas.microsoft.com/office/powerpoint/2010/main" val="378166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1EC4-8F9D-46B8-B73B-6AD5D3673830}"/>
              </a:ext>
            </a:extLst>
          </p:cNvPr>
          <p:cNvSpPr>
            <a:spLocks noGrp="1"/>
          </p:cNvSpPr>
          <p:nvPr>
            <p:ph type="title"/>
          </p:nvPr>
        </p:nvSpPr>
        <p:spPr/>
        <p:txBody>
          <a:bodyPr/>
          <a:lstStyle/>
          <a:p>
            <a:r>
              <a:rPr lang="en-US" dirty="0"/>
              <a:t>How did we get here? </a:t>
            </a:r>
          </a:p>
        </p:txBody>
      </p:sp>
      <p:sp>
        <p:nvSpPr>
          <p:cNvPr id="3" name="Content Placeholder 2">
            <a:extLst>
              <a:ext uri="{FF2B5EF4-FFF2-40B4-BE49-F238E27FC236}">
                <a16:creationId xmlns:a16="http://schemas.microsoft.com/office/drawing/2014/main" id="{1DF27E9A-3F03-4780-BD44-12D406934FF8}"/>
              </a:ext>
            </a:extLst>
          </p:cNvPr>
          <p:cNvSpPr>
            <a:spLocks noGrp="1"/>
          </p:cNvSpPr>
          <p:nvPr>
            <p:ph idx="1"/>
          </p:nvPr>
        </p:nvSpPr>
        <p:spPr>
          <a:xfrm>
            <a:off x="581192" y="2180496"/>
            <a:ext cx="11029615" cy="4298681"/>
          </a:xfrm>
        </p:spPr>
        <p:txBody>
          <a:bodyPr/>
          <a:lstStyle/>
          <a:p>
            <a:r>
              <a:rPr lang="en-US" dirty="0"/>
              <a:t>2001: Google facing loss of investor confidence after dot-com crash </a:t>
            </a:r>
          </a:p>
          <a:p>
            <a:pPr lvl="1"/>
            <a:r>
              <a:rPr lang="en-US" dirty="0"/>
              <a:t>Abandoned reluctance to embrace advertising </a:t>
            </a:r>
          </a:p>
          <a:p>
            <a:pPr lvl="1"/>
            <a:r>
              <a:rPr lang="en-US" dirty="0"/>
              <a:t>Started analyzing user data to predict click-through rates, taken as an indicator of the ad’s relevance </a:t>
            </a:r>
          </a:p>
          <a:p>
            <a:pPr lvl="2"/>
            <a:r>
              <a:rPr lang="en-US" dirty="0"/>
              <a:t>Same basic idea as PageRank algorithm </a:t>
            </a:r>
          </a:p>
          <a:p>
            <a:pPr lvl="1"/>
            <a:r>
              <a:rPr lang="en-US" dirty="0"/>
              <a:t>As this showed its effectiveness, it was expanded </a:t>
            </a:r>
          </a:p>
          <a:p>
            <a:pPr lvl="2"/>
            <a:r>
              <a:rPr lang="en-US" dirty="0"/>
              <a:t>Data collection added to more services </a:t>
            </a:r>
          </a:p>
          <a:p>
            <a:pPr lvl="2"/>
            <a:r>
              <a:rPr lang="en-US" dirty="0"/>
              <a:t>Information not explicitly provided (or explicitly refused) can still be inferred </a:t>
            </a:r>
          </a:p>
          <a:p>
            <a:r>
              <a:rPr lang="en-US" dirty="0"/>
              <a:t>2004, IPO: Advertising revenue had increased </a:t>
            </a:r>
            <a:r>
              <a:rPr lang="en-US" b="1" dirty="0"/>
              <a:t>3,590%.</a:t>
            </a:r>
            <a:r>
              <a:rPr lang="en-US" dirty="0"/>
              <a:t> </a:t>
            </a:r>
          </a:p>
          <a:p>
            <a:pPr lvl="1"/>
            <a:r>
              <a:rPr lang="en-US" dirty="0"/>
              <a:t>About 36-fold increase, in just over 36 months </a:t>
            </a:r>
          </a:p>
          <a:p>
            <a:r>
              <a:rPr lang="en-US" dirty="0"/>
              <a:t>This model quickly spread and is now used for much, much more than just advertising </a:t>
            </a:r>
          </a:p>
        </p:txBody>
      </p:sp>
      <p:sp>
        <p:nvSpPr>
          <p:cNvPr id="4" name="Footer Placeholder 3">
            <a:extLst>
              <a:ext uri="{FF2B5EF4-FFF2-40B4-BE49-F238E27FC236}">
                <a16:creationId xmlns:a16="http://schemas.microsoft.com/office/drawing/2014/main" id="{22015382-EFD4-46F3-A2AD-BDFC45B3CE92}"/>
              </a:ext>
            </a:extLst>
          </p:cNvPr>
          <p:cNvSpPr>
            <a:spLocks noGrp="1"/>
          </p:cNvSpPr>
          <p:nvPr>
            <p:ph type="ftr" sz="quarter" idx="11"/>
          </p:nvPr>
        </p:nvSpPr>
        <p:spPr>
          <a:xfrm>
            <a:off x="581192" y="6296614"/>
            <a:ext cx="6917210" cy="365125"/>
          </a:xfrm>
        </p:spPr>
        <p:txBody>
          <a:bodyPr/>
          <a:lstStyle/>
          <a:p>
            <a:r>
              <a:rPr lang="en-US" dirty="0"/>
              <a:t>Brian Hare, UMKC             Linda Hall Library Deeper Dive: Privacy in a Digital Age              Week 2: Data Mining</a:t>
            </a:r>
          </a:p>
        </p:txBody>
      </p:sp>
    </p:spTree>
    <p:extLst>
      <p:ext uri="{BB962C8B-B14F-4D97-AF65-F5344CB8AC3E}">
        <p14:creationId xmlns:p14="http://schemas.microsoft.com/office/powerpoint/2010/main" val="337256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4193-5511-4A5C-A3C4-225013A7CB46}"/>
              </a:ext>
            </a:extLst>
          </p:cNvPr>
          <p:cNvSpPr>
            <a:spLocks noGrp="1"/>
          </p:cNvSpPr>
          <p:nvPr>
            <p:ph type="title"/>
          </p:nvPr>
        </p:nvSpPr>
        <p:spPr/>
        <p:txBody>
          <a:bodyPr/>
          <a:lstStyle/>
          <a:p>
            <a:r>
              <a:rPr lang="en-US" dirty="0"/>
              <a:t>How it works, in a nutshell</a:t>
            </a:r>
          </a:p>
        </p:txBody>
      </p:sp>
      <p:sp>
        <p:nvSpPr>
          <p:cNvPr id="3" name="Content Placeholder 2">
            <a:extLst>
              <a:ext uri="{FF2B5EF4-FFF2-40B4-BE49-F238E27FC236}">
                <a16:creationId xmlns:a16="http://schemas.microsoft.com/office/drawing/2014/main" id="{9DD1B2F9-B549-4B29-8728-D6971F9A6827}"/>
              </a:ext>
            </a:extLst>
          </p:cNvPr>
          <p:cNvSpPr>
            <a:spLocks noGrp="1"/>
          </p:cNvSpPr>
          <p:nvPr>
            <p:ph idx="1"/>
          </p:nvPr>
        </p:nvSpPr>
        <p:spPr>
          <a:xfrm>
            <a:off x="581192" y="2180496"/>
            <a:ext cx="11029615" cy="3975348"/>
          </a:xfrm>
        </p:spPr>
        <p:txBody>
          <a:bodyPr>
            <a:normAutofit fontScale="92500" lnSpcReduction="20000"/>
          </a:bodyPr>
          <a:lstStyle/>
          <a:p>
            <a:r>
              <a:rPr lang="en-US" sz="2400" dirty="0"/>
              <a:t>User enters a search phrase: “Pomeranian puppies” </a:t>
            </a:r>
          </a:p>
          <a:p>
            <a:r>
              <a:rPr lang="en-US" sz="2400" dirty="0"/>
              <a:t>Quick database search: </a:t>
            </a:r>
          </a:p>
          <a:p>
            <a:pPr lvl="1"/>
            <a:r>
              <a:rPr lang="en-US" sz="2000" dirty="0"/>
              <a:t>Find all ads served up on past searches of ‘Pomeranian puppies’ for other users</a:t>
            </a:r>
          </a:p>
          <a:p>
            <a:pPr lvl="2"/>
            <a:r>
              <a:rPr lang="en-US" sz="1800" dirty="0"/>
              <a:t>If we haven’t encountered that phrase before, do this for each word individually </a:t>
            </a:r>
          </a:p>
          <a:p>
            <a:pPr lvl="1"/>
            <a:r>
              <a:rPr lang="en-US" sz="2000" dirty="0"/>
              <a:t>Give priority to the ones that have been clicked on the most </a:t>
            </a:r>
          </a:p>
          <a:p>
            <a:pPr lvl="1"/>
            <a:r>
              <a:rPr lang="en-US" sz="2000" dirty="0"/>
              <a:t>Select ads to display for this user </a:t>
            </a:r>
          </a:p>
          <a:p>
            <a:pPr lvl="1"/>
            <a:r>
              <a:rPr lang="en-US" sz="2000" dirty="0"/>
              <a:t>Note which ads this user clicks, if any </a:t>
            </a:r>
          </a:p>
          <a:p>
            <a:pPr lvl="1"/>
            <a:r>
              <a:rPr lang="en-US" sz="2000" dirty="0"/>
              <a:t>Also note which returned links the user clicks—they’re more relevant—and the last one the user clicks is probably where they found what they were looking for, so is most relevant </a:t>
            </a:r>
          </a:p>
          <a:p>
            <a:r>
              <a:rPr lang="en-US" sz="2400" dirty="0"/>
              <a:t>The new part: </a:t>
            </a:r>
          </a:p>
          <a:p>
            <a:pPr lvl="1"/>
            <a:r>
              <a:rPr lang="en-US" sz="2000" dirty="0"/>
              <a:t>Give priority to the ones that have been clicked on the most </a:t>
            </a:r>
            <a:r>
              <a:rPr lang="en-US" sz="2000" b="1" i="1" dirty="0"/>
              <a:t>by users who are similar to this user</a:t>
            </a:r>
            <a:r>
              <a:rPr lang="en-US" sz="2000" i="1" dirty="0"/>
              <a:t> </a:t>
            </a:r>
            <a:endParaRPr lang="en-US" sz="2000" dirty="0"/>
          </a:p>
        </p:txBody>
      </p:sp>
      <p:sp>
        <p:nvSpPr>
          <p:cNvPr id="4" name="Footer Placeholder 3">
            <a:extLst>
              <a:ext uri="{FF2B5EF4-FFF2-40B4-BE49-F238E27FC236}">
                <a16:creationId xmlns:a16="http://schemas.microsoft.com/office/drawing/2014/main" id="{F00B2DA4-FC8E-4C87-8510-ECC2D0FA2225}"/>
              </a:ext>
            </a:extLst>
          </p:cNvPr>
          <p:cNvSpPr>
            <a:spLocks noGrp="1"/>
          </p:cNvSpPr>
          <p:nvPr>
            <p:ph type="ftr" sz="quarter" idx="11"/>
          </p:nvPr>
        </p:nvSpPr>
        <p:spPr>
          <a:xfrm>
            <a:off x="581192" y="6255259"/>
            <a:ext cx="6917210" cy="365125"/>
          </a:xfrm>
        </p:spPr>
        <p:txBody>
          <a:bodyPr/>
          <a:lstStyle/>
          <a:p>
            <a:r>
              <a:rPr lang="en-US" dirty="0"/>
              <a:t>Brian Hare, UMKC             Linda Hall Library Deeper Dive: Privacy in a Digital Age              Week 2: Data Mining</a:t>
            </a:r>
          </a:p>
        </p:txBody>
      </p:sp>
    </p:spTree>
    <p:extLst>
      <p:ext uri="{BB962C8B-B14F-4D97-AF65-F5344CB8AC3E}">
        <p14:creationId xmlns:p14="http://schemas.microsoft.com/office/powerpoint/2010/main" val="180755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D7DF-55F7-4280-BA93-60F19F5ED904}"/>
              </a:ext>
            </a:extLst>
          </p:cNvPr>
          <p:cNvSpPr>
            <a:spLocks noGrp="1"/>
          </p:cNvSpPr>
          <p:nvPr>
            <p:ph type="title"/>
          </p:nvPr>
        </p:nvSpPr>
        <p:spPr/>
        <p:txBody>
          <a:bodyPr/>
          <a:lstStyle/>
          <a:p>
            <a:r>
              <a:rPr lang="en-US" dirty="0"/>
              <a:t>How do they identify you? </a:t>
            </a:r>
          </a:p>
        </p:txBody>
      </p:sp>
      <p:sp>
        <p:nvSpPr>
          <p:cNvPr id="3" name="Content Placeholder 2">
            <a:extLst>
              <a:ext uri="{FF2B5EF4-FFF2-40B4-BE49-F238E27FC236}">
                <a16:creationId xmlns:a16="http://schemas.microsoft.com/office/drawing/2014/main" id="{3AE02C92-E11E-4956-A8B9-A1F905F8437E}"/>
              </a:ext>
            </a:extLst>
          </p:cNvPr>
          <p:cNvSpPr>
            <a:spLocks noGrp="1"/>
          </p:cNvSpPr>
          <p:nvPr>
            <p:ph idx="1"/>
          </p:nvPr>
        </p:nvSpPr>
        <p:spPr/>
        <p:txBody>
          <a:bodyPr/>
          <a:lstStyle/>
          <a:p>
            <a:r>
              <a:rPr lang="en-US" dirty="0"/>
              <a:t>An identifier should</a:t>
            </a:r>
          </a:p>
          <a:p>
            <a:pPr lvl="1"/>
            <a:r>
              <a:rPr lang="en-US" dirty="0"/>
              <a:t>Point only to you (or your device) </a:t>
            </a:r>
          </a:p>
          <a:p>
            <a:pPr lvl="1"/>
            <a:r>
              <a:rPr lang="en-US" dirty="0"/>
              <a:t>Be relatively permanent/persistent</a:t>
            </a:r>
          </a:p>
          <a:p>
            <a:pPr lvl="1"/>
            <a:r>
              <a:rPr lang="en-US" dirty="0"/>
              <a:t>Be easily accessible</a:t>
            </a:r>
          </a:p>
          <a:p>
            <a:r>
              <a:rPr lang="en-US" dirty="0"/>
              <a:t>If all 3 aren’t available, 2 will often do </a:t>
            </a:r>
          </a:p>
          <a:p>
            <a:r>
              <a:rPr lang="en-US" dirty="0"/>
              <a:t>2 or more weak identifiers can be combined into 1 strong identifier </a:t>
            </a:r>
          </a:p>
          <a:p>
            <a:r>
              <a:rPr lang="en-US" dirty="0"/>
              <a:t>While an identifier may appear anonymous—”afc9297acd930291f”—it can almost always be linked back to real person </a:t>
            </a:r>
          </a:p>
          <a:p>
            <a:endParaRPr lang="en-US" dirty="0"/>
          </a:p>
        </p:txBody>
      </p:sp>
      <p:sp>
        <p:nvSpPr>
          <p:cNvPr id="4" name="Footer Placeholder 3">
            <a:extLst>
              <a:ext uri="{FF2B5EF4-FFF2-40B4-BE49-F238E27FC236}">
                <a16:creationId xmlns:a16="http://schemas.microsoft.com/office/drawing/2014/main" id="{F978E705-DA21-4E54-A0CA-A51E2F0D7AD0}"/>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102461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620B-EDEC-4DBE-AEF0-C094AD2483E4}"/>
              </a:ext>
            </a:extLst>
          </p:cNvPr>
          <p:cNvSpPr>
            <a:spLocks noGrp="1"/>
          </p:cNvSpPr>
          <p:nvPr>
            <p:ph type="title"/>
          </p:nvPr>
        </p:nvSpPr>
        <p:spPr/>
        <p:txBody>
          <a:bodyPr/>
          <a:lstStyle/>
          <a:p>
            <a:r>
              <a:rPr lang="en-US" dirty="0"/>
              <a:t>What can identify you? </a:t>
            </a:r>
          </a:p>
        </p:txBody>
      </p:sp>
      <p:sp>
        <p:nvSpPr>
          <p:cNvPr id="3" name="Content Placeholder 2">
            <a:extLst>
              <a:ext uri="{FF2B5EF4-FFF2-40B4-BE49-F238E27FC236}">
                <a16:creationId xmlns:a16="http://schemas.microsoft.com/office/drawing/2014/main" id="{1521342E-915A-43FC-AEDF-6FDD82C5EE7B}"/>
              </a:ext>
            </a:extLst>
          </p:cNvPr>
          <p:cNvSpPr>
            <a:spLocks noGrp="1"/>
          </p:cNvSpPr>
          <p:nvPr>
            <p:ph idx="1"/>
          </p:nvPr>
        </p:nvSpPr>
        <p:spPr/>
        <p:txBody>
          <a:bodyPr numCol="2">
            <a:normAutofit fontScale="92500" lnSpcReduction="20000"/>
          </a:bodyPr>
          <a:lstStyle/>
          <a:p>
            <a:r>
              <a:rPr lang="en-US" sz="1800" dirty="0"/>
              <a:t>Cookies</a:t>
            </a:r>
          </a:p>
          <a:p>
            <a:pPr lvl="1"/>
            <a:r>
              <a:rPr lang="en-US" sz="1800" dirty="0"/>
              <a:t>HTTP Cookies </a:t>
            </a:r>
          </a:p>
          <a:p>
            <a:pPr lvl="1"/>
            <a:r>
              <a:rPr lang="en-US" sz="1800" dirty="0"/>
              <a:t>Local Storage cookies </a:t>
            </a:r>
          </a:p>
          <a:p>
            <a:r>
              <a:rPr lang="en-US" sz="1800" dirty="0"/>
              <a:t>IP address</a:t>
            </a:r>
          </a:p>
          <a:p>
            <a:r>
              <a:rPr lang="en-US" sz="1800" dirty="0"/>
              <a:t>TLS (Transport Layer Security) state</a:t>
            </a:r>
          </a:p>
          <a:p>
            <a:r>
              <a:rPr lang="en-US" sz="1800" dirty="0"/>
              <a:t>Browser fingerprint/ID </a:t>
            </a:r>
          </a:p>
          <a:p>
            <a:r>
              <a:rPr lang="en-US" sz="1800" dirty="0"/>
              <a:t>Phone number </a:t>
            </a:r>
          </a:p>
          <a:p>
            <a:r>
              <a:rPr lang="en-US" sz="1800" dirty="0"/>
              <a:t>IMSI / IMEI numbers</a:t>
            </a:r>
          </a:p>
          <a:p>
            <a:pPr lvl="1"/>
            <a:r>
              <a:rPr lang="en-US" sz="1800" dirty="0"/>
              <a:t>IMSI (International Mobile Subscriber Identity) is on phone’s SIM card</a:t>
            </a:r>
          </a:p>
          <a:p>
            <a:pPr lvl="1"/>
            <a:r>
              <a:rPr lang="en-US" sz="1800" dirty="0"/>
              <a:t>IMEI (International Mobile Equipment Identity) is baked into the hardware</a:t>
            </a:r>
          </a:p>
          <a:p>
            <a:r>
              <a:rPr lang="en-US" sz="1800" dirty="0"/>
              <a:t>Advertiser ID (usually visible across apps) </a:t>
            </a:r>
          </a:p>
          <a:p>
            <a:r>
              <a:rPr lang="en-US" sz="1800" dirty="0"/>
              <a:t>MAC address</a:t>
            </a:r>
          </a:p>
          <a:p>
            <a:r>
              <a:rPr lang="en-US" sz="1800" dirty="0"/>
              <a:t>License plate</a:t>
            </a:r>
          </a:p>
          <a:p>
            <a:r>
              <a:rPr lang="en-US" sz="1800" dirty="0"/>
              <a:t>Face print</a:t>
            </a:r>
          </a:p>
          <a:p>
            <a:r>
              <a:rPr lang="en-US" sz="1800" dirty="0"/>
              <a:t>Credit card number </a:t>
            </a:r>
          </a:p>
          <a:p>
            <a:r>
              <a:rPr lang="en-US" sz="1800" dirty="0"/>
              <a:t>Note that these can be combined. If you get a new phone from a different service, your phone number will probably be unchanged and you’ll soon log in to the same websites, linking the old &amp; new identities</a:t>
            </a:r>
          </a:p>
          <a:p>
            <a:endParaRPr lang="en-US" dirty="0"/>
          </a:p>
        </p:txBody>
      </p:sp>
      <p:sp>
        <p:nvSpPr>
          <p:cNvPr id="4" name="Footer Placeholder 3">
            <a:extLst>
              <a:ext uri="{FF2B5EF4-FFF2-40B4-BE49-F238E27FC236}">
                <a16:creationId xmlns:a16="http://schemas.microsoft.com/office/drawing/2014/main" id="{52E5EBCC-E4B6-42E7-AD5C-32E722300325}"/>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284347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C5BF-8FC3-47E3-AC98-51AD7B81E74A}"/>
              </a:ext>
            </a:extLst>
          </p:cNvPr>
          <p:cNvSpPr>
            <a:spLocks noGrp="1"/>
          </p:cNvSpPr>
          <p:nvPr>
            <p:ph type="title"/>
          </p:nvPr>
        </p:nvSpPr>
        <p:spPr/>
        <p:txBody>
          <a:bodyPr/>
          <a:lstStyle/>
          <a:p>
            <a:r>
              <a:rPr lang="en-US" dirty="0"/>
              <a:t>Where does this data go? </a:t>
            </a:r>
          </a:p>
        </p:txBody>
      </p:sp>
      <p:sp>
        <p:nvSpPr>
          <p:cNvPr id="3" name="Content Placeholder 2">
            <a:extLst>
              <a:ext uri="{FF2B5EF4-FFF2-40B4-BE49-F238E27FC236}">
                <a16:creationId xmlns:a16="http://schemas.microsoft.com/office/drawing/2014/main" id="{E6043E68-9B57-451B-856D-604A419265E1}"/>
              </a:ext>
            </a:extLst>
          </p:cNvPr>
          <p:cNvSpPr>
            <a:spLocks noGrp="1"/>
          </p:cNvSpPr>
          <p:nvPr>
            <p:ph idx="1"/>
          </p:nvPr>
        </p:nvSpPr>
        <p:spPr/>
        <p:txBody>
          <a:bodyPr>
            <a:normAutofit fontScale="92500" lnSpcReduction="20000"/>
          </a:bodyPr>
          <a:lstStyle/>
          <a:p>
            <a:r>
              <a:rPr lang="en-US" sz="1800" dirty="0"/>
              <a:t>Targeted advertising</a:t>
            </a:r>
          </a:p>
          <a:p>
            <a:pPr lvl="1"/>
            <a:r>
              <a:rPr lang="en-US" sz="1800" dirty="0"/>
              <a:t>Google and Facebook control 60% of digital ad market in US </a:t>
            </a:r>
          </a:p>
          <a:p>
            <a:pPr lvl="1"/>
            <a:r>
              <a:rPr lang="en-US" sz="1800" dirty="0"/>
              <a:t>Google, Facebook, Amazon, Twitter offer end to end services so advertisers don’t need access to data</a:t>
            </a:r>
          </a:p>
          <a:p>
            <a:pPr lvl="1"/>
            <a:r>
              <a:rPr lang="en-US" sz="1800" dirty="0"/>
              <a:t>Data brokers allow purchasing user information &amp; uploading that to Google or Facebook; this can bypass anti-discrimination efforts or attempts to avoid malicious targeting </a:t>
            </a:r>
          </a:p>
          <a:p>
            <a:pPr lvl="1"/>
            <a:r>
              <a:rPr lang="en-US" sz="1800" dirty="0"/>
              <a:t>Google combines search history, Gmail data, browsing history into comprehensive picture </a:t>
            </a:r>
          </a:p>
          <a:p>
            <a:r>
              <a:rPr lang="en-US" sz="1800" dirty="0"/>
              <a:t>Political campaigns, interest groups</a:t>
            </a:r>
          </a:p>
          <a:p>
            <a:pPr lvl="1"/>
            <a:r>
              <a:rPr lang="en-US" sz="1800" dirty="0" err="1"/>
              <a:t>CatholicVote</a:t>
            </a:r>
            <a:r>
              <a:rPr lang="en-US" sz="1800" dirty="0"/>
              <a:t> used cell-phone location data to determine who had been in a Catholic church, then targeted them with get out the vote ads </a:t>
            </a:r>
          </a:p>
          <a:p>
            <a:pPr lvl="1"/>
            <a:r>
              <a:rPr lang="en-US" sz="1800" dirty="0"/>
              <a:t>Anti-abortion groups have targeted ads at women while they were at abortion clinics </a:t>
            </a:r>
          </a:p>
          <a:p>
            <a:pPr lvl="1"/>
            <a:r>
              <a:rPr lang="en-US" sz="1800" dirty="0"/>
              <a:t>Deep Root Analytics was the source of the largest breach of voter data in US history </a:t>
            </a:r>
          </a:p>
          <a:p>
            <a:endParaRPr lang="en-US" dirty="0"/>
          </a:p>
        </p:txBody>
      </p:sp>
      <p:sp>
        <p:nvSpPr>
          <p:cNvPr id="4" name="Footer Placeholder 3">
            <a:extLst>
              <a:ext uri="{FF2B5EF4-FFF2-40B4-BE49-F238E27FC236}">
                <a16:creationId xmlns:a16="http://schemas.microsoft.com/office/drawing/2014/main" id="{CEB1564A-8AA9-4FBB-A720-406DC8634BEF}"/>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2658830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4269-97BE-4F8C-A980-2FA162FD1F0E}"/>
              </a:ext>
            </a:extLst>
          </p:cNvPr>
          <p:cNvSpPr>
            <a:spLocks noGrp="1"/>
          </p:cNvSpPr>
          <p:nvPr>
            <p:ph type="title"/>
          </p:nvPr>
        </p:nvSpPr>
        <p:spPr/>
        <p:txBody>
          <a:bodyPr/>
          <a:lstStyle/>
          <a:p>
            <a:r>
              <a:rPr lang="en-US" dirty="0"/>
              <a:t>Where does the data go? </a:t>
            </a:r>
          </a:p>
        </p:txBody>
      </p:sp>
      <p:sp>
        <p:nvSpPr>
          <p:cNvPr id="3" name="Content Placeholder 2">
            <a:extLst>
              <a:ext uri="{FF2B5EF4-FFF2-40B4-BE49-F238E27FC236}">
                <a16:creationId xmlns:a16="http://schemas.microsoft.com/office/drawing/2014/main" id="{53545A72-0F07-4B4E-B928-E145C046D7B8}"/>
              </a:ext>
            </a:extLst>
          </p:cNvPr>
          <p:cNvSpPr>
            <a:spLocks noGrp="1"/>
          </p:cNvSpPr>
          <p:nvPr>
            <p:ph idx="1"/>
          </p:nvPr>
        </p:nvSpPr>
        <p:spPr>
          <a:xfrm>
            <a:off x="581192" y="2180496"/>
            <a:ext cx="11029615" cy="4269731"/>
          </a:xfrm>
        </p:spPr>
        <p:txBody>
          <a:bodyPr/>
          <a:lstStyle/>
          <a:p>
            <a:r>
              <a:rPr lang="en-US" sz="2400" dirty="0"/>
              <a:t>Social Media &amp; News Sites </a:t>
            </a:r>
          </a:p>
          <a:p>
            <a:pPr lvl="1"/>
            <a:r>
              <a:rPr lang="en-US" sz="2000" dirty="0"/>
              <a:t>Driven by engagement—what will keep you on our site just a little bit longer? (Goal is more advertising revenue.) </a:t>
            </a:r>
          </a:p>
          <a:p>
            <a:r>
              <a:rPr lang="en-US" sz="2000" dirty="0"/>
              <a:t>Debt collectors, bounty hunters, investigators, bail bond companies </a:t>
            </a:r>
          </a:p>
          <a:p>
            <a:pPr lvl="1"/>
            <a:r>
              <a:rPr lang="en-US" sz="1800" dirty="0"/>
              <a:t>But the data can be bought &amp; abused by anyone </a:t>
            </a:r>
          </a:p>
          <a:p>
            <a:r>
              <a:rPr lang="en-US" sz="2000" dirty="0"/>
              <a:t>Cities, law enforcement </a:t>
            </a:r>
          </a:p>
          <a:p>
            <a:pPr lvl="1"/>
            <a:r>
              <a:rPr lang="en-US" sz="1800" dirty="0"/>
              <a:t>Many legal limits on collection of data by governments are effectively bypassed </a:t>
            </a:r>
          </a:p>
          <a:p>
            <a:pPr lvl="2"/>
            <a:r>
              <a:rPr lang="en-US" sz="1600" dirty="0"/>
              <a:t>The government can’t collect or retain certain data by law, but the law (written before data brokers) says nothing about buying the data from a private company </a:t>
            </a:r>
          </a:p>
          <a:p>
            <a:endParaRPr lang="en-US" dirty="0"/>
          </a:p>
        </p:txBody>
      </p:sp>
      <p:sp>
        <p:nvSpPr>
          <p:cNvPr id="4" name="Footer Placeholder 3">
            <a:extLst>
              <a:ext uri="{FF2B5EF4-FFF2-40B4-BE49-F238E27FC236}">
                <a16:creationId xmlns:a16="http://schemas.microsoft.com/office/drawing/2014/main" id="{1ADABD69-3519-4AB1-961A-8CF593D48F23}"/>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4086927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AD0A-0A20-4B91-B8A2-A0BA87B18A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BC90A8-EA33-425D-B4A9-4EAE0839F56D}"/>
              </a:ext>
            </a:extLst>
          </p:cNvPr>
          <p:cNvSpPr>
            <a:spLocks noGrp="1"/>
          </p:cNvSpPr>
          <p:nvPr>
            <p:ph idx="1"/>
          </p:nvPr>
        </p:nvSpPr>
        <p:spPr/>
        <p:txBody>
          <a:bodyPr/>
          <a:lstStyle/>
          <a:p>
            <a:r>
              <a:rPr lang="en-US" sz="2000" dirty="0"/>
              <a:t>Face recognition can identify users in </a:t>
            </a:r>
            <a:r>
              <a:rPr lang="en-US" sz="2000" dirty="0" err="1"/>
              <a:t>realtime</a:t>
            </a:r>
            <a:endParaRPr lang="en-US" sz="2000" dirty="0"/>
          </a:p>
          <a:p>
            <a:pPr lvl="1"/>
            <a:r>
              <a:rPr lang="en-US" sz="2000" dirty="0"/>
              <a:t>As of mid-2019, is required to be used for smartphones in China </a:t>
            </a:r>
          </a:p>
          <a:p>
            <a:pPr lvl="1"/>
            <a:r>
              <a:rPr lang="en-US" sz="2000" dirty="0"/>
              <a:t>Used to identify people at higher risk of shoplifting; but models are often racially biased, and recognition less accurate for darker skin</a:t>
            </a:r>
          </a:p>
          <a:p>
            <a:pPr lvl="1"/>
            <a:r>
              <a:rPr lang="en-US" sz="2000" dirty="0"/>
              <a:t>Walgreens testing a system where refrigerated cases don’t have glass doors; rather screens w/ icons showing what’s inside, and display screen for personalized ads based on face recognition</a:t>
            </a:r>
          </a:p>
          <a:p>
            <a:pPr lvl="1"/>
            <a:r>
              <a:rPr lang="en-US" sz="2000" dirty="0"/>
              <a:t>And of course, that you were in that Walgreens at that time shopping for that stuff all becomes more monetizable data </a:t>
            </a:r>
          </a:p>
          <a:p>
            <a:endParaRPr lang="en-US" dirty="0"/>
          </a:p>
          <a:p>
            <a:endParaRPr lang="en-US" dirty="0"/>
          </a:p>
        </p:txBody>
      </p:sp>
      <p:sp>
        <p:nvSpPr>
          <p:cNvPr id="4" name="Footer Placeholder 3">
            <a:extLst>
              <a:ext uri="{FF2B5EF4-FFF2-40B4-BE49-F238E27FC236}">
                <a16:creationId xmlns:a16="http://schemas.microsoft.com/office/drawing/2014/main" id="{D570ABF5-5B07-44F7-B9C1-D6289571E461}"/>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7824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A7B9-F027-4C57-8B21-45889411D806}"/>
              </a:ext>
            </a:extLst>
          </p:cNvPr>
          <p:cNvSpPr>
            <a:spLocks noGrp="1"/>
          </p:cNvSpPr>
          <p:nvPr>
            <p:ph type="title"/>
          </p:nvPr>
        </p:nvSpPr>
        <p:spPr/>
        <p:txBody>
          <a:bodyPr/>
          <a:lstStyle/>
          <a:p>
            <a:r>
              <a:rPr lang="en-US" dirty="0"/>
              <a:t>Data Brokers</a:t>
            </a:r>
          </a:p>
        </p:txBody>
      </p:sp>
      <p:sp>
        <p:nvSpPr>
          <p:cNvPr id="3" name="Content Placeholder 2">
            <a:extLst>
              <a:ext uri="{FF2B5EF4-FFF2-40B4-BE49-F238E27FC236}">
                <a16:creationId xmlns:a16="http://schemas.microsoft.com/office/drawing/2014/main" id="{13755C74-71AD-4532-B920-7DF8D5D74BA7}"/>
              </a:ext>
            </a:extLst>
          </p:cNvPr>
          <p:cNvSpPr>
            <a:spLocks noGrp="1"/>
          </p:cNvSpPr>
          <p:nvPr>
            <p:ph idx="1"/>
          </p:nvPr>
        </p:nvSpPr>
        <p:spPr/>
        <p:txBody>
          <a:bodyPr/>
          <a:lstStyle/>
          <a:p>
            <a:r>
              <a:rPr lang="en-US" sz="2400" dirty="0"/>
              <a:t>Data brokers specialize in building large databases of personal information including psychological profiles (“Credit Hungry Card Switcher,” “Disciplined Passive Borrower”) and identity resolution (if you have 1 piece of information about someone, we can provide more detailed data on them) </a:t>
            </a:r>
          </a:p>
          <a:p>
            <a:r>
              <a:rPr lang="en-US" sz="2400" dirty="0"/>
              <a:t>Cambridge Analytica developed OCEAN scores—openness, conscientiousness, extroversion, agreeableness, and neuroticism—about millions of voters</a:t>
            </a:r>
          </a:p>
          <a:p>
            <a:endParaRPr lang="en-US" dirty="0"/>
          </a:p>
        </p:txBody>
      </p:sp>
      <p:sp>
        <p:nvSpPr>
          <p:cNvPr id="4" name="Footer Placeholder 3">
            <a:extLst>
              <a:ext uri="{FF2B5EF4-FFF2-40B4-BE49-F238E27FC236}">
                <a16:creationId xmlns:a16="http://schemas.microsoft.com/office/drawing/2014/main" id="{A6D64B73-6DB7-4363-9409-8F6873367639}"/>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286553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F2A-224C-46B5-833B-14921D804B79}"/>
              </a:ext>
            </a:extLst>
          </p:cNvPr>
          <p:cNvSpPr>
            <a:spLocks noGrp="1"/>
          </p:cNvSpPr>
          <p:nvPr>
            <p:ph type="title"/>
          </p:nvPr>
        </p:nvSpPr>
        <p:spPr/>
        <p:txBody>
          <a:bodyPr/>
          <a:lstStyle/>
          <a:p>
            <a:r>
              <a:rPr lang="en-US" dirty="0"/>
              <a:t>Why Are We Here? </a:t>
            </a:r>
          </a:p>
        </p:txBody>
      </p:sp>
      <p:sp>
        <p:nvSpPr>
          <p:cNvPr id="3" name="Content Placeholder 2">
            <a:extLst>
              <a:ext uri="{FF2B5EF4-FFF2-40B4-BE49-F238E27FC236}">
                <a16:creationId xmlns:a16="http://schemas.microsoft.com/office/drawing/2014/main" id="{64517511-14FE-4602-A254-BC5ADE430596}"/>
              </a:ext>
            </a:extLst>
          </p:cNvPr>
          <p:cNvSpPr>
            <a:spLocks noGrp="1"/>
          </p:cNvSpPr>
          <p:nvPr>
            <p:ph idx="1"/>
          </p:nvPr>
        </p:nvSpPr>
        <p:spPr/>
        <p:txBody>
          <a:bodyPr>
            <a:normAutofit/>
          </a:bodyPr>
          <a:lstStyle/>
          <a:p>
            <a:r>
              <a:rPr lang="en-US" sz="2800" dirty="0"/>
              <a:t>Big Data, Data Mining, and Deep Learning, Oh My! </a:t>
            </a:r>
          </a:p>
          <a:p>
            <a:r>
              <a:rPr lang="en-US" sz="2800" dirty="0"/>
              <a:t>Surveillance as a business </a:t>
            </a:r>
          </a:p>
          <a:p>
            <a:r>
              <a:rPr lang="en-US" sz="2800" dirty="0"/>
              <a:t>Networking effects and information bubbles—the goal is engagement, by (almost) any means necessary</a:t>
            </a:r>
          </a:p>
        </p:txBody>
      </p:sp>
      <p:sp>
        <p:nvSpPr>
          <p:cNvPr id="4" name="Footer Placeholder 3">
            <a:extLst>
              <a:ext uri="{FF2B5EF4-FFF2-40B4-BE49-F238E27FC236}">
                <a16:creationId xmlns:a16="http://schemas.microsoft.com/office/drawing/2014/main" id="{79F81D7D-E3FB-40C6-85B7-64440792F2B9}"/>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95421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F1B4-3F17-451E-8043-E139336757CC}"/>
              </a:ext>
            </a:extLst>
          </p:cNvPr>
          <p:cNvSpPr>
            <a:spLocks noGrp="1"/>
          </p:cNvSpPr>
          <p:nvPr>
            <p:ph type="title"/>
          </p:nvPr>
        </p:nvSpPr>
        <p:spPr/>
        <p:txBody>
          <a:bodyPr/>
          <a:lstStyle/>
          <a:p>
            <a:r>
              <a:rPr lang="en-US" dirty="0"/>
              <a:t>Realtime Bidding, lookalike communities </a:t>
            </a:r>
          </a:p>
        </p:txBody>
      </p:sp>
      <p:sp>
        <p:nvSpPr>
          <p:cNvPr id="3" name="Content Placeholder 2">
            <a:extLst>
              <a:ext uri="{FF2B5EF4-FFF2-40B4-BE49-F238E27FC236}">
                <a16:creationId xmlns:a16="http://schemas.microsoft.com/office/drawing/2014/main" id="{85110ABF-25EA-429C-AF37-343439F6EED3}"/>
              </a:ext>
            </a:extLst>
          </p:cNvPr>
          <p:cNvSpPr>
            <a:spLocks noGrp="1"/>
          </p:cNvSpPr>
          <p:nvPr>
            <p:ph idx="1"/>
          </p:nvPr>
        </p:nvSpPr>
        <p:spPr/>
        <p:txBody>
          <a:bodyPr/>
          <a:lstStyle/>
          <a:p>
            <a:r>
              <a:rPr lang="en-US" sz="2000" dirty="0"/>
              <a:t>Ads placed via real-time bidding; user information exchanged before bidding. </a:t>
            </a:r>
          </a:p>
          <a:p>
            <a:r>
              <a:rPr lang="en-US" sz="2000" dirty="0"/>
              <a:t>Companies can low-bid to get user data cheaply</a:t>
            </a:r>
          </a:p>
          <a:p>
            <a:r>
              <a:rPr lang="en-US" sz="2000" dirty="0"/>
              <a:t>Advertisers don’t have direct access to Facebook data, but can advertise to, say, tractor-pull enthusiasts living within 150 miles of Salina KS</a:t>
            </a:r>
          </a:p>
          <a:p>
            <a:pPr lvl="1"/>
            <a:r>
              <a:rPr lang="en-US" sz="2000" dirty="0"/>
              <a:t>When those users click the ad, they’re directed to the advertiser’s website, with information that they came from Facebook after clicking an ad; this can be linked with real-world identity</a:t>
            </a:r>
          </a:p>
          <a:p>
            <a:r>
              <a:rPr lang="en-US" sz="2000" dirty="0"/>
              <a:t>Advertisers can provide data files about their users &amp; ask Facebook to form a look-alike community, &amp; market to it; again, when they click through, their IRL identity is linked </a:t>
            </a:r>
          </a:p>
          <a:p>
            <a:pPr lvl="1"/>
            <a:r>
              <a:rPr lang="en-US" sz="2000" dirty="0"/>
              <a:t>This process is opaque to everyone except Facebook</a:t>
            </a:r>
          </a:p>
          <a:p>
            <a:endParaRPr lang="en-US" dirty="0"/>
          </a:p>
        </p:txBody>
      </p:sp>
      <p:sp>
        <p:nvSpPr>
          <p:cNvPr id="4" name="Footer Placeholder 3">
            <a:extLst>
              <a:ext uri="{FF2B5EF4-FFF2-40B4-BE49-F238E27FC236}">
                <a16:creationId xmlns:a16="http://schemas.microsoft.com/office/drawing/2014/main" id="{E35C0B7A-553E-44E6-BE61-DF758F2A3A5A}"/>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1561610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49EB5-DD95-4E39-AF4C-6AE4C81A5787}"/>
              </a:ext>
            </a:extLst>
          </p:cNvPr>
          <p:cNvSpPr>
            <a:spLocks noGrp="1"/>
          </p:cNvSpPr>
          <p:nvPr>
            <p:ph type="title"/>
          </p:nvPr>
        </p:nvSpPr>
        <p:spPr/>
        <p:txBody>
          <a:bodyPr/>
          <a:lstStyle/>
          <a:p>
            <a:r>
              <a:rPr lang="en-US" dirty="0"/>
              <a:t>What’s the problem? </a:t>
            </a:r>
          </a:p>
        </p:txBody>
      </p:sp>
      <p:sp>
        <p:nvSpPr>
          <p:cNvPr id="3" name="Content Placeholder 2">
            <a:extLst>
              <a:ext uri="{FF2B5EF4-FFF2-40B4-BE49-F238E27FC236}">
                <a16:creationId xmlns:a16="http://schemas.microsoft.com/office/drawing/2014/main" id="{9AD97AEC-6514-4C9E-9EE5-9F2BAEBBAB88}"/>
              </a:ext>
            </a:extLst>
          </p:cNvPr>
          <p:cNvSpPr>
            <a:spLocks noGrp="1"/>
          </p:cNvSpPr>
          <p:nvPr>
            <p:ph idx="1"/>
          </p:nvPr>
        </p:nvSpPr>
        <p:spPr/>
        <p:txBody>
          <a:bodyPr>
            <a:normAutofit lnSpcReduction="10000"/>
          </a:bodyPr>
          <a:lstStyle/>
          <a:p>
            <a:r>
              <a:rPr lang="en-US" sz="1800" dirty="0"/>
              <a:t>Movement history can identify habits, political beliefs &amp; activity level, even if user has chosen not to provide this information</a:t>
            </a:r>
          </a:p>
          <a:p>
            <a:r>
              <a:rPr lang="en-US" sz="1800" dirty="0"/>
              <a:t>99.5% of license-plate searches are not related to law-enforcement interest </a:t>
            </a:r>
          </a:p>
          <a:p>
            <a:r>
              <a:rPr lang="en-US" sz="1800" dirty="0"/>
              <a:t>“Smart” video doorbells being used by police departments to provide public/private partnership continuous video surveillance of neighborhoods</a:t>
            </a:r>
          </a:p>
          <a:p>
            <a:r>
              <a:rPr lang="en-US" sz="1800" dirty="0"/>
              <a:t>Facebook has already experimented with altering users’ moods based on what’s in their news feed </a:t>
            </a:r>
          </a:p>
          <a:p>
            <a:r>
              <a:rPr lang="en-US" sz="1800" dirty="0"/>
              <a:t>Targeted advertising has been used to bypass campaign expenditure limits, anti-discrimination laws</a:t>
            </a:r>
          </a:p>
          <a:p>
            <a:r>
              <a:rPr lang="en-US" sz="1800" dirty="0"/>
              <a:t>The goal is often explicitly influencing people in ways they don’t realize: “We can engineer the context around a particular behavior and force change that way… We are learning how to write the music, and then we let the music make them dance.”</a:t>
            </a:r>
          </a:p>
          <a:p>
            <a:pPr lvl="1"/>
            <a:r>
              <a:rPr lang="en-US" sz="1800" dirty="0"/>
              <a:t>Note: No one explicitly authorized any of this </a:t>
            </a:r>
          </a:p>
          <a:p>
            <a:endParaRPr lang="en-US" dirty="0"/>
          </a:p>
        </p:txBody>
      </p:sp>
      <p:sp>
        <p:nvSpPr>
          <p:cNvPr id="4" name="Footer Placeholder 3">
            <a:extLst>
              <a:ext uri="{FF2B5EF4-FFF2-40B4-BE49-F238E27FC236}">
                <a16:creationId xmlns:a16="http://schemas.microsoft.com/office/drawing/2014/main" id="{E1D1C470-7883-46E5-A224-FC0437D50B36}"/>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4187499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DAF8-A72D-45CE-9D95-818674EFBD18}"/>
              </a:ext>
            </a:extLst>
          </p:cNvPr>
          <p:cNvSpPr>
            <a:spLocks noGrp="1"/>
          </p:cNvSpPr>
          <p:nvPr>
            <p:ph type="title"/>
          </p:nvPr>
        </p:nvSpPr>
        <p:spPr/>
        <p:txBody>
          <a:bodyPr/>
          <a:lstStyle/>
          <a:p>
            <a:r>
              <a:rPr lang="en-US" dirty="0"/>
              <a:t>Email from a student</a:t>
            </a:r>
          </a:p>
        </p:txBody>
      </p:sp>
      <p:sp>
        <p:nvSpPr>
          <p:cNvPr id="3" name="Content Placeholder 2">
            <a:extLst>
              <a:ext uri="{FF2B5EF4-FFF2-40B4-BE49-F238E27FC236}">
                <a16:creationId xmlns:a16="http://schemas.microsoft.com/office/drawing/2014/main" id="{1AF1D1B2-4330-47E4-8B7C-F161887D054D}"/>
              </a:ext>
            </a:extLst>
          </p:cNvPr>
          <p:cNvSpPr>
            <a:spLocks noGrp="1"/>
          </p:cNvSpPr>
          <p:nvPr>
            <p:ph idx="1"/>
          </p:nvPr>
        </p:nvSpPr>
        <p:spPr>
          <a:solidFill>
            <a:schemeClr val="tx1"/>
          </a:solidFill>
        </p:spPr>
        <p:txBody>
          <a:bodyPr/>
          <a:lstStyle/>
          <a:p>
            <a:r>
              <a:rPr lang="en-US" sz="2800" b="0" i="1" u="none" strike="noStrike" baseline="0" dirty="0">
                <a:solidFill>
                  <a:schemeClr val="bg1"/>
                </a:solidFill>
                <a:latin typeface="+mj-lt"/>
              </a:rPr>
              <a:t>Since my dad passed away the ads have relentless. It was like they knew I was an emotional spender, knew exactly what I would spend money on to feel better (get that hit of endorphins), and what times during the day I would become unstable. It’s been ridiculous! </a:t>
            </a:r>
          </a:p>
          <a:p>
            <a:endParaRPr lang="en-US" dirty="0"/>
          </a:p>
        </p:txBody>
      </p:sp>
      <p:sp>
        <p:nvSpPr>
          <p:cNvPr id="4" name="Footer Placeholder 3">
            <a:extLst>
              <a:ext uri="{FF2B5EF4-FFF2-40B4-BE49-F238E27FC236}">
                <a16:creationId xmlns:a16="http://schemas.microsoft.com/office/drawing/2014/main" id="{EAB78D1A-1CDB-4DE3-ABF5-8EA58B56A130}"/>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764040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5" name="Picture 4" descr="A picture containing drawing, meter&#10;&#10;Description automatically generated">
            <a:extLst>
              <a:ext uri="{FF2B5EF4-FFF2-40B4-BE49-F238E27FC236}">
                <a16:creationId xmlns:a16="http://schemas.microsoft.com/office/drawing/2014/main" id="{4F4300FF-5E43-4214-912D-C228C43BBC17}"/>
              </a:ext>
            </a:extLst>
          </p:cNvPr>
          <p:cNvPicPr>
            <a:picLocks noChangeAspect="1"/>
          </p:cNvPicPr>
          <p:nvPr/>
        </p:nvPicPr>
        <p:blipFill>
          <a:blip r:embed="rId4"/>
          <a:stretch>
            <a:fillRect/>
          </a:stretch>
        </p:blipFill>
        <p:spPr>
          <a:xfrm>
            <a:off x="2812873" y="136949"/>
            <a:ext cx="6597346" cy="6553218"/>
          </a:xfrm>
          <a:prstGeom prst="rect">
            <a:avLst/>
          </a:prstGeom>
        </p:spPr>
      </p:pic>
    </p:spTree>
    <p:extLst>
      <p:ext uri="{BB962C8B-B14F-4D97-AF65-F5344CB8AC3E}">
        <p14:creationId xmlns:p14="http://schemas.microsoft.com/office/powerpoint/2010/main" val="2319955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D901-FFA1-4862-ABE3-8EFDB3C8F70D}"/>
              </a:ext>
            </a:extLst>
          </p:cNvPr>
          <p:cNvSpPr>
            <a:spLocks noGrp="1"/>
          </p:cNvSpPr>
          <p:nvPr>
            <p:ph type="title"/>
          </p:nvPr>
        </p:nvSpPr>
        <p:spPr/>
        <p:txBody>
          <a:bodyPr/>
          <a:lstStyle/>
          <a:p>
            <a:r>
              <a:rPr lang="en-US" dirty="0"/>
              <a:t>Profiling, personalization, &amp; politics</a:t>
            </a:r>
          </a:p>
        </p:txBody>
      </p:sp>
      <p:sp>
        <p:nvSpPr>
          <p:cNvPr id="3" name="Content Placeholder 2">
            <a:extLst>
              <a:ext uri="{FF2B5EF4-FFF2-40B4-BE49-F238E27FC236}">
                <a16:creationId xmlns:a16="http://schemas.microsoft.com/office/drawing/2014/main" id="{1D38B254-53ED-4D9B-B092-16EB7B927ADE}"/>
              </a:ext>
            </a:extLst>
          </p:cNvPr>
          <p:cNvSpPr>
            <a:spLocks noGrp="1"/>
          </p:cNvSpPr>
          <p:nvPr>
            <p:ph idx="1"/>
          </p:nvPr>
        </p:nvSpPr>
        <p:spPr/>
        <p:txBody>
          <a:bodyPr>
            <a:normAutofit lnSpcReduction="10000"/>
          </a:bodyPr>
          <a:lstStyle/>
          <a:p>
            <a:r>
              <a:rPr lang="en-US" dirty="0"/>
              <a:t>Social media sites are driven by engagement—what keeps users returning to the platform </a:t>
            </a:r>
          </a:p>
          <a:p>
            <a:r>
              <a:rPr lang="en-US" dirty="0"/>
              <a:t>Behavioral science (which these companies definitely study) tells us one of the most effective ways to reinforce behavior is </a:t>
            </a:r>
            <a:r>
              <a:rPr lang="en-US" i="1" dirty="0"/>
              <a:t>intermittent reinforcement</a:t>
            </a:r>
            <a:r>
              <a:rPr lang="en-US" dirty="0"/>
              <a:t> </a:t>
            </a:r>
          </a:p>
          <a:p>
            <a:pPr lvl="1"/>
            <a:r>
              <a:rPr lang="en-US" dirty="0"/>
              <a:t>Variable payoff for desired behavior: Sometimes (usually) relatively minor, occasionally significantly more, and every once in a while, a POW! of a reward</a:t>
            </a:r>
          </a:p>
          <a:p>
            <a:pPr lvl="2"/>
            <a:r>
              <a:rPr lang="en-US" dirty="0"/>
              <a:t>Yeah, kind of like scrolling through your Facebook feed…. </a:t>
            </a:r>
          </a:p>
          <a:p>
            <a:r>
              <a:rPr lang="en-US" dirty="0"/>
              <a:t>As customer profiling improved, focus gradually shifted from “show me today’s news about topics I’m interested in” to “show me news I agree with or that supports my beliefs.” </a:t>
            </a:r>
          </a:p>
          <a:p>
            <a:pPr lvl="1"/>
            <a:r>
              <a:rPr lang="en-US" dirty="0"/>
              <a:t>Because you keep coming back more for those. </a:t>
            </a:r>
          </a:p>
          <a:p>
            <a:r>
              <a:rPr lang="en-US" dirty="0"/>
              <a:t>This leads to the well-documented </a:t>
            </a:r>
            <a:r>
              <a:rPr lang="en-US" i="1" dirty="0"/>
              <a:t>information bubble</a:t>
            </a:r>
            <a:r>
              <a:rPr lang="en-US" dirty="0"/>
              <a:t>, in which one is never exposed to information one doesn’t like</a:t>
            </a:r>
          </a:p>
        </p:txBody>
      </p:sp>
      <p:sp>
        <p:nvSpPr>
          <p:cNvPr id="4" name="Footer Placeholder 3">
            <a:extLst>
              <a:ext uri="{FF2B5EF4-FFF2-40B4-BE49-F238E27FC236}">
                <a16:creationId xmlns:a16="http://schemas.microsoft.com/office/drawing/2014/main" id="{75770DA2-B8CF-4ACB-807A-A1A4F6B678AF}"/>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829357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EFD7-3CA4-4BA5-B1D0-CD6611605007}"/>
              </a:ext>
            </a:extLst>
          </p:cNvPr>
          <p:cNvSpPr>
            <a:spLocks noGrp="1"/>
          </p:cNvSpPr>
          <p:nvPr>
            <p:ph type="title"/>
          </p:nvPr>
        </p:nvSpPr>
        <p:spPr/>
        <p:txBody>
          <a:bodyPr/>
          <a:lstStyle/>
          <a:p>
            <a:r>
              <a:rPr lang="en-US" dirty="0"/>
              <a:t>Profiling, personalization, &amp; politics</a:t>
            </a:r>
          </a:p>
        </p:txBody>
      </p:sp>
      <p:sp>
        <p:nvSpPr>
          <p:cNvPr id="3" name="Content Placeholder 2">
            <a:extLst>
              <a:ext uri="{FF2B5EF4-FFF2-40B4-BE49-F238E27FC236}">
                <a16:creationId xmlns:a16="http://schemas.microsoft.com/office/drawing/2014/main" id="{1658BD82-EAB2-4847-92FD-4A3FEE5AEC60}"/>
              </a:ext>
            </a:extLst>
          </p:cNvPr>
          <p:cNvSpPr>
            <a:spLocks noGrp="1"/>
          </p:cNvSpPr>
          <p:nvPr>
            <p:ph idx="1"/>
          </p:nvPr>
        </p:nvSpPr>
        <p:spPr>
          <a:xfrm>
            <a:off x="581192" y="2180496"/>
            <a:ext cx="11029615" cy="4405655"/>
          </a:xfrm>
        </p:spPr>
        <p:txBody>
          <a:bodyPr>
            <a:normAutofit fontScale="92500" lnSpcReduction="20000"/>
          </a:bodyPr>
          <a:lstStyle/>
          <a:p>
            <a:r>
              <a:rPr lang="en-US" dirty="0"/>
              <a:t>This rewards what is most: </a:t>
            </a:r>
          </a:p>
          <a:p>
            <a:pPr lvl="1"/>
            <a:r>
              <a:rPr lang="en-US" dirty="0"/>
              <a:t>Enticing </a:t>
            </a:r>
          </a:p>
          <a:p>
            <a:pPr lvl="1"/>
            <a:r>
              <a:rPr lang="en-US" dirty="0"/>
              <a:t>Salacious</a:t>
            </a:r>
          </a:p>
          <a:p>
            <a:pPr lvl="1"/>
            <a:r>
              <a:rPr lang="en-US" dirty="0"/>
              <a:t>Scandalous</a:t>
            </a:r>
          </a:p>
          <a:p>
            <a:pPr lvl="1"/>
            <a:r>
              <a:rPr lang="en-US" dirty="0"/>
              <a:t>Provocative</a:t>
            </a:r>
          </a:p>
          <a:p>
            <a:pPr lvl="1"/>
            <a:r>
              <a:rPr lang="en-US" dirty="0"/>
              <a:t>Outrageous</a:t>
            </a:r>
          </a:p>
          <a:p>
            <a:r>
              <a:rPr lang="en-US" dirty="0"/>
              <a:t>It does not reward being: </a:t>
            </a:r>
          </a:p>
          <a:p>
            <a:pPr lvl="1"/>
            <a:r>
              <a:rPr lang="en-US" dirty="0"/>
              <a:t>Accurate </a:t>
            </a:r>
          </a:p>
          <a:p>
            <a:pPr lvl="1"/>
            <a:r>
              <a:rPr lang="en-US" dirty="0"/>
              <a:t>Well-researched</a:t>
            </a:r>
          </a:p>
          <a:p>
            <a:pPr lvl="1"/>
            <a:r>
              <a:rPr lang="en-US" dirty="0"/>
              <a:t>Carefully reasoned  </a:t>
            </a:r>
          </a:p>
          <a:p>
            <a:pPr lvl="1"/>
            <a:r>
              <a:rPr lang="en-US" dirty="0"/>
              <a:t>Truthful </a:t>
            </a:r>
          </a:p>
          <a:p>
            <a:r>
              <a:rPr lang="en-US" dirty="0"/>
              <a:t>It doesn’t have to be truthful, accurate, or much of anything else—only plausible and, above all, entertaining or provocative </a:t>
            </a:r>
          </a:p>
          <a:p>
            <a:r>
              <a:rPr lang="en-US" dirty="0"/>
              <a:t>Tends to drive discourse toward extremes </a:t>
            </a:r>
          </a:p>
          <a:p>
            <a:endParaRPr lang="en-US" dirty="0"/>
          </a:p>
        </p:txBody>
      </p:sp>
      <p:sp>
        <p:nvSpPr>
          <p:cNvPr id="4" name="Footer Placeholder 3">
            <a:extLst>
              <a:ext uri="{FF2B5EF4-FFF2-40B4-BE49-F238E27FC236}">
                <a16:creationId xmlns:a16="http://schemas.microsoft.com/office/drawing/2014/main" id="{F2604F2B-E753-47A8-8F31-703DF77E222A}"/>
              </a:ext>
            </a:extLst>
          </p:cNvPr>
          <p:cNvSpPr>
            <a:spLocks noGrp="1"/>
          </p:cNvSpPr>
          <p:nvPr>
            <p:ph type="ftr" sz="quarter" idx="11"/>
          </p:nvPr>
        </p:nvSpPr>
        <p:spPr>
          <a:xfrm>
            <a:off x="581192" y="6403588"/>
            <a:ext cx="6917210" cy="365125"/>
          </a:xfrm>
        </p:spPr>
        <p:txBody>
          <a:bodyPr/>
          <a:lstStyle/>
          <a:p>
            <a:r>
              <a:rPr lang="en-US" dirty="0"/>
              <a:t>Brian Hare, UMKC             Linda Hall Library Deeper Dive: Privacy in a Digital Age              Week 2: Data Mining</a:t>
            </a:r>
          </a:p>
        </p:txBody>
      </p:sp>
    </p:spTree>
    <p:extLst>
      <p:ext uri="{BB962C8B-B14F-4D97-AF65-F5344CB8AC3E}">
        <p14:creationId xmlns:p14="http://schemas.microsoft.com/office/powerpoint/2010/main" val="2223785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6984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EFE1-911A-4C60-9B59-99E15A91D017}"/>
              </a:ext>
            </a:extLst>
          </p:cNvPr>
          <p:cNvSpPr>
            <a:spLocks noGrp="1"/>
          </p:cNvSpPr>
          <p:nvPr>
            <p:ph type="title"/>
          </p:nvPr>
        </p:nvSpPr>
        <p:spPr/>
        <p:txBody>
          <a:bodyPr/>
          <a:lstStyle/>
          <a:p>
            <a:r>
              <a:rPr lang="en-US" dirty="0"/>
              <a:t>Cambridge Analytica</a:t>
            </a:r>
          </a:p>
        </p:txBody>
      </p:sp>
      <p:sp>
        <p:nvSpPr>
          <p:cNvPr id="3" name="Content Placeholder 2">
            <a:extLst>
              <a:ext uri="{FF2B5EF4-FFF2-40B4-BE49-F238E27FC236}">
                <a16:creationId xmlns:a16="http://schemas.microsoft.com/office/drawing/2014/main" id="{D4D53A53-BA11-4A54-81C2-5CCCEAF939E7}"/>
              </a:ext>
            </a:extLst>
          </p:cNvPr>
          <p:cNvSpPr>
            <a:spLocks noGrp="1"/>
          </p:cNvSpPr>
          <p:nvPr>
            <p:ph idx="1"/>
          </p:nvPr>
        </p:nvSpPr>
        <p:spPr/>
        <p:txBody>
          <a:bodyPr>
            <a:normAutofit fontScale="92500" lnSpcReduction="20000"/>
          </a:bodyPr>
          <a:lstStyle/>
          <a:p>
            <a:r>
              <a:rPr lang="en-US" altLang="en-US" sz="2000" dirty="0"/>
              <a:t>Robert Mercer’s vision: Use data analytics to help conservative candidates and causes</a:t>
            </a:r>
          </a:p>
          <a:p>
            <a:r>
              <a:rPr lang="en-US" altLang="en-US" sz="2000" dirty="0"/>
              <a:t>Formed company, Cambridge Analytica, and hired Aleksandr Kogan to gather over data </a:t>
            </a:r>
          </a:p>
          <a:p>
            <a:r>
              <a:rPr lang="en-US" altLang="en-US" sz="2000" dirty="0"/>
              <a:t>Kogan created survey app: “</a:t>
            </a:r>
            <a:r>
              <a:rPr lang="en-US" altLang="en-US" sz="2000" dirty="0" err="1"/>
              <a:t>thisisyourdigitallife</a:t>
            </a:r>
            <a:r>
              <a:rPr lang="en-US" altLang="en-US" sz="2000" dirty="0"/>
              <a:t>”</a:t>
            </a:r>
          </a:p>
          <a:p>
            <a:pPr lvl="1"/>
            <a:r>
              <a:rPr lang="en-US" altLang="en-US" sz="2000" dirty="0"/>
              <a:t>Users had to access app using Facebook Login</a:t>
            </a:r>
          </a:p>
          <a:p>
            <a:pPr lvl="1"/>
            <a:r>
              <a:rPr lang="en-US" altLang="en-US" sz="2000" dirty="0"/>
              <a:t>Users agreed that app would download information about them </a:t>
            </a:r>
            <a:r>
              <a:rPr lang="en-US" altLang="en-US" sz="2000" b="1" dirty="0"/>
              <a:t>and their Facebook friends</a:t>
            </a:r>
          </a:p>
          <a:p>
            <a:r>
              <a:rPr lang="en-US" altLang="en-US" sz="1800" dirty="0"/>
              <a:t>Personal data collected from 270,000 people who took surveys and as many as 87 million people who were on their friends’ lists</a:t>
            </a:r>
          </a:p>
          <a:p>
            <a:r>
              <a:rPr lang="en-US" altLang="en-US" sz="1800" dirty="0"/>
              <a:t>About 30 million profiles were detailed enough that Cambridge Analytica could combine data with other data they had, creating psychographic profiles</a:t>
            </a:r>
          </a:p>
          <a:p>
            <a:pPr lvl="1"/>
            <a:r>
              <a:rPr lang="en-US" altLang="en-US" sz="1800" dirty="0"/>
              <a:t>Classified voters over five personality traits: openness, conscientiousness, extroversion, agreeableness, neuroticism</a:t>
            </a:r>
          </a:p>
          <a:p>
            <a:pPr lvl="1"/>
            <a:r>
              <a:rPr lang="en-US" altLang="en-US" sz="1800" dirty="0"/>
              <a:t>Strategy: target ads based on psychographic profile</a:t>
            </a:r>
          </a:p>
          <a:p>
            <a:endParaRPr lang="en-US" dirty="0"/>
          </a:p>
          <a:p>
            <a:endParaRPr lang="en-US" dirty="0"/>
          </a:p>
        </p:txBody>
      </p:sp>
      <p:sp>
        <p:nvSpPr>
          <p:cNvPr id="4" name="Footer Placeholder 3">
            <a:extLst>
              <a:ext uri="{FF2B5EF4-FFF2-40B4-BE49-F238E27FC236}">
                <a16:creationId xmlns:a16="http://schemas.microsoft.com/office/drawing/2014/main" id="{EF040AF4-A1D6-4195-9883-6F39C4C16537}"/>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1628317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AFC-8C21-43A1-8523-64EF2DA55823}"/>
              </a:ext>
            </a:extLst>
          </p:cNvPr>
          <p:cNvSpPr>
            <a:spLocks noGrp="1"/>
          </p:cNvSpPr>
          <p:nvPr>
            <p:ph type="title"/>
          </p:nvPr>
        </p:nvSpPr>
        <p:spPr/>
        <p:txBody>
          <a:bodyPr/>
          <a:lstStyle/>
          <a:p>
            <a:r>
              <a:rPr lang="en-US" dirty="0"/>
              <a:t>Cambridge Analytica</a:t>
            </a:r>
          </a:p>
        </p:txBody>
      </p:sp>
      <p:sp>
        <p:nvSpPr>
          <p:cNvPr id="3" name="Content Placeholder 2">
            <a:extLst>
              <a:ext uri="{FF2B5EF4-FFF2-40B4-BE49-F238E27FC236}">
                <a16:creationId xmlns:a16="http://schemas.microsoft.com/office/drawing/2014/main" id="{5735C4FE-B42D-481A-997F-319BF46E46A0}"/>
              </a:ext>
            </a:extLst>
          </p:cNvPr>
          <p:cNvSpPr>
            <a:spLocks noGrp="1"/>
          </p:cNvSpPr>
          <p:nvPr>
            <p:ph idx="1"/>
          </p:nvPr>
        </p:nvSpPr>
        <p:spPr>
          <a:xfrm>
            <a:off x="581192" y="2180496"/>
            <a:ext cx="11029615" cy="4405655"/>
          </a:xfrm>
        </p:spPr>
        <p:txBody>
          <a:bodyPr>
            <a:normAutofit/>
          </a:bodyPr>
          <a:lstStyle/>
          <a:p>
            <a:pPr marL="255905" indent="-255270"/>
            <a:r>
              <a:rPr lang="en-US" altLang="en-US" sz="1600" dirty="0"/>
              <a:t>Trump campaign hired Cambridge Analytica in fall 2016 – firm promised to provide names of millions of voters likely to vote for Trump</a:t>
            </a:r>
          </a:p>
          <a:p>
            <a:pPr marL="255905" indent="-255270"/>
            <a:r>
              <a:rPr lang="en-US" altLang="en-US" sz="1600" dirty="0"/>
              <a:t>“Data breach” story broke in spring 2018</a:t>
            </a:r>
          </a:p>
          <a:p>
            <a:pPr lvl="1" indent="-283845"/>
            <a:r>
              <a:rPr lang="en-US" altLang="en-US" sz="1600" dirty="0"/>
              <a:t>Facebook response</a:t>
            </a:r>
          </a:p>
          <a:p>
            <a:pPr lvl="2" indent="-229870"/>
            <a:r>
              <a:rPr lang="en-US" altLang="en-US" sz="1600" dirty="0"/>
              <a:t>Not a breach – everyone who used Kogan’s app had granted their consent, and privacy settings of their friends allowed their information to be shared</a:t>
            </a:r>
          </a:p>
          <a:p>
            <a:pPr lvl="2" indent="-229870"/>
            <a:r>
              <a:rPr lang="en-US" altLang="en-US" sz="1600" dirty="0"/>
              <a:t>Kogan had perpetrated a fraud by sharing data with Cambridge Analytica</a:t>
            </a:r>
          </a:p>
          <a:p>
            <a:pPr lvl="2" indent="-229870"/>
            <a:r>
              <a:rPr lang="en-US" altLang="en-US" sz="1600" dirty="0"/>
              <a:t>Suspended accounts of Kogan and Cambridge Analytica</a:t>
            </a:r>
          </a:p>
          <a:p>
            <a:pPr marL="255905" indent="-255270"/>
            <a:r>
              <a:rPr lang="en-US" altLang="en-US" sz="1600" dirty="0"/>
              <a:t>May 2018: Cambridge Analytica filed for bankruptcy</a:t>
            </a:r>
          </a:p>
          <a:p>
            <a:pPr marL="255905" indent="-255270"/>
            <a:r>
              <a:rPr lang="en-US" altLang="en-US" sz="1600" dirty="0"/>
              <a:t>January 2020: Further review of CA documents show extensive discussion of how to avoid campaign finance limits, use of foreign funds. Similar activity in 6 other countries.</a:t>
            </a:r>
          </a:p>
          <a:p>
            <a:endParaRPr lang="en-US" dirty="0"/>
          </a:p>
        </p:txBody>
      </p:sp>
      <p:sp>
        <p:nvSpPr>
          <p:cNvPr id="4" name="Footer Placeholder 3">
            <a:extLst>
              <a:ext uri="{FF2B5EF4-FFF2-40B4-BE49-F238E27FC236}">
                <a16:creationId xmlns:a16="http://schemas.microsoft.com/office/drawing/2014/main" id="{E2D01DEA-A6E0-4F50-BAE1-0ED1887C9F62}"/>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3196420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EEE2-F76B-455F-9CF0-1EB4D83E426F}"/>
              </a:ext>
            </a:extLst>
          </p:cNvPr>
          <p:cNvSpPr>
            <a:spLocks noGrp="1"/>
          </p:cNvSpPr>
          <p:nvPr>
            <p:ph type="title"/>
          </p:nvPr>
        </p:nvSpPr>
        <p:spPr/>
        <p:txBody>
          <a:bodyPr/>
          <a:lstStyle/>
          <a:p>
            <a:r>
              <a:rPr lang="en-US" dirty="0"/>
              <a:t>It’s not just your data, it’s also others’ </a:t>
            </a:r>
          </a:p>
        </p:txBody>
      </p:sp>
      <p:sp>
        <p:nvSpPr>
          <p:cNvPr id="3" name="Content Placeholder 2">
            <a:extLst>
              <a:ext uri="{FF2B5EF4-FFF2-40B4-BE49-F238E27FC236}">
                <a16:creationId xmlns:a16="http://schemas.microsoft.com/office/drawing/2014/main" id="{243DD3A2-3951-489F-83C4-76791B3D39F3}"/>
              </a:ext>
            </a:extLst>
          </p:cNvPr>
          <p:cNvSpPr>
            <a:spLocks noGrp="1"/>
          </p:cNvSpPr>
          <p:nvPr>
            <p:ph idx="1"/>
          </p:nvPr>
        </p:nvSpPr>
        <p:spPr/>
        <p:txBody>
          <a:bodyPr/>
          <a:lstStyle/>
          <a:p>
            <a:r>
              <a:rPr lang="en-US" dirty="0"/>
              <a:t>Facebook has since changed its policies on </a:t>
            </a:r>
            <a:r>
              <a:rPr lang="en-US" i="1" dirty="0"/>
              <a:t>outside researchers</a:t>
            </a:r>
            <a:r>
              <a:rPr lang="en-US" dirty="0"/>
              <a:t> having access to user’s friends list (but its own internal use continues) </a:t>
            </a:r>
          </a:p>
          <a:p>
            <a:r>
              <a:rPr lang="en-US" dirty="0"/>
              <a:t>Ancestry.com, 23&amp;Me, etc., sites get some revenue from user memberships but mostly from allowing drug companies to mine their huge genetic database</a:t>
            </a:r>
          </a:p>
          <a:p>
            <a:pPr lvl="1"/>
            <a:r>
              <a:rPr lang="en-US" dirty="0"/>
              <a:t>Which reveals information about you—and about anyone fairly closely related to you </a:t>
            </a:r>
          </a:p>
          <a:p>
            <a:pPr lvl="1"/>
            <a:r>
              <a:rPr lang="en-US" dirty="0"/>
              <a:t>Who should have access to that information? </a:t>
            </a:r>
          </a:p>
          <a:p>
            <a:pPr lvl="1"/>
            <a:r>
              <a:rPr lang="en-US" dirty="0"/>
              <a:t>One case so far of a police department submitting a sample in order to identify possible suspects—should this be allowed? </a:t>
            </a:r>
          </a:p>
          <a:p>
            <a:pPr lvl="1"/>
            <a:r>
              <a:rPr lang="en-US" dirty="0"/>
              <a:t>UK requires anyone arrested to submit a cheek swab for DNA analysis. Metropolitan Police (London) accused of arbitrary arrests of minorities just to get sample. </a:t>
            </a:r>
          </a:p>
        </p:txBody>
      </p:sp>
      <p:sp>
        <p:nvSpPr>
          <p:cNvPr id="4" name="Footer Placeholder 3">
            <a:extLst>
              <a:ext uri="{FF2B5EF4-FFF2-40B4-BE49-F238E27FC236}">
                <a16:creationId xmlns:a16="http://schemas.microsoft.com/office/drawing/2014/main" id="{97B752E1-F103-41B4-B2D5-669CF3CA832E}"/>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268547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1D71-7FB7-44D6-8BF6-7C7FF2991E94}"/>
              </a:ext>
            </a:extLst>
          </p:cNvPr>
          <p:cNvSpPr>
            <a:spLocks noGrp="1"/>
          </p:cNvSpPr>
          <p:nvPr>
            <p:ph type="title"/>
          </p:nvPr>
        </p:nvSpPr>
        <p:spPr/>
        <p:txBody>
          <a:bodyPr/>
          <a:lstStyle/>
          <a:p>
            <a:r>
              <a:rPr lang="en-US" dirty="0"/>
              <a:t>A disclaimer before we begin</a:t>
            </a:r>
          </a:p>
        </p:txBody>
      </p:sp>
      <p:sp>
        <p:nvSpPr>
          <p:cNvPr id="3" name="Content Placeholder 2">
            <a:extLst>
              <a:ext uri="{FF2B5EF4-FFF2-40B4-BE49-F238E27FC236}">
                <a16:creationId xmlns:a16="http://schemas.microsoft.com/office/drawing/2014/main" id="{36C3060D-2D8C-4776-890C-62A1FC144F51}"/>
              </a:ext>
            </a:extLst>
          </p:cNvPr>
          <p:cNvSpPr>
            <a:spLocks noGrp="1"/>
          </p:cNvSpPr>
          <p:nvPr>
            <p:ph idx="1"/>
          </p:nvPr>
        </p:nvSpPr>
        <p:spPr/>
        <p:txBody>
          <a:bodyPr>
            <a:normAutofit lnSpcReduction="10000"/>
          </a:bodyPr>
          <a:lstStyle/>
          <a:p>
            <a:r>
              <a:rPr lang="en-US" dirty="0"/>
              <a:t>We’re focusing on the risks, perils, &amp; abuses of data mining. Those are real. </a:t>
            </a:r>
          </a:p>
          <a:p>
            <a:r>
              <a:rPr lang="en-US" dirty="0"/>
              <a:t>But the benefits of big data &amp; data mining are also very real </a:t>
            </a:r>
          </a:p>
          <a:p>
            <a:pPr lvl="1"/>
            <a:r>
              <a:rPr lang="en-US" dirty="0"/>
              <a:t>Progress on COVID as one example</a:t>
            </a:r>
          </a:p>
          <a:p>
            <a:pPr lvl="1"/>
            <a:r>
              <a:rPr lang="en-US" dirty="0"/>
              <a:t>Identifying risk factors &amp; causes of disease </a:t>
            </a:r>
          </a:p>
          <a:p>
            <a:pPr lvl="1"/>
            <a:r>
              <a:rPr lang="en-US" dirty="0"/>
              <a:t>Personalized medicine &amp; genomics</a:t>
            </a:r>
          </a:p>
          <a:p>
            <a:pPr lvl="1"/>
            <a:r>
              <a:rPr lang="en-US" dirty="0"/>
              <a:t>New research methods in every field, including humanities </a:t>
            </a:r>
          </a:p>
          <a:p>
            <a:r>
              <a:rPr lang="en-US" dirty="0"/>
              <a:t>It’s not “how can we stop data mining.” It’s “how can we gain the benefits while curtailing the abuses.” </a:t>
            </a:r>
          </a:p>
          <a:p>
            <a:r>
              <a:rPr lang="en-US" dirty="0"/>
              <a:t>Government abuses certainly happen, and we’ll talk about some of those; corporate abuses are more pervasive and better-documented. </a:t>
            </a:r>
          </a:p>
          <a:p>
            <a:r>
              <a:rPr lang="en-US" dirty="0"/>
              <a:t>And just for the record, I’m also not opposed to business, profits, or capitalism. </a:t>
            </a:r>
          </a:p>
        </p:txBody>
      </p:sp>
      <p:sp>
        <p:nvSpPr>
          <p:cNvPr id="4" name="Footer Placeholder 3">
            <a:extLst>
              <a:ext uri="{FF2B5EF4-FFF2-40B4-BE49-F238E27FC236}">
                <a16:creationId xmlns:a16="http://schemas.microsoft.com/office/drawing/2014/main" id="{3F7593F5-E441-464A-97F9-686AA77624CF}"/>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236820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166D-436B-44D0-AA46-DBEC966C0716}"/>
              </a:ext>
            </a:extLst>
          </p:cNvPr>
          <p:cNvSpPr>
            <a:spLocks noGrp="1"/>
          </p:cNvSpPr>
          <p:nvPr>
            <p:ph type="title"/>
          </p:nvPr>
        </p:nvSpPr>
        <p:spPr/>
        <p:txBody>
          <a:bodyPr/>
          <a:lstStyle/>
          <a:p>
            <a:r>
              <a:rPr lang="en-US" dirty="0"/>
              <a:t>It’s not just your computer, your phone, your tablet, and your smart tv…. </a:t>
            </a:r>
          </a:p>
        </p:txBody>
      </p:sp>
      <p:sp>
        <p:nvSpPr>
          <p:cNvPr id="3" name="Content Placeholder 2">
            <a:extLst>
              <a:ext uri="{FF2B5EF4-FFF2-40B4-BE49-F238E27FC236}">
                <a16:creationId xmlns:a16="http://schemas.microsoft.com/office/drawing/2014/main" id="{F5157450-F309-445F-8CEC-D4B4A71167BB}"/>
              </a:ext>
            </a:extLst>
          </p:cNvPr>
          <p:cNvSpPr>
            <a:spLocks noGrp="1"/>
          </p:cNvSpPr>
          <p:nvPr>
            <p:ph idx="1"/>
          </p:nvPr>
        </p:nvSpPr>
        <p:spPr/>
        <p:txBody>
          <a:bodyPr/>
          <a:lstStyle/>
          <a:p>
            <a:r>
              <a:rPr lang="en-US" dirty="0"/>
              <a:t>A big area of development is the “Internet of Things” (IoT)</a:t>
            </a:r>
          </a:p>
          <a:p>
            <a:pPr lvl="1"/>
            <a:r>
              <a:rPr lang="en-US" dirty="0"/>
              <a:t>Smart appliances </a:t>
            </a:r>
          </a:p>
          <a:p>
            <a:pPr lvl="1"/>
            <a:r>
              <a:rPr lang="en-US" dirty="0"/>
              <a:t>Smart light switches </a:t>
            </a:r>
          </a:p>
          <a:p>
            <a:pPr lvl="1"/>
            <a:r>
              <a:rPr lang="en-US" dirty="0"/>
              <a:t>Smart thermostats </a:t>
            </a:r>
          </a:p>
          <a:p>
            <a:pPr lvl="1"/>
            <a:r>
              <a:rPr lang="en-US" dirty="0"/>
              <a:t>Smart speakers </a:t>
            </a:r>
          </a:p>
          <a:p>
            <a:r>
              <a:rPr lang="en-US" dirty="0"/>
              <a:t>Most have little if any security </a:t>
            </a:r>
          </a:p>
          <a:p>
            <a:r>
              <a:rPr lang="en-US" dirty="0"/>
              <a:t>Most designed to gather data </a:t>
            </a:r>
          </a:p>
        </p:txBody>
      </p:sp>
      <p:sp>
        <p:nvSpPr>
          <p:cNvPr id="4" name="Footer Placeholder 3">
            <a:extLst>
              <a:ext uri="{FF2B5EF4-FFF2-40B4-BE49-F238E27FC236}">
                <a16:creationId xmlns:a16="http://schemas.microsoft.com/office/drawing/2014/main" id="{D75884D6-26BC-4523-B1CC-5FFEC11FF2B1}"/>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454092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DF0F-8422-4183-956A-EFBFF3BE56B1}"/>
              </a:ext>
            </a:extLst>
          </p:cNvPr>
          <p:cNvSpPr>
            <a:spLocks noGrp="1"/>
          </p:cNvSpPr>
          <p:nvPr>
            <p:ph type="title"/>
          </p:nvPr>
        </p:nvSpPr>
        <p:spPr/>
        <p:txBody>
          <a:bodyPr/>
          <a:lstStyle/>
          <a:p>
            <a:r>
              <a:rPr lang="en-US" dirty="0"/>
              <a:t>Duck season? Rabbit season? No, it’s election season! </a:t>
            </a:r>
          </a:p>
        </p:txBody>
      </p:sp>
      <p:sp>
        <p:nvSpPr>
          <p:cNvPr id="3" name="Content Placeholder 2">
            <a:extLst>
              <a:ext uri="{FF2B5EF4-FFF2-40B4-BE49-F238E27FC236}">
                <a16:creationId xmlns:a16="http://schemas.microsoft.com/office/drawing/2014/main" id="{77E39723-128E-4FDE-A0A0-5592CA22C56A}"/>
              </a:ext>
            </a:extLst>
          </p:cNvPr>
          <p:cNvSpPr>
            <a:spLocks noGrp="1"/>
          </p:cNvSpPr>
          <p:nvPr>
            <p:ph idx="1"/>
          </p:nvPr>
        </p:nvSpPr>
        <p:spPr/>
        <p:txBody>
          <a:bodyPr/>
          <a:lstStyle/>
          <a:p>
            <a:r>
              <a:rPr lang="en-US" dirty="0"/>
              <a:t>Conventional wisdom used to be that about 40% of voters were reliably Republican, 40% reliably Democratic, and American elections were won or lost in the middle 20% </a:t>
            </a:r>
          </a:p>
          <a:p>
            <a:r>
              <a:rPr lang="en-US" dirty="0"/>
              <a:t>Today elections are mostly about getting out your base—identify people who agree with you, and get them motivated to get out of the house &amp; vote on election day </a:t>
            </a:r>
          </a:p>
          <a:p>
            <a:r>
              <a:rPr lang="en-US" dirty="0"/>
              <a:t>The simplest ways to motivate someone: Get them scared, or get them angry. </a:t>
            </a:r>
          </a:p>
          <a:p>
            <a:pPr lvl="1"/>
            <a:r>
              <a:rPr lang="en-US" dirty="0"/>
              <a:t>It doesn’t matter whether you do it truthfully or not, you just have to do it. If you convince them you’re the only candidate not controlled by Martians—no one but you &amp; Facebook have to know </a:t>
            </a:r>
          </a:p>
          <a:p>
            <a:r>
              <a:rPr lang="en-US" dirty="0"/>
              <a:t>Meanwhile identify people likely to vote the other way, &amp; make sure they see stories/ads about how long the lines are likely to be at the polls, does one vote really make a difference, etc. </a:t>
            </a:r>
          </a:p>
          <a:p>
            <a:r>
              <a:rPr lang="en-US" dirty="0"/>
              <a:t>And again… you may think you’re too smart for this. And you may actually be. But probably not. </a:t>
            </a:r>
          </a:p>
        </p:txBody>
      </p:sp>
      <p:sp>
        <p:nvSpPr>
          <p:cNvPr id="4" name="Footer Placeholder 3">
            <a:extLst>
              <a:ext uri="{FF2B5EF4-FFF2-40B4-BE49-F238E27FC236}">
                <a16:creationId xmlns:a16="http://schemas.microsoft.com/office/drawing/2014/main" id="{E2B178C1-44E3-4828-B603-D6C9E716A220}"/>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2861631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4C94-0486-4F5F-B8BC-0D19A86AA827}"/>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E27CF0DB-8EB4-41E2-9488-9478C8CDFC4F}"/>
              </a:ext>
            </a:extLst>
          </p:cNvPr>
          <p:cNvSpPr>
            <a:spLocks noGrp="1"/>
          </p:cNvSpPr>
          <p:nvPr>
            <p:ph idx="1"/>
          </p:nvPr>
        </p:nvSpPr>
        <p:spPr/>
        <p:txBody>
          <a:bodyPr/>
          <a:lstStyle/>
          <a:p>
            <a:r>
              <a:rPr lang="en-US" dirty="0"/>
              <a:t>What the individual can do </a:t>
            </a:r>
          </a:p>
          <a:p>
            <a:r>
              <a:rPr lang="en-US" dirty="0"/>
              <a:t>Professional responsibilities </a:t>
            </a:r>
          </a:p>
          <a:p>
            <a:r>
              <a:rPr lang="en-US" dirty="0"/>
              <a:t>Regulatory issues </a:t>
            </a:r>
          </a:p>
          <a:p>
            <a:endParaRPr lang="en-US" dirty="0"/>
          </a:p>
        </p:txBody>
      </p:sp>
      <p:sp>
        <p:nvSpPr>
          <p:cNvPr id="4" name="Footer Placeholder 3">
            <a:extLst>
              <a:ext uri="{FF2B5EF4-FFF2-40B4-BE49-F238E27FC236}">
                <a16:creationId xmlns:a16="http://schemas.microsoft.com/office/drawing/2014/main" id="{75BF25D2-0732-47B5-BC4E-A8C4C709E411}"/>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3417100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F5AF-09E8-4F55-B216-4DABF8BD1BE3}"/>
              </a:ext>
            </a:extLst>
          </p:cNvPr>
          <p:cNvSpPr>
            <a:spLocks noGrp="1"/>
          </p:cNvSpPr>
          <p:nvPr>
            <p:ph type="title"/>
          </p:nvPr>
        </p:nvSpPr>
        <p:spPr/>
        <p:txBody>
          <a:bodyPr/>
          <a:lstStyle/>
          <a:p>
            <a:r>
              <a:rPr lang="en-US" dirty="0"/>
              <a:t>Part my end-of-semester course </a:t>
            </a:r>
            <a:r>
              <a:rPr lang="en-US" dirty="0" err="1"/>
              <a:t>wrapup</a:t>
            </a:r>
            <a:r>
              <a:rPr lang="en-US" dirty="0"/>
              <a:t> </a:t>
            </a:r>
          </a:p>
        </p:txBody>
      </p:sp>
      <p:sp>
        <p:nvSpPr>
          <p:cNvPr id="3" name="Content Placeholder 2">
            <a:extLst>
              <a:ext uri="{FF2B5EF4-FFF2-40B4-BE49-F238E27FC236}">
                <a16:creationId xmlns:a16="http://schemas.microsoft.com/office/drawing/2014/main" id="{7AEE4562-CDC4-4AE2-AD5A-287DEC7C5FE8}"/>
              </a:ext>
            </a:extLst>
          </p:cNvPr>
          <p:cNvSpPr>
            <a:spLocks noGrp="1"/>
          </p:cNvSpPr>
          <p:nvPr>
            <p:ph idx="1"/>
          </p:nvPr>
        </p:nvSpPr>
        <p:spPr/>
        <p:txBody>
          <a:bodyPr>
            <a:normAutofit/>
          </a:bodyPr>
          <a:lstStyle/>
          <a:p>
            <a:r>
              <a:rPr lang="en-US" sz="2400" i="1" dirty="0"/>
              <a:t>In spite of what I sound like sometimes, I am basically an optimist. I believe tomorrow will be better than today. But I’m not a utopian. I don’t believe the right combination of apps will let us all march together hand in hand into the sunlit uplands. I don’t hold with those who insist that every problem is ultimately a tech problem. Technology can be part of the solution—better technology lets more of us live longer, healthier, happier lives, and has been a huge positive good. But we still have the problems of greed, short-sightedness, perverse incentives, and unintended consequences. Those are not technical problems and seem inherent to the human condition. We will live longer, healthier, happier, more comfortable lives—but we will still have problems.</a:t>
            </a:r>
          </a:p>
        </p:txBody>
      </p:sp>
      <p:sp>
        <p:nvSpPr>
          <p:cNvPr id="4" name="Footer Placeholder 3">
            <a:extLst>
              <a:ext uri="{FF2B5EF4-FFF2-40B4-BE49-F238E27FC236}">
                <a16:creationId xmlns:a16="http://schemas.microsoft.com/office/drawing/2014/main" id="{2B4BCD04-741E-404D-AF59-2DEC83E59B6B}"/>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1678548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The floor is open…. </a:t>
            </a:r>
          </a:p>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1231334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17B3-FC8B-40AE-8DDE-D8B2621BDCF0}"/>
              </a:ext>
            </a:extLst>
          </p:cNvPr>
          <p:cNvSpPr>
            <a:spLocks noGrp="1"/>
          </p:cNvSpPr>
          <p:nvPr>
            <p:ph type="title"/>
          </p:nvPr>
        </p:nvSpPr>
        <p:spPr/>
        <p:txBody>
          <a:bodyPr/>
          <a:lstStyle/>
          <a:p>
            <a:r>
              <a:rPr lang="en-US" dirty="0"/>
              <a:t>Big Data, Data Mining, and Deep Learning, Oh My! </a:t>
            </a:r>
          </a:p>
        </p:txBody>
      </p:sp>
      <p:sp>
        <p:nvSpPr>
          <p:cNvPr id="3" name="Content Placeholder 2">
            <a:extLst>
              <a:ext uri="{FF2B5EF4-FFF2-40B4-BE49-F238E27FC236}">
                <a16:creationId xmlns:a16="http://schemas.microsoft.com/office/drawing/2014/main" id="{21F6A32C-5D1F-41BD-9AE0-B24FC060CA5D}"/>
              </a:ext>
            </a:extLst>
          </p:cNvPr>
          <p:cNvSpPr>
            <a:spLocks noGrp="1"/>
          </p:cNvSpPr>
          <p:nvPr>
            <p:ph idx="1"/>
          </p:nvPr>
        </p:nvSpPr>
        <p:spPr>
          <a:xfrm>
            <a:off x="581192" y="2180497"/>
            <a:ext cx="11029615" cy="4205790"/>
          </a:xfrm>
        </p:spPr>
        <p:txBody>
          <a:bodyPr>
            <a:normAutofit fontScale="92500" lnSpcReduction="10000"/>
          </a:bodyPr>
          <a:lstStyle/>
          <a:p>
            <a:r>
              <a:rPr lang="en-US" dirty="0"/>
              <a:t>Advances in technology have made it possible to analyze data at a scale that has never before been possible, so-called </a:t>
            </a:r>
            <a:r>
              <a:rPr lang="en-US" i="1" dirty="0"/>
              <a:t>Big Data.</a:t>
            </a:r>
            <a:r>
              <a:rPr lang="en-US" dirty="0"/>
              <a:t> </a:t>
            </a:r>
          </a:p>
          <a:p>
            <a:pPr lvl="1"/>
            <a:r>
              <a:rPr lang="en-US" dirty="0"/>
              <a:t>Look at what the news websites in Europe—all of them—are posting about this issue, analyze overall sentiment, identify biggest issues </a:t>
            </a:r>
          </a:p>
          <a:p>
            <a:pPr lvl="1"/>
            <a:r>
              <a:rPr lang="en-US" dirty="0"/>
              <a:t>Analyze Twitter—all of it—to see what’s being said about our product  </a:t>
            </a:r>
          </a:p>
          <a:p>
            <a:pPr lvl="1"/>
            <a:r>
              <a:rPr lang="en-US" dirty="0"/>
              <a:t>Look at our cellular customers—all of them—and determine where people matching these characteristics do the most online shopping</a:t>
            </a:r>
          </a:p>
          <a:p>
            <a:pPr lvl="1"/>
            <a:r>
              <a:rPr lang="en-US" dirty="0"/>
              <a:t>Look at our radio telescope data over the last 10 years—all of it—to see if we can detect events that we couldn’t before</a:t>
            </a:r>
          </a:p>
          <a:p>
            <a:r>
              <a:rPr lang="en-US" i="1" dirty="0"/>
              <a:t>Data Mining</a:t>
            </a:r>
            <a:r>
              <a:rPr lang="en-US" dirty="0"/>
              <a:t> lets us analyze data, often in real time, to identify connections, patterns, or relationships </a:t>
            </a:r>
          </a:p>
          <a:p>
            <a:pPr lvl="1"/>
            <a:r>
              <a:rPr lang="en-US" dirty="0"/>
              <a:t>The data can be structured (a large database of voter records, for example) or unstructured (blog posts, document archives, video posts, web pages) or combined</a:t>
            </a:r>
          </a:p>
          <a:p>
            <a:r>
              <a:rPr lang="en-US" i="1" dirty="0"/>
              <a:t>Deep Learning</a:t>
            </a:r>
            <a:r>
              <a:rPr lang="en-US" dirty="0"/>
              <a:t> systems are able to identify patterns we previously couldn’t automate, enabling everything from machine translation to recognizing individuals </a:t>
            </a:r>
          </a:p>
          <a:p>
            <a:r>
              <a:rPr lang="en-US" dirty="0"/>
              <a:t>How all this works is a separate topic in itself, and currently one of the biggest areas of research. The potential is huge. </a:t>
            </a:r>
          </a:p>
        </p:txBody>
      </p:sp>
      <p:sp>
        <p:nvSpPr>
          <p:cNvPr id="4" name="Footer Placeholder 3">
            <a:extLst>
              <a:ext uri="{FF2B5EF4-FFF2-40B4-BE49-F238E27FC236}">
                <a16:creationId xmlns:a16="http://schemas.microsoft.com/office/drawing/2014/main" id="{48CB19DD-F268-40D2-8C0D-14BE4DCEA0F6}"/>
              </a:ext>
            </a:extLst>
          </p:cNvPr>
          <p:cNvSpPr>
            <a:spLocks noGrp="1"/>
          </p:cNvSpPr>
          <p:nvPr>
            <p:ph type="ftr" sz="quarter" idx="11"/>
          </p:nvPr>
        </p:nvSpPr>
        <p:spPr>
          <a:xfrm>
            <a:off x="865398" y="6485703"/>
            <a:ext cx="6917210" cy="365125"/>
          </a:xfrm>
        </p:spPr>
        <p:txBody>
          <a:bodyPr/>
          <a:lstStyle/>
          <a:p>
            <a:r>
              <a:rPr lang="en-US" dirty="0"/>
              <a:t>Brian Hare, UMKC             Linda Hall Library Deeper Dive: Privacy in a Digital Age              Week 2: Data Mining</a:t>
            </a:r>
          </a:p>
        </p:txBody>
      </p:sp>
    </p:spTree>
    <p:extLst>
      <p:ext uri="{BB962C8B-B14F-4D97-AF65-F5344CB8AC3E}">
        <p14:creationId xmlns:p14="http://schemas.microsoft.com/office/powerpoint/2010/main" val="418058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5E55-2C84-4583-BB23-97A1FF628917}"/>
              </a:ext>
            </a:extLst>
          </p:cNvPr>
          <p:cNvSpPr>
            <a:spLocks noGrp="1"/>
          </p:cNvSpPr>
          <p:nvPr>
            <p:ph type="title"/>
          </p:nvPr>
        </p:nvSpPr>
        <p:spPr/>
        <p:txBody>
          <a:bodyPr/>
          <a:lstStyle/>
          <a:p>
            <a:r>
              <a:rPr lang="en-US" dirty="0"/>
              <a:t>How does data get mined? </a:t>
            </a:r>
          </a:p>
        </p:txBody>
      </p:sp>
      <p:sp>
        <p:nvSpPr>
          <p:cNvPr id="3" name="Content Placeholder 2">
            <a:extLst>
              <a:ext uri="{FF2B5EF4-FFF2-40B4-BE49-F238E27FC236}">
                <a16:creationId xmlns:a16="http://schemas.microsoft.com/office/drawing/2014/main" id="{B2E13DB3-738D-4660-8AB0-E9BBEFB1CDE1}"/>
              </a:ext>
            </a:extLst>
          </p:cNvPr>
          <p:cNvSpPr>
            <a:spLocks noGrp="1"/>
          </p:cNvSpPr>
          <p:nvPr>
            <p:ph idx="1"/>
          </p:nvPr>
        </p:nvSpPr>
        <p:spPr>
          <a:xfrm>
            <a:off x="581192" y="1959429"/>
            <a:ext cx="11029615" cy="4598125"/>
          </a:xfrm>
        </p:spPr>
        <p:txBody>
          <a:bodyPr>
            <a:normAutofit/>
          </a:bodyPr>
          <a:lstStyle/>
          <a:p>
            <a:r>
              <a:rPr lang="en-US" dirty="0"/>
              <a:t>Search history used to build up profile of interests</a:t>
            </a:r>
          </a:p>
          <a:p>
            <a:r>
              <a:rPr lang="en-US" dirty="0"/>
              <a:t>Online calendars, contact books</a:t>
            </a:r>
          </a:p>
          <a:p>
            <a:r>
              <a:rPr lang="en-US" dirty="0"/>
              <a:t>Web pages &amp; YouTube videos viewed builds up profile, incl. comparison of what phrased you searched with &amp; which page/video you selected </a:t>
            </a:r>
          </a:p>
          <a:p>
            <a:pPr lvl="1"/>
            <a:r>
              <a:rPr lang="en-US" dirty="0"/>
              <a:t>This can also be used to improve their performance without profiling the individual, of course</a:t>
            </a:r>
          </a:p>
          <a:p>
            <a:r>
              <a:rPr lang="en-US" dirty="0"/>
              <a:t>Collaborative filtering: People who watched video X also went on to watch video Y, so provide a link to it </a:t>
            </a:r>
          </a:p>
          <a:p>
            <a:pPr lvl="1"/>
            <a:r>
              <a:rPr lang="en-US" dirty="0"/>
              <a:t>“People who bought _________ also bought:” </a:t>
            </a:r>
          </a:p>
          <a:p>
            <a:r>
              <a:rPr lang="en-US" dirty="0"/>
              <a:t>Credit reports – information as a commodity</a:t>
            </a:r>
          </a:p>
          <a:p>
            <a:r>
              <a:rPr lang="en-US" dirty="0"/>
              <a:t>Social network analysis </a:t>
            </a:r>
          </a:p>
          <a:p>
            <a:r>
              <a:rPr lang="en-US" i="1" dirty="0"/>
              <a:t>Who owns information about a transaction? The buyer? The seller? Both? </a:t>
            </a:r>
          </a:p>
          <a:p>
            <a:r>
              <a:rPr lang="en-US" dirty="0"/>
              <a:t>Opt-in v. opt-out </a:t>
            </a:r>
          </a:p>
        </p:txBody>
      </p:sp>
      <p:sp>
        <p:nvSpPr>
          <p:cNvPr id="4" name="Footer Placeholder 3">
            <a:extLst>
              <a:ext uri="{FF2B5EF4-FFF2-40B4-BE49-F238E27FC236}">
                <a16:creationId xmlns:a16="http://schemas.microsoft.com/office/drawing/2014/main" id="{1E265166-230F-479B-B433-B33B53C9C547}"/>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177182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708B86D1-0156-478E-82CD-EFA53979E65F}"/>
              </a:ext>
            </a:extLst>
          </p:cNvPr>
          <p:cNvPicPr>
            <a:picLocks noChangeAspect="1"/>
          </p:cNvPicPr>
          <p:nvPr/>
        </p:nvPicPr>
        <p:blipFill>
          <a:blip r:embed="rId3">
            <a:alphaModFix amt="25000"/>
          </a:blip>
          <a:stretch>
            <a:fillRect/>
          </a:stretch>
        </p:blipFill>
        <p:spPr>
          <a:xfrm>
            <a:off x="381000" y="0"/>
            <a:ext cx="11430000" cy="6858000"/>
          </a:xfrm>
          <a:prstGeom prst="rect">
            <a:avLst/>
          </a:prstGeom>
        </p:spPr>
      </p:pic>
      <p:sp>
        <p:nvSpPr>
          <p:cNvPr id="2" name="Title 1">
            <a:extLst>
              <a:ext uri="{FF2B5EF4-FFF2-40B4-BE49-F238E27FC236}">
                <a16:creationId xmlns:a16="http://schemas.microsoft.com/office/drawing/2014/main" id="{8D20106D-4324-4D96-AC67-84E481980C65}"/>
              </a:ext>
            </a:extLst>
          </p:cNvPr>
          <p:cNvSpPr>
            <a:spLocks noGrp="1"/>
          </p:cNvSpPr>
          <p:nvPr>
            <p:ph type="title"/>
          </p:nvPr>
        </p:nvSpPr>
        <p:spPr/>
        <p:txBody>
          <a:bodyPr/>
          <a:lstStyle/>
          <a:p>
            <a:r>
              <a:rPr lang="en-US" dirty="0"/>
              <a:t>Target-</a:t>
            </a:r>
            <a:r>
              <a:rPr lang="en-US" dirty="0" err="1"/>
              <a:t>ing</a:t>
            </a:r>
            <a:r>
              <a:rPr lang="en-US" dirty="0"/>
              <a:t> the customer</a:t>
            </a:r>
          </a:p>
        </p:txBody>
      </p:sp>
      <p:sp>
        <p:nvSpPr>
          <p:cNvPr id="3" name="Content Placeholder 2">
            <a:extLst>
              <a:ext uri="{FF2B5EF4-FFF2-40B4-BE49-F238E27FC236}">
                <a16:creationId xmlns:a16="http://schemas.microsoft.com/office/drawing/2014/main" id="{DCC4B0ED-2536-4383-895F-247A27E19B33}"/>
              </a:ext>
            </a:extLst>
          </p:cNvPr>
          <p:cNvSpPr>
            <a:spLocks noGrp="1"/>
          </p:cNvSpPr>
          <p:nvPr>
            <p:ph idx="1"/>
          </p:nvPr>
        </p:nvSpPr>
        <p:spPr>
          <a:xfrm>
            <a:off x="581192" y="1964724"/>
            <a:ext cx="11029615" cy="4411362"/>
          </a:xfrm>
        </p:spPr>
        <p:txBody>
          <a:bodyPr/>
          <a:lstStyle/>
          <a:p>
            <a:r>
              <a:rPr lang="en-US" dirty="0"/>
              <a:t>Most people’s shopping habits are consistent, but new parents are changing their shopping habits </a:t>
            </a:r>
          </a:p>
          <a:p>
            <a:r>
              <a:rPr lang="en-US" dirty="0"/>
              <a:t>Therefore targeting pregnant women is a good way to attract new customers </a:t>
            </a:r>
          </a:p>
          <a:p>
            <a:r>
              <a:rPr lang="en-US" dirty="0"/>
              <a:t>Target Stores did data mining to identify customers in 2</a:t>
            </a:r>
            <a:r>
              <a:rPr lang="en-US" baseline="30000" dirty="0"/>
              <a:t>nd</a:t>
            </a:r>
            <a:r>
              <a:rPr lang="en-US" dirty="0"/>
              <a:t> trimester of pregnancy, which they could identify from their baby gift registry </a:t>
            </a:r>
          </a:p>
          <a:p>
            <a:pPr lvl="1"/>
            <a:r>
              <a:rPr lang="en-US" dirty="0"/>
              <a:t>Large amounts of unscented lotion, extra-large bags of cotton balls, nutritional supplements &amp; multivitamins</a:t>
            </a:r>
          </a:p>
          <a:p>
            <a:r>
              <a:rPr lang="en-US" dirty="0"/>
              <a:t>Sent out “Congratulations! Everything for the new mom!” coupon books—including to a 15 </a:t>
            </a:r>
            <a:r>
              <a:rPr lang="en-US" dirty="0" err="1"/>
              <a:t>yr</a:t>
            </a:r>
            <a:r>
              <a:rPr lang="en-US" dirty="0"/>
              <a:t> old </a:t>
            </a:r>
          </a:p>
          <a:p>
            <a:r>
              <a:rPr lang="en-US" dirty="0"/>
              <a:t>Change of policy regarding what’s in the coupon books (but not the data mining) </a:t>
            </a:r>
          </a:p>
          <a:p>
            <a:r>
              <a:rPr lang="en-US" dirty="0"/>
              <a:t>Credit card companies identifying poor credit risks </a:t>
            </a:r>
          </a:p>
          <a:p>
            <a:r>
              <a:rPr lang="en-US" dirty="0"/>
              <a:t>Hardware store identifying products associated with good credit risks</a:t>
            </a:r>
          </a:p>
        </p:txBody>
      </p:sp>
      <p:sp>
        <p:nvSpPr>
          <p:cNvPr id="4" name="Footer Placeholder 3">
            <a:extLst>
              <a:ext uri="{FF2B5EF4-FFF2-40B4-BE49-F238E27FC236}">
                <a16:creationId xmlns:a16="http://schemas.microsoft.com/office/drawing/2014/main" id="{A3FD9212-1B79-4D1B-8E09-DF88DFDBCC49}"/>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213072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2120-4677-40CE-AD10-B64CE2F2AD61}"/>
              </a:ext>
            </a:extLst>
          </p:cNvPr>
          <p:cNvSpPr>
            <a:spLocks noGrp="1"/>
          </p:cNvSpPr>
          <p:nvPr>
            <p:ph type="title"/>
          </p:nvPr>
        </p:nvSpPr>
        <p:spPr/>
        <p:txBody>
          <a:bodyPr/>
          <a:lstStyle/>
          <a:p>
            <a:r>
              <a:rPr lang="en-US" dirty="0"/>
              <a:t>Accidental Leaks</a:t>
            </a:r>
          </a:p>
        </p:txBody>
      </p:sp>
      <p:sp>
        <p:nvSpPr>
          <p:cNvPr id="3" name="Content Placeholder 2">
            <a:extLst>
              <a:ext uri="{FF2B5EF4-FFF2-40B4-BE49-F238E27FC236}">
                <a16:creationId xmlns:a16="http://schemas.microsoft.com/office/drawing/2014/main" id="{283DBFEA-AB55-4E1C-8F81-69E8FE817B08}"/>
              </a:ext>
            </a:extLst>
          </p:cNvPr>
          <p:cNvSpPr>
            <a:spLocks noGrp="1"/>
          </p:cNvSpPr>
          <p:nvPr>
            <p:ph idx="1"/>
          </p:nvPr>
        </p:nvSpPr>
        <p:spPr>
          <a:xfrm>
            <a:off x="581192" y="1972492"/>
            <a:ext cx="11029615" cy="4532812"/>
          </a:xfrm>
        </p:spPr>
        <p:txBody>
          <a:bodyPr>
            <a:normAutofit/>
          </a:bodyPr>
          <a:lstStyle/>
          <a:p>
            <a:r>
              <a:rPr lang="en-US" sz="2400" dirty="0"/>
              <a:t>Netflix Prize </a:t>
            </a:r>
          </a:p>
          <a:p>
            <a:pPr lvl="1"/>
            <a:r>
              <a:rPr lang="en-US" sz="2000" dirty="0"/>
              <a:t>$1M to anyone who can come up with a significantly better algorithm for predicting user ratings (2006)  </a:t>
            </a:r>
          </a:p>
          <a:p>
            <a:pPr lvl="1"/>
            <a:r>
              <a:rPr lang="en-US" sz="2000" dirty="0"/>
              <a:t>Released 100M+ ratings from 500K customers, stripped of private information </a:t>
            </a:r>
          </a:p>
          <a:p>
            <a:pPr lvl="1"/>
            <a:r>
              <a:rPr lang="en-US" sz="2000" dirty="0"/>
              <a:t>Ratings not truly anonymous if a little more information about individuals was available – i.e. Netflix ratings can be a partial identifier </a:t>
            </a:r>
          </a:p>
          <a:p>
            <a:pPr lvl="1"/>
            <a:r>
              <a:rPr lang="en-US" sz="2000" dirty="0"/>
              <a:t>FTC complaint, lawsuit</a:t>
            </a:r>
          </a:p>
          <a:p>
            <a:pPr lvl="1"/>
            <a:r>
              <a:rPr lang="en-US" sz="2000" dirty="0"/>
              <a:t>2010 sequel cancelled </a:t>
            </a:r>
          </a:p>
          <a:p>
            <a:endParaRPr lang="en-US" dirty="0"/>
          </a:p>
        </p:txBody>
      </p:sp>
      <p:sp>
        <p:nvSpPr>
          <p:cNvPr id="4" name="Footer Placeholder 3">
            <a:extLst>
              <a:ext uri="{FF2B5EF4-FFF2-40B4-BE49-F238E27FC236}">
                <a16:creationId xmlns:a16="http://schemas.microsoft.com/office/drawing/2014/main" id="{5E60D04B-C232-497D-B0DE-F0DF050C469F}"/>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139071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5D8E-58C8-48A3-A4F1-C3C3E61EA67B}"/>
              </a:ext>
            </a:extLst>
          </p:cNvPr>
          <p:cNvSpPr>
            <a:spLocks noGrp="1"/>
          </p:cNvSpPr>
          <p:nvPr>
            <p:ph type="title"/>
          </p:nvPr>
        </p:nvSpPr>
        <p:spPr/>
        <p:txBody>
          <a:bodyPr/>
          <a:lstStyle/>
          <a:p>
            <a:r>
              <a:rPr lang="en-US" dirty="0"/>
              <a:t>Accidental releases</a:t>
            </a:r>
          </a:p>
        </p:txBody>
      </p:sp>
      <p:sp>
        <p:nvSpPr>
          <p:cNvPr id="3" name="Content Placeholder 2">
            <a:extLst>
              <a:ext uri="{FF2B5EF4-FFF2-40B4-BE49-F238E27FC236}">
                <a16:creationId xmlns:a16="http://schemas.microsoft.com/office/drawing/2014/main" id="{EEC8916D-A7E9-412F-B655-B9E3F972BC4B}"/>
              </a:ext>
            </a:extLst>
          </p:cNvPr>
          <p:cNvSpPr>
            <a:spLocks noGrp="1"/>
          </p:cNvSpPr>
          <p:nvPr>
            <p:ph idx="1"/>
          </p:nvPr>
        </p:nvSpPr>
        <p:spPr/>
        <p:txBody>
          <a:bodyPr/>
          <a:lstStyle/>
          <a:p>
            <a:r>
              <a:rPr lang="en-US" sz="2400" dirty="0"/>
              <a:t>AOL Search Dataset </a:t>
            </a:r>
          </a:p>
          <a:p>
            <a:pPr lvl="1"/>
            <a:r>
              <a:rPr lang="en-US" sz="2000" dirty="0"/>
              <a:t>Posted 3 months queries from 650,000 users (2006), names replaced with random numbers </a:t>
            </a:r>
          </a:p>
          <a:p>
            <a:pPr lvl="1"/>
            <a:r>
              <a:rPr lang="en-US" sz="2000" dirty="0"/>
              <a:t>Vanity searches (search for own names) </a:t>
            </a:r>
          </a:p>
          <a:p>
            <a:pPr lvl="1"/>
            <a:r>
              <a:rPr lang="en-US" sz="2000" dirty="0"/>
              <a:t>Search for address, real estate sites, </a:t>
            </a:r>
            <a:r>
              <a:rPr lang="en-US" sz="2000" dirty="0" err="1"/>
              <a:t>etc</a:t>
            </a:r>
            <a:r>
              <a:rPr lang="en-US" sz="2000" dirty="0"/>
              <a:t> </a:t>
            </a:r>
          </a:p>
          <a:p>
            <a:pPr lvl="1"/>
            <a:r>
              <a:rPr lang="en-US" sz="2000" dirty="0"/>
              <a:t>NYTimes investigation</a:t>
            </a:r>
          </a:p>
          <a:p>
            <a:pPr lvl="1"/>
            <a:r>
              <a:rPr lang="en-US" sz="2000" dirty="0"/>
              <a:t>Data set taken down but had already been copied &amp; reposted elsewhere </a:t>
            </a:r>
          </a:p>
          <a:p>
            <a:endParaRPr lang="en-US" dirty="0"/>
          </a:p>
        </p:txBody>
      </p:sp>
      <p:sp>
        <p:nvSpPr>
          <p:cNvPr id="4" name="Footer Placeholder 3">
            <a:extLst>
              <a:ext uri="{FF2B5EF4-FFF2-40B4-BE49-F238E27FC236}">
                <a16:creationId xmlns:a16="http://schemas.microsoft.com/office/drawing/2014/main" id="{7A06DC89-47EB-40C6-85C7-456127A9851E}"/>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3173068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A42C-F879-4D12-8706-CAFAD2DFBB9F}"/>
              </a:ext>
            </a:extLst>
          </p:cNvPr>
          <p:cNvSpPr>
            <a:spLocks noGrp="1"/>
          </p:cNvSpPr>
          <p:nvPr>
            <p:ph type="title"/>
          </p:nvPr>
        </p:nvSpPr>
        <p:spPr/>
        <p:txBody>
          <a:bodyPr/>
          <a:lstStyle/>
          <a:p>
            <a:r>
              <a:rPr lang="en-US" dirty="0"/>
              <a:t>Surveillance as a business </a:t>
            </a:r>
          </a:p>
        </p:txBody>
      </p:sp>
      <p:sp>
        <p:nvSpPr>
          <p:cNvPr id="3" name="Text Placeholder 2">
            <a:extLst>
              <a:ext uri="{FF2B5EF4-FFF2-40B4-BE49-F238E27FC236}">
                <a16:creationId xmlns:a16="http://schemas.microsoft.com/office/drawing/2014/main" id="{B0183CED-02A4-4346-8DBF-4ACFA2522154}"/>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D0DC2C78-00C9-4E18-91B3-12569EAFEE8D}"/>
              </a:ext>
            </a:extLst>
          </p:cNvPr>
          <p:cNvSpPr>
            <a:spLocks noGrp="1"/>
          </p:cNvSpPr>
          <p:nvPr>
            <p:ph type="ftr" sz="quarter" idx="11"/>
          </p:nvPr>
        </p:nvSpPr>
        <p:spPr/>
        <p:txBody>
          <a:bodyPr/>
          <a:lstStyle/>
          <a:p>
            <a:r>
              <a:rPr lang="en-US"/>
              <a:t>Brian Hare, UMKC             Linda Hall Library Deeper Dive: Privacy in a Digital Age              Week 2: Data Mining</a:t>
            </a:r>
            <a:endParaRPr lang="en-US" dirty="0"/>
          </a:p>
        </p:txBody>
      </p:sp>
    </p:spTree>
    <p:extLst>
      <p:ext uri="{BB962C8B-B14F-4D97-AF65-F5344CB8AC3E}">
        <p14:creationId xmlns:p14="http://schemas.microsoft.com/office/powerpoint/2010/main" val="315716944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4395</Words>
  <Application>Microsoft Office PowerPoint</Application>
  <PresentationFormat>Widescreen</PresentationFormat>
  <Paragraphs>303</Paragraphs>
  <Slides>34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Gill Sans MT</vt:lpstr>
      <vt:lpstr>Wingdings 2</vt:lpstr>
      <vt:lpstr>Dividend</vt:lpstr>
      <vt:lpstr>Privacy In A Digital Age</vt:lpstr>
      <vt:lpstr>Why Are We Here? </vt:lpstr>
      <vt:lpstr>A disclaimer before we begin</vt:lpstr>
      <vt:lpstr>Big Data, Data Mining, and Deep Learning, Oh My! </vt:lpstr>
      <vt:lpstr>How does data get mined? </vt:lpstr>
      <vt:lpstr>Target-ing the customer</vt:lpstr>
      <vt:lpstr>Accidental Leaks</vt:lpstr>
      <vt:lpstr>Accidental releases</vt:lpstr>
      <vt:lpstr>Surveillance as a business </vt:lpstr>
      <vt:lpstr>Surveillance capitalism defined</vt:lpstr>
      <vt:lpstr>First-party v. third-party tracking </vt:lpstr>
      <vt:lpstr>How did we get here? </vt:lpstr>
      <vt:lpstr>How it works, in a nutshell</vt:lpstr>
      <vt:lpstr>How do they identify you? </vt:lpstr>
      <vt:lpstr>What can identify you? </vt:lpstr>
      <vt:lpstr>Where does this data go? </vt:lpstr>
      <vt:lpstr>Where does the data go? </vt:lpstr>
      <vt:lpstr>PowerPoint Presentation</vt:lpstr>
      <vt:lpstr>Data Brokers</vt:lpstr>
      <vt:lpstr>Realtime Bidding, lookalike communities </vt:lpstr>
      <vt:lpstr>What’s the problem? </vt:lpstr>
      <vt:lpstr>Email from a student</vt:lpstr>
      <vt:lpstr>PowerPoint Presentation</vt:lpstr>
      <vt:lpstr>Profiling, personalization, &amp; politics</vt:lpstr>
      <vt:lpstr>Profiling, personalization, &amp; politics</vt:lpstr>
      <vt:lpstr>PowerPoint Presentation</vt:lpstr>
      <vt:lpstr>Cambridge Analytica</vt:lpstr>
      <vt:lpstr>Cambridge Analytica</vt:lpstr>
      <vt:lpstr>It’s not just your data, it’s also others’ </vt:lpstr>
      <vt:lpstr>It’s not just your computer, your phone, your tablet, and your smart tv…. </vt:lpstr>
      <vt:lpstr>Duck season? Rabbit season? No, it’s election season! </vt:lpstr>
      <vt:lpstr>Next time</vt:lpstr>
      <vt:lpstr>Part my end-of-semester course wrapup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2020-06-29T23:18:36Z</dcterms:created>
  <dcterms:modified xsi:type="dcterms:W3CDTF">2020-08-20T01:21:55Z</dcterms:modified>
</cp:coreProperties>
</file>