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672" r:id="rId4"/>
  </p:sldMasterIdLst>
  <p:notesMasterIdLst>
    <p:notesMasterId r:id="rId27"/>
  </p:notesMasterIdLst>
  <p:handoutMasterIdLst>
    <p:handoutMasterId r:id="rId28"/>
  </p:handoutMasterIdLst>
  <p:sldIdLst>
    <p:sldId id="256" r:id="rId5"/>
    <p:sldId id="262" r:id="rId6"/>
    <p:sldId id="319" r:id="rId7"/>
    <p:sldId id="287" r:id="rId8"/>
    <p:sldId id="320" r:id="rId9"/>
    <p:sldId id="323" r:id="rId10"/>
    <p:sldId id="322" r:id="rId11"/>
    <p:sldId id="324" r:id="rId12"/>
    <p:sldId id="335" r:id="rId13"/>
    <p:sldId id="321" r:id="rId14"/>
    <p:sldId id="325" r:id="rId15"/>
    <p:sldId id="326" r:id="rId16"/>
    <p:sldId id="327" r:id="rId17"/>
    <p:sldId id="328" r:id="rId18"/>
    <p:sldId id="329" r:id="rId19"/>
    <p:sldId id="330" r:id="rId20"/>
    <p:sldId id="331" r:id="rId21"/>
    <p:sldId id="332" r:id="rId22"/>
    <p:sldId id="334" r:id="rId23"/>
    <p:sldId id="316" r:id="rId24"/>
    <p:sldId id="333"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1" autoAdjust="0"/>
    <p:restoredTop sz="84841" autoAdjust="0"/>
  </p:normalViewPr>
  <p:slideViewPr>
    <p:cSldViewPr snapToGrid="0">
      <p:cViewPr varScale="1">
        <p:scale>
          <a:sx n="83" d="100"/>
          <a:sy n="83" d="100"/>
        </p:scale>
        <p:origin x="318" y="9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8/20/2020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IRS won’t let you ask if they’re investigating you for tax fraud, and if so, send you a summary of what they’ve found so far. NCIC is accessible to almost every law enforcement agency in the country—federal, state, county, municipal. Thousands of people have legitimate access to it &amp; ability to enter information.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Personal identifier: </a:t>
            </a:r>
            <a:r>
              <a:rPr lang="en-US" sz="1200" dirty="0"/>
              <a:t>IRS agent under investigation for corruption wanted records relating to him during discovery. Declined on the grounds that the relevant records were indexed by investigating agent, not the target of the investigation</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515371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Facebook’s proposals for dealing with false or libelous political ads is to allow users to opt out of all political ads, which a few will, but most won’t—no real disturbance to the revenue stream. When Target is criticized for sending maternity-themed coupon books to 15-year-olds, they respond by reformatting the coupon books, not by stopping the data mining and profiling—it’s just too profitable to walk away from.  Also, Siri/Alexa/Google Assistant all send snippets of audio for analysis, including humans listening to it to verify speech-to-text. If a company says “we protect your privacy” and then has employees listening to secretly-made recordings, even just anonymized snippets, is that a deceptive trade practice? Congress is looking into that. </a:t>
            </a:r>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2113932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Telephones were originally seen as mostly a tool for business. Why would you want one in your home? Then anyone can interrupt you, disturbing the peace of your home—you may be in a meal, or spending time with your family. If they want to talk to you, let them come to the door &amp; knock like a civilized person. </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20</a:t>
            </a:fld>
            <a:endParaRPr lang="en-US" dirty="0"/>
          </a:p>
        </p:txBody>
      </p:sp>
    </p:spTree>
    <p:extLst>
      <p:ext uri="{BB962C8B-B14F-4D97-AF65-F5344CB8AC3E}">
        <p14:creationId xmlns:p14="http://schemas.microsoft.com/office/powerpoint/2010/main" val="2331551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600" dirty="0"/>
              <a:t>Growing awareness that we have an issue here; less consensus on what to do about it. </a:t>
            </a:r>
          </a:p>
          <a:p>
            <a:r>
              <a:rPr lang="en-US" sz="2600" dirty="0"/>
              <a:t>When James Comey says that end-to-end encryption, which protects citizens’ privacy, also protects the privacy of drug traffickers, human traffickers, and child pornographers, he’s not wrong. Where should the tradeoff lie? We still require warrants, even though police could be more efficient without them.  </a:t>
            </a:r>
          </a:p>
          <a:p>
            <a:r>
              <a:rPr lang="en-US" sz="2400" dirty="0"/>
              <a:t>Some actions individuals can take, but it’s a series of tradeoffs. The more active you are online, the less privacy you’re going to have.  At the moment, that’s the bargain. </a:t>
            </a:r>
          </a:p>
          <a:p>
            <a:pPr lvl="1"/>
            <a:r>
              <a:rPr lang="en-US" sz="2200" dirty="0"/>
              <a:t>And of course, it’s getting harder &amp; harder to not be online much &amp; still be a full participant in civic life…. </a:t>
            </a:r>
          </a:p>
          <a:p>
            <a:r>
              <a:rPr lang="en-US" sz="2400" dirty="0"/>
              <a:t>Growing political awareness, probable government action within a few years. </a:t>
            </a:r>
          </a:p>
          <a:p>
            <a:r>
              <a:rPr lang="en-US" sz="2400" dirty="0"/>
              <a:t>Fasten your seat belts, it might be a bumpy ride.</a:t>
            </a:r>
            <a:endParaRPr lang="en-US" dirty="0"/>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21</a:t>
            </a:fld>
            <a:endParaRPr lang="en-US" dirty="0"/>
          </a:p>
        </p:txBody>
      </p:sp>
    </p:spTree>
    <p:extLst>
      <p:ext uri="{BB962C8B-B14F-4D97-AF65-F5344CB8AC3E}">
        <p14:creationId xmlns:p14="http://schemas.microsoft.com/office/powerpoint/2010/main" val="2224344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22</a:t>
            </a:fld>
            <a:endParaRPr lang="en-US" dirty="0"/>
          </a:p>
        </p:txBody>
      </p:sp>
    </p:spTree>
    <p:extLst>
      <p:ext uri="{BB962C8B-B14F-4D97-AF65-F5344CB8AC3E}">
        <p14:creationId xmlns:p14="http://schemas.microsoft.com/office/powerpoint/2010/main" val="295056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B077E76-0A6F-4544-A4A3-926E62DB28B7}" type="datetime1">
              <a:rPr lang="en-US" smtClean="0"/>
              <a:t>8/20/2020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Brian Hare, UMKC                                                              Linda Hall "Deeper Dive": Privacy                                                         Aug. 2020</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F1C24-74D6-4344-BBEF-783DE6F39054}" type="datetime1">
              <a:rPr lang="en-US" smtClean="0"/>
              <a:t>8/20/2020</a:t>
            </a:fld>
            <a:endParaRPr lang="en-US" dirty="0"/>
          </a:p>
        </p:txBody>
      </p:sp>
      <p:sp>
        <p:nvSpPr>
          <p:cNvPr id="5" name="Footer Placeholder 4"/>
          <p:cNvSpPr>
            <a:spLocks noGrp="1"/>
          </p:cNvSpPr>
          <p:nvPr>
            <p:ph type="ftr" sz="quarter" idx="11"/>
          </p:nvPr>
        </p:nvSpPr>
        <p:spPr/>
        <p:txBody>
          <a:bodyPr/>
          <a:lstStyle/>
          <a:p>
            <a:r>
              <a:rPr lang="en-US"/>
              <a:t>Brian Hare, UMKC                                                              Linda Hall "Deeper Dive": Privacy                                                         Aug. 2020</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09D33B3-B0C6-41A3-9223-BC41600EDABE}" type="datetime1">
              <a:rPr lang="en-US" smtClean="0"/>
              <a:t>8/20/2020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Brian Hare, UMKC                                                              Linda Hall "Deeper Dive": Privacy                                                         Aug. 2020</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CE370-5820-4303-831F-4694414276E5}" type="datetime1">
              <a:rPr lang="en-US" smtClean="0"/>
              <a:t>8/20/2020</a:t>
            </a:fld>
            <a:endParaRPr lang="en-US" dirty="0"/>
          </a:p>
        </p:txBody>
      </p:sp>
      <p:sp>
        <p:nvSpPr>
          <p:cNvPr id="5" name="Footer Placeholder 4"/>
          <p:cNvSpPr>
            <a:spLocks noGrp="1"/>
          </p:cNvSpPr>
          <p:nvPr>
            <p:ph type="ftr" sz="quarter" idx="11"/>
          </p:nvPr>
        </p:nvSpPr>
        <p:spPr/>
        <p:txBody>
          <a:bodyPr/>
          <a:lstStyle/>
          <a:p>
            <a:r>
              <a:rPr lang="en-US"/>
              <a:t>Brian Hare, UMKC                                                              Linda Hall "Deeper Dive": Privacy                                                         Aug. 2020</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BB940F8-8037-4694-ACAE-51257BAEFA28}" type="datetime1">
              <a:rPr lang="en-US" smtClean="0"/>
              <a:t>8/20/2020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Brian Hare, UMKC                                                              Linda Hall "Deeper Dive": Privacy                                                         Aug. 2020</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9B3704-34F5-4390-82DF-11EB5E3C7A91}" type="datetime1">
              <a:rPr lang="en-US" smtClean="0"/>
              <a:t>8/20/2020</a:t>
            </a:fld>
            <a:endParaRPr lang="en-US" dirty="0"/>
          </a:p>
        </p:txBody>
      </p:sp>
      <p:sp>
        <p:nvSpPr>
          <p:cNvPr id="6" name="Footer Placeholder 5"/>
          <p:cNvSpPr>
            <a:spLocks noGrp="1"/>
          </p:cNvSpPr>
          <p:nvPr>
            <p:ph type="ftr" sz="quarter" idx="11"/>
          </p:nvPr>
        </p:nvSpPr>
        <p:spPr/>
        <p:txBody>
          <a:bodyPr/>
          <a:lstStyle/>
          <a:p>
            <a:r>
              <a:rPr lang="en-US"/>
              <a:t>Brian Hare, UMKC                                                              Linda Hall "Deeper Dive": Privacy                                                         Aug. 2020</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41866E-AA5D-4F1D-82D2-0952BD2C6A3C}" type="datetime1">
              <a:rPr lang="en-US" smtClean="0"/>
              <a:t>8/20/2020</a:t>
            </a:fld>
            <a:endParaRPr lang="en-US" dirty="0"/>
          </a:p>
        </p:txBody>
      </p:sp>
      <p:sp>
        <p:nvSpPr>
          <p:cNvPr id="8" name="Footer Placeholder 7"/>
          <p:cNvSpPr>
            <a:spLocks noGrp="1"/>
          </p:cNvSpPr>
          <p:nvPr>
            <p:ph type="ftr" sz="quarter" idx="11"/>
          </p:nvPr>
        </p:nvSpPr>
        <p:spPr/>
        <p:txBody>
          <a:bodyPr/>
          <a:lstStyle/>
          <a:p>
            <a:r>
              <a:rPr lang="en-US"/>
              <a:t>Brian Hare, UMKC                                                              Linda Hall "Deeper Dive": Privacy                                                         Aug. 2020</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EDA98B2-5C07-46D2-9AFC-B81EEA5298FB}" type="datetime1">
              <a:rPr lang="en-US" smtClean="0"/>
              <a:t>8/20/2020</a:t>
            </a:fld>
            <a:endParaRPr lang="en-US" dirty="0"/>
          </a:p>
        </p:txBody>
      </p:sp>
      <p:sp>
        <p:nvSpPr>
          <p:cNvPr id="4" name="Footer Placeholder 3"/>
          <p:cNvSpPr>
            <a:spLocks noGrp="1"/>
          </p:cNvSpPr>
          <p:nvPr>
            <p:ph type="ftr" sz="quarter" idx="11"/>
          </p:nvPr>
        </p:nvSpPr>
        <p:spPr/>
        <p:txBody>
          <a:bodyPr/>
          <a:lstStyle/>
          <a:p>
            <a:r>
              <a:rPr lang="en-US"/>
              <a:t>Brian Hare, UMKC                                                              Linda Hall "Deeper Dive": Privacy                                                         Aug. 2020</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77822-3AFB-448E-AD34-5B76C67B4B20}" type="datetime1">
              <a:rPr lang="en-US" smtClean="0"/>
              <a:t>8/20/2020</a:t>
            </a:fld>
            <a:endParaRPr lang="en-US" dirty="0"/>
          </a:p>
        </p:txBody>
      </p:sp>
      <p:sp>
        <p:nvSpPr>
          <p:cNvPr id="3" name="Footer Placeholder 2"/>
          <p:cNvSpPr>
            <a:spLocks noGrp="1"/>
          </p:cNvSpPr>
          <p:nvPr>
            <p:ph type="ftr" sz="quarter" idx="11"/>
          </p:nvPr>
        </p:nvSpPr>
        <p:spPr/>
        <p:txBody>
          <a:bodyPr/>
          <a:lstStyle/>
          <a:p>
            <a:r>
              <a:rPr lang="en-US"/>
              <a:t>Brian Hare, UMKC                                                              Linda Hall "Deeper Dive": Privacy                                                         Aug. 2020</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C65E975-AC5D-4F18-BB7B-67ED1CBE45BA}" type="datetime1">
              <a:rPr lang="en-US" smtClean="0"/>
              <a:t>8/20/2020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Brian Hare, UMKC                                                              Linda Hall "Deeper Dive": Privacy                                                         Aug. 2020</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2388BC-07DC-4D11-8269-46E7BCC2AFBD}" type="datetime1">
              <a:rPr lang="en-US" smtClean="0"/>
              <a:t>8/20/2020</a:t>
            </a:fld>
            <a:endParaRPr lang="en-US" dirty="0"/>
          </a:p>
        </p:txBody>
      </p:sp>
      <p:sp>
        <p:nvSpPr>
          <p:cNvPr id="6" name="Footer Placeholder 5"/>
          <p:cNvSpPr>
            <a:spLocks noGrp="1"/>
          </p:cNvSpPr>
          <p:nvPr>
            <p:ph type="ftr" sz="quarter" idx="11"/>
          </p:nvPr>
        </p:nvSpPr>
        <p:spPr/>
        <p:txBody>
          <a:bodyPr/>
          <a:lstStyle/>
          <a:p>
            <a:r>
              <a:rPr lang="en-US"/>
              <a:t>Brian Hare, UMKC                                                              Linda Hall "Deeper Dive": Privacy                                                         Aug. 2020</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CE4E6A5-2701-4A16-8F53-35C04C81094E}" type="datetime1">
              <a:rPr lang="en-US" smtClean="0"/>
              <a:t>8/20/2020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Brian Hare, UMKC                                                              Linda Hall "Deeper Dive": Privacy                                                         Aug. 2020</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114802"/>
            <a:ext cx="10993549" cy="895244"/>
          </a:xfrm>
        </p:spPr>
        <p:txBody>
          <a:bodyPr>
            <a:noAutofit/>
          </a:bodyPr>
          <a:lstStyle/>
          <a:p>
            <a:r>
              <a:rPr lang="en-US" sz="6000" dirty="0">
                <a:solidFill>
                  <a:schemeClr val="bg1"/>
                </a:solidFill>
              </a:rPr>
              <a:t>Privacy In A Digital Age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277394"/>
            <a:ext cx="10993546" cy="1123405"/>
          </a:xfrm>
        </p:spPr>
        <p:txBody>
          <a:bodyPr>
            <a:normAutofit fontScale="92500"/>
          </a:bodyPr>
          <a:lstStyle/>
          <a:p>
            <a:r>
              <a:rPr lang="en-US" dirty="0">
                <a:solidFill>
                  <a:srgbClr val="7CEBFF"/>
                </a:solidFill>
              </a:rPr>
              <a:t>Brian Hare, Associate Teaching Professor </a:t>
            </a:r>
          </a:p>
          <a:p>
            <a:r>
              <a:rPr lang="en-US" dirty="0">
                <a:solidFill>
                  <a:srgbClr val="7CEBFF"/>
                </a:solidFill>
              </a:rPr>
              <a:t>UMKC School of Computing &amp; Engineering</a:t>
            </a:r>
          </a:p>
          <a:p>
            <a:r>
              <a:rPr lang="en-US" dirty="0">
                <a:solidFill>
                  <a:srgbClr val="7CEBFF"/>
                </a:solidFill>
              </a:rPr>
              <a:t>Linda Hall Library “Deeper Dive” series  - August 2020  							Week 3: What can I do?</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EA3C-3E91-4E73-AF9B-F5E2A15014DA}"/>
              </a:ext>
            </a:extLst>
          </p:cNvPr>
          <p:cNvSpPr>
            <a:spLocks noGrp="1"/>
          </p:cNvSpPr>
          <p:nvPr>
            <p:ph type="title"/>
          </p:nvPr>
        </p:nvSpPr>
        <p:spPr/>
        <p:txBody>
          <a:bodyPr/>
          <a:lstStyle/>
          <a:p>
            <a:r>
              <a:rPr lang="en-US" dirty="0"/>
              <a:t>“No Reasonable Expectation of privacy”</a:t>
            </a:r>
          </a:p>
        </p:txBody>
      </p:sp>
      <p:sp>
        <p:nvSpPr>
          <p:cNvPr id="3" name="Content Placeholder 2">
            <a:extLst>
              <a:ext uri="{FF2B5EF4-FFF2-40B4-BE49-F238E27FC236}">
                <a16:creationId xmlns:a16="http://schemas.microsoft.com/office/drawing/2014/main" id="{78D4F2F0-6E1E-4954-9B49-BEB2C817A29E}"/>
              </a:ext>
            </a:extLst>
          </p:cNvPr>
          <p:cNvSpPr>
            <a:spLocks noGrp="1"/>
          </p:cNvSpPr>
          <p:nvPr>
            <p:ph idx="1"/>
          </p:nvPr>
        </p:nvSpPr>
        <p:spPr>
          <a:xfrm>
            <a:off x="581192" y="2180496"/>
            <a:ext cx="11029615" cy="4356228"/>
          </a:xfrm>
        </p:spPr>
        <p:txBody>
          <a:bodyPr>
            <a:normAutofit lnSpcReduction="10000"/>
          </a:bodyPr>
          <a:lstStyle/>
          <a:p>
            <a:r>
              <a:rPr lang="en-US" dirty="0"/>
              <a:t>Olmstead v. US – Wiretapping did not involve search (of a place) or seizure (of documents), so 4</a:t>
            </a:r>
            <a:r>
              <a:rPr lang="en-US" baseline="30000" dirty="0"/>
              <a:t>th</a:t>
            </a:r>
            <a:r>
              <a:rPr lang="en-US" dirty="0"/>
              <a:t> Amendment didn’t apply </a:t>
            </a:r>
          </a:p>
          <a:p>
            <a:r>
              <a:rPr lang="en-US" dirty="0"/>
              <a:t>Federal Communications Act of 1934 prohibited warrantless wiretaps </a:t>
            </a:r>
          </a:p>
          <a:p>
            <a:r>
              <a:rPr lang="en-US" dirty="0"/>
              <a:t>Katz v. US – Warrantless wiretaps not admissible in court </a:t>
            </a:r>
          </a:p>
          <a:p>
            <a:pPr lvl="1"/>
            <a:r>
              <a:rPr lang="en-US" dirty="0"/>
              <a:t>FBI under Hoover maintained 2 sets of files </a:t>
            </a:r>
          </a:p>
          <a:p>
            <a:r>
              <a:rPr lang="en-US" dirty="0"/>
              <a:t>Smith v. Maryland (1979) – A pen register (which records date/time of call &amp; number dialed but not the contents of the call) did not require a warrant. </a:t>
            </a:r>
          </a:p>
          <a:p>
            <a:r>
              <a:rPr lang="en-US" dirty="0"/>
              <a:t>Because the number called must be shared with the phone company to complete the call, the caller has </a:t>
            </a:r>
            <a:r>
              <a:rPr lang="en-US" i="1" dirty="0"/>
              <a:t>“no reasonable expectation of privacy.”</a:t>
            </a:r>
            <a:r>
              <a:rPr lang="en-US" dirty="0"/>
              <a:t> </a:t>
            </a:r>
          </a:p>
          <a:p>
            <a:pPr lvl="1"/>
            <a:r>
              <a:rPr lang="en-US" dirty="0"/>
              <a:t>Thus, since you must tell your ISP which web page you want to view, you have no reasonable expectation of privacy regarding your web habits or search history—and the floodgates are open</a:t>
            </a:r>
          </a:p>
          <a:p>
            <a:pPr lvl="1"/>
            <a:r>
              <a:rPr lang="en-US" dirty="0"/>
              <a:t>Serious question whether this is adequate—the decision predates large-scale data mining &amp; the internet—but for now, it’s what we have </a:t>
            </a:r>
          </a:p>
        </p:txBody>
      </p:sp>
      <p:sp>
        <p:nvSpPr>
          <p:cNvPr id="4" name="Footer Placeholder 3">
            <a:extLst>
              <a:ext uri="{FF2B5EF4-FFF2-40B4-BE49-F238E27FC236}">
                <a16:creationId xmlns:a16="http://schemas.microsoft.com/office/drawing/2014/main" id="{15FD44EE-D8AF-4E4B-B2DD-C2CDD0E330D7}"/>
              </a:ext>
            </a:extLst>
          </p:cNvPr>
          <p:cNvSpPr>
            <a:spLocks noGrp="1"/>
          </p:cNvSpPr>
          <p:nvPr>
            <p:ph type="ftr" sz="quarter" idx="11"/>
          </p:nvPr>
        </p:nvSpPr>
        <p:spPr>
          <a:xfrm>
            <a:off x="1236100" y="6354161"/>
            <a:ext cx="9959122" cy="365125"/>
          </a:xfrm>
        </p:spPr>
        <p:txBody>
          <a:bodyPr/>
          <a:lstStyle/>
          <a:p>
            <a:r>
              <a:rPr lang="en-US" dirty="0"/>
              <a:t>Brian Hare, UMKC                                                              Linda Hall "Deeper Dive": Privacy                                                         Aug. 2020</a:t>
            </a:r>
          </a:p>
        </p:txBody>
      </p:sp>
    </p:spTree>
    <p:extLst>
      <p:ext uri="{BB962C8B-B14F-4D97-AF65-F5344CB8AC3E}">
        <p14:creationId xmlns:p14="http://schemas.microsoft.com/office/powerpoint/2010/main" val="779898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DEC2-98A4-4A6D-BEEE-96CEAC2D6114}"/>
              </a:ext>
            </a:extLst>
          </p:cNvPr>
          <p:cNvSpPr>
            <a:spLocks noGrp="1"/>
          </p:cNvSpPr>
          <p:nvPr>
            <p:ph type="title"/>
          </p:nvPr>
        </p:nvSpPr>
        <p:spPr/>
        <p:txBody>
          <a:bodyPr/>
          <a:lstStyle/>
          <a:p>
            <a:r>
              <a:rPr lang="en-US" dirty="0"/>
              <a:t>So what can I do about it? </a:t>
            </a:r>
          </a:p>
        </p:txBody>
      </p:sp>
      <p:sp>
        <p:nvSpPr>
          <p:cNvPr id="3" name="Text Placeholder 2">
            <a:extLst>
              <a:ext uri="{FF2B5EF4-FFF2-40B4-BE49-F238E27FC236}">
                <a16:creationId xmlns:a16="http://schemas.microsoft.com/office/drawing/2014/main" id="{835FE6AF-51E4-4426-9CC7-7D3A99B82285}"/>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0639E1C-99F8-4B02-A3ED-293A5EEC6659}"/>
              </a:ext>
            </a:extLst>
          </p:cNvPr>
          <p:cNvSpPr>
            <a:spLocks noGrp="1"/>
          </p:cNvSpPr>
          <p:nvPr>
            <p:ph type="ftr" sz="quarter" idx="11"/>
          </p:nvPr>
        </p:nvSpPr>
        <p:spPr>
          <a:xfrm>
            <a:off x="581192" y="5951811"/>
            <a:ext cx="8896440" cy="365125"/>
          </a:xfrm>
        </p:spPr>
        <p:txBody>
          <a:bodyPr/>
          <a:lstStyle/>
          <a:p>
            <a:r>
              <a:rPr lang="en-US" dirty="0"/>
              <a:t>Brian Hare, UMKC                                                              Linda Hall "Deeper Dive": Privacy                                                         Aug. 2020</a:t>
            </a:r>
          </a:p>
        </p:txBody>
      </p:sp>
    </p:spTree>
    <p:extLst>
      <p:ext uri="{BB962C8B-B14F-4D97-AF65-F5344CB8AC3E}">
        <p14:creationId xmlns:p14="http://schemas.microsoft.com/office/powerpoint/2010/main" val="1900120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0748-DCB8-4494-BFF0-38320278580B}"/>
              </a:ext>
            </a:extLst>
          </p:cNvPr>
          <p:cNvSpPr>
            <a:spLocks noGrp="1"/>
          </p:cNvSpPr>
          <p:nvPr>
            <p:ph type="title"/>
          </p:nvPr>
        </p:nvSpPr>
        <p:spPr/>
        <p:txBody>
          <a:bodyPr/>
          <a:lstStyle/>
          <a:p>
            <a:r>
              <a:rPr lang="en-US" dirty="0"/>
              <a:t>Step 1: Don’t Panic</a:t>
            </a:r>
          </a:p>
        </p:txBody>
      </p:sp>
      <p:sp>
        <p:nvSpPr>
          <p:cNvPr id="3" name="Content Placeholder 2">
            <a:extLst>
              <a:ext uri="{FF2B5EF4-FFF2-40B4-BE49-F238E27FC236}">
                <a16:creationId xmlns:a16="http://schemas.microsoft.com/office/drawing/2014/main" id="{11AED6F8-B0A7-42F4-AC4C-9BF2926551EE}"/>
              </a:ext>
            </a:extLst>
          </p:cNvPr>
          <p:cNvSpPr>
            <a:spLocks noGrp="1"/>
          </p:cNvSpPr>
          <p:nvPr>
            <p:ph idx="1"/>
          </p:nvPr>
        </p:nvSpPr>
        <p:spPr/>
        <p:txBody>
          <a:bodyPr/>
          <a:lstStyle/>
          <a:p>
            <a:r>
              <a:rPr lang="en-US" dirty="0"/>
              <a:t>Recognize what you can do, and the limits of what you can do—and those limits are quite real </a:t>
            </a:r>
          </a:p>
          <a:p>
            <a:r>
              <a:rPr lang="en-US" dirty="0"/>
              <a:t>For example, suppose you decide that for your online purchases, you’ll buy gift cards—with cash--to protect your credit card information. </a:t>
            </a:r>
          </a:p>
          <a:p>
            <a:pPr lvl="1"/>
            <a:r>
              <a:rPr lang="en-US" dirty="0"/>
              <a:t>Well, do that too much, and you trip the data-mining that’s looking for money laundering </a:t>
            </a:r>
          </a:p>
          <a:p>
            <a:pPr lvl="1"/>
            <a:r>
              <a:rPr lang="en-US" dirty="0"/>
              <a:t>And if you have it shipped to your home, they’ll still know who it’s for. </a:t>
            </a:r>
          </a:p>
          <a:p>
            <a:r>
              <a:rPr lang="en-US" dirty="0"/>
              <a:t>The current state of affairs is that you cannot completely escape data profiling if you’re active online </a:t>
            </a:r>
          </a:p>
          <a:p>
            <a:r>
              <a:rPr lang="en-US" dirty="0"/>
              <a:t>But there are things you can do to reduce the size of your data footprint and protect your information </a:t>
            </a:r>
          </a:p>
          <a:p>
            <a:endParaRPr lang="en-US" dirty="0"/>
          </a:p>
        </p:txBody>
      </p:sp>
      <p:sp>
        <p:nvSpPr>
          <p:cNvPr id="4" name="Footer Placeholder 3">
            <a:extLst>
              <a:ext uri="{FF2B5EF4-FFF2-40B4-BE49-F238E27FC236}">
                <a16:creationId xmlns:a16="http://schemas.microsoft.com/office/drawing/2014/main" id="{6B096041-21CF-4F0D-A1E2-74EC19DE8F17}"/>
              </a:ext>
            </a:extLst>
          </p:cNvPr>
          <p:cNvSpPr>
            <a:spLocks noGrp="1"/>
          </p:cNvSpPr>
          <p:nvPr>
            <p:ph type="ftr" sz="quarter" idx="11"/>
          </p:nvPr>
        </p:nvSpPr>
        <p:spPr>
          <a:xfrm>
            <a:off x="581192" y="5951811"/>
            <a:ext cx="11268938" cy="365125"/>
          </a:xfrm>
        </p:spPr>
        <p:txBody>
          <a:bodyPr/>
          <a:lstStyle/>
          <a:p>
            <a:r>
              <a:rPr lang="en-US" dirty="0"/>
              <a:t>Brian Hare, UMKC                                                              Linda Hall "Deeper Dive": Privacy                                                         Aug. 2020</a:t>
            </a:r>
          </a:p>
        </p:txBody>
      </p:sp>
    </p:spTree>
    <p:extLst>
      <p:ext uri="{BB962C8B-B14F-4D97-AF65-F5344CB8AC3E}">
        <p14:creationId xmlns:p14="http://schemas.microsoft.com/office/powerpoint/2010/main" val="66401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17BB-5C08-4358-B05A-0BD0C32A8AF4}"/>
              </a:ext>
            </a:extLst>
          </p:cNvPr>
          <p:cNvSpPr>
            <a:spLocks noGrp="1"/>
          </p:cNvSpPr>
          <p:nvPr>
            <p:ph type="title"/>
          </p:nvPr>
        </p:nvSpPr>
        <p:spPr/>
        <p:txBody>
          <a:bodyPr/>
          <a:lstStyle/>
          <a:p>
            <a:r>
              <a:rPr lang="en-US" dirty="0"/>
              <a:t>Basic Security </a:t>
            </a:r>
          </a:p>
        </p:txBody>
      </p:sp>
      <p:sp>
        <p:nvSpPr>
          <p:cNvPr id="3" name="Content Placeholder 2">
            <a:extLst>
              <a:ext uri="{FF2B5EF4-FFF2-40B4-BE49-F238E27FC236}">
                <a16:creationId xmlns:a16="http://schemas.microsoft.com/office/drawing/2014/main" id="{426790F0-49B4-4236-944B-4F7EE4DE7A01}"/>
              </a:ext>
            </a:extLst>
          </p:cNvPr>
          <p:cNvSpPr>
            <a:spLocks noGrp="1"/>
          </p:cNvSpPr>
          <p:nvPr>
            <p:ph idx="1"/>
          </p:nvPr>
        </p:nvSpPr>
        <p:spPr>
          <a:xfrm>
            <a:off x="581192" y="2180496"/>
            <a:ext cx="11029615" cy="4430369"/>
          </a:xfrm>
        </p:spPr>
        <p:txBody>
          <a:bodyPr>
            <a:normAutofit lnSpcReduction="10000"/>
          </a:bodyPr>
          <a:lstStyle/>
          <a:p>
            <a:r>
              <a:rPr lang="en-US" dirty="0"/>
              <a:t>Strong passwords </a:t>
            </a:r>
          </a:p>
          <a:p>
            <a:pPr lvl="1"/>
            <a:r>
              <a:rPr lang="en-US" dirty="0"/>
              <a:t>No common names, song lyrics, sports heroes, </a:t>
            </a:r>
            <a:r>
              <a:rPr lang="en-US" dirty="0" err="1"/>
              <a:t>etc</a:t>
            </a:r>
            <a:r>
              <a:rPr lang="en-US" dirty="0"/>
              <a:t> </a:t>
            </a:r>
          </a:p>
          <a:p>
            <a:pPr lvl="1"/>
            <a:r>
              <a:rPr lang="en-US" dirty="0"/>
              <a:t>Mix of characters helps, but password length is largest determinant</a:t>
            </a:r>
          </a:p>
          <a:p>
            <a:r>
              <a:rPr lang="en-US" dirty="0"/>
              <a:t>Different passwords for each site, and </a:t>
            </a:r>
            <a:r>
              <a:rPr lang="en-US" b="1" dirty="0"/>
              <a:t>don’t write them down. </a:t>
            </a:r>
            <a:r>
              <a:rPr lang="en-US" dirty="0"/>
              <a:t> </a:t>
            </a:r>
          </a:p>
          <a:p>
            <a:r>
              <a:rPr lang="en-US" dirty="0"/>
              <a:t>Consider use of password manager </a:t>
            </a:r>
          </a:p>
          <a:p>
            <a:r>
              <a:rPr lang="en-US" dirty="0"/>
              <a:t>2-Factor Authentication where possible </a:t>
            </a:r>
          </a:p>
          <a:p>
            <a:r>
              <a:rPr lang="en-US" dirty="0"/>
              <a:t>Don’t click links in emails you’re not expecting. If an email claiming to be from your bank asks you to log in, close that mail &amp; type the bank’s web address into the browser manually. </a:t>
            </a:r>
          </a:p>
          <a:p>
            <a:r>
              <a:rPr lang="en-US" dirty="0"/>
              <a:t>Change default passwords on router </a:t>
            </a:r>
          </a:p>
          <a:p>
            <a:r>
              <a:rPr lang="en-US" dirty="0"/>
              <a:t>Keep antivirus software up to date </a:t>
            </a:r>
          </a:p>
          <a:p>
            <a:r>
              <a:rPr lang="en-US" dirty="0"/>
              <a:t>Look for lock icon on web addresses—most sites use https now. </a:t>
            </a:r>
          </a:p>
          <a:p>
            <a:pPr lvl="1"/>
            <a:r>
              <a:rPr lang="en-US" dirty="0"/>
              <a:t>If there’s no lock icon, don’t trust the site with any personal info—it can be read in transit. </a:t>
            </a:r>
          </a:p>
        </p:txBody>
      </p:sp>
      <p:sp>
        <p:nvSpPr>
          <p:cNvPr id="4" name="Footer Placeholder 3">
            <a:extLst>
              <a:ext uri="{FF2B5EF4-FFF2-40B4-BE49-F238E27FC236}">
                <a16:creationId xmlns:a16="http://schemas.microsoft.com/office/drawing/2014/main" id="{3D3FB63B-37D4-4092-931C-49DBFF57B972}"/>
              </a:ext>
            </a:extLst>
          </p:cNvPr>
          <p:cNvSpPr>
            <a:spLocks noGrp="1"/>
          </p:cNvSpPr>
          <p:nvPr>
            <p:ph type="ftr" sz="quarter" idx="11"/>
          </p:nvPr>
        </p:nvSpPr>
        <p:spPr>
          <a:xfrm>
            <a:off x="1186673" y="6428302"/>
            <a:ext cx="10057976" cy="365125"/>
          </a:xfrm>
        </p:spPr>
        <p:txBody>
          <a:bodyPr/>
          <a:lstStyle/>
          <a:p>
            <a:r>
              <a:rPr lang="en-US" dirty="0"/>
              <a:t>Brian Hare, UMKC                                                              Linda Hall "Deeper Dive": Privacy                                                         Aug. 2020</a:t>
            </a:r>
          </a:p>
        </p:txBody>
      </p:sp>
    </p:spTree>
    <p:extLst>
      <p:ext uri="{BB962C8B-B14F-4D97-AF65-F5344CB8AC3E}">
        <p14:creationId xmlns:p14="http://schemas.microsoft.com/office/powerpoint/2010/main" val="1422771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60A1-8B42-4360-BEE4-CD5138161CAE}"/>
              </a:ext>
            </a:extLst>
          </p:cNvPr>
          <p:cNvSpPr>
            <a:spLocks noGrp="1"/>
          </p:cNvSpPr>
          <p:nvPr>
            <p:ph type="title"/>
          </p:nvPr>
        </p:nvSpPr>
        <p:spPr/>
        <p:txBody>
          <a:bodyPr/>
          <a:lstStyle/>
          <a:p>
            <a:r>
              <a:rPr lang="en-US" dirty="0"/>
              <a:t>Basic Phone Security</a:t>
            </a:r>
          </a:p>
        </p:txBody>
      </p:sp>
      <p:sp>
        <p:nvSpPr>
          <p:cNvPr id="3" name="Content Placeholder 2">
            <a:extLst>
              <a:ext uri="{FF2B5EF4-FFF2-40B4-BE49-F238E27FC236}">
                <a16:creationId xmlns:a16="http://schemas.microsoft.com/office/drawing/2014/main" id="{B9CFCA78-D837-4A51-87C9-F21046AC89C7}"/>
              </a:ext>
            </a:extLst>
          </p:cNvPr>
          <p:cNvSpPr>
            <a:spLocks noGrp="1"/>
          </p:cNvSpPr>
          <p:nvPr>
            <p:ph idx="1"/>
          </p:nvPr>
        </p:nvSpPr>
        <p:spPr/>
        <p:txBody>
          <a:bodyPr/>
          <a:lstStyle/>
          <a:p>
            <a:r>
              <a:rPr lang="en-US" dirty="0"/>
              <a:t>Uninstall any app you don’t need </a:t>
            </a:r>
          </a:p>
          <a:p>
            <a:r>
              <a:rPr lang="en-US" dirty="0"/>
              <a:t>Most apps are designed to gather data </a:t>
            </a:r>
          </a:p>
          <a:p>
            <a:pPr lvl="1"/>
            <a:r>
              <a:rPr lang="en-US" dirty="0"/>
              <a:t>Paid apps may not show you ads but probably still gather data </a:t>
            </a:r>
          </a:p>
          <a:p>
            <a:r>
              <a:rPr lang="en-US" dirty="0"/>
              <a:t>For each – Check the settings, turn off any “help us improve” checkboxes or data gathering options </a:t>
            </a:r>
          </a:p>
          <a:p>
            <a:pPr lvl="1"/>
            <a:r>
              <a:rPr lang="en-US" dirty="0"/>
              <a:t>This may break some apps. You’ll need to decide if turning the data gathering back on is worth regaining the functionality </a:t>
            </a:r>
          </a:p>
          <a:p>
            <a:pPr lvl="1"/>
            <a:r>
              <a:rPr lang="en-US" dirty="0"/>
              <a:t>Also do this with your smart thermostat, smart TV, smart ______________. </a:t>
            </a:r>
          </a:p>
          <a:p>
            <a:r>
              <a:rPr lang="en-US" dirty="0"/>
              <a:t>Turn off “automatically connect to Wi-Fi” </a:t>
            </a:r>
          </a:p>
          <a:p>
            <a:pPr lvl="1"/>
            <a:r>
              <a:rPr lang="en-US" dirty="0"/>
              <a:t>Yes, this limits functionality; you may or may not want to do this </a:t>
            </a:r>
          </a:p>
          <a:p>
            <a:endParaRPr lang="en-US" dirty="0"/>
          </a:p>
          <a:p>
            <a:endParaRPr lang="en-US" dirty="0"/>
          </a:p>
        </p:txBody>
      </p:sp>
      <p:sp>
        <p:nvSpPr>
          <p:cNvPr id="4" name="Footer Placeholder 3">
            <a:extLst>
              <a:ext uri="{FF2B5EF4-FFF2-40B4-BE49-F238E27FC236}">
                <a16:creationId xmlns:a16="http://schemas.microsoft.com/office/drawing/2014/main" id="{4C70FF2A-4DF2-4BB7-8BF0-51B5A52A1B5E}"/>
              </a:ext>
            </a:extLst>
          </p:cNvPr>
          <p:cNvSpPr>
            <a:spLocks noGrp="1"/>
          </p:cNvSpPr>
          <p:nvPr>
            <p:ph type="ftr" sz="quarter" idx="11"/>
          </p:nvPr>
        </p:nvSpPr>
        <p:spPr>
          <a:xfrm>
            <a:off x="581191" y="5951811"/>
            <a:ext cx="10836451" cy="365125"/>
          </a:xfrm>
        </p:spPr>
        <p:txBody>
          <a:bodyPr/>
          <a:lstStyle/>
          <a:p>
            <a:r>
              <a:rPr lang="en-US" dirty="0"/>
              <a:t>Brian Hare, UMKC                                                              Linda Hall "Deeper Dive": Privacy                                                         Aug. 2020</a:t>
            </a:r>
          </a:p>
        </p:txBody>
      </p:sp>
    </p:spTree>
    <p:extLst>
      <p:ext uri="{BB962C8B-B14F-4D97-AF65-F5344CB8AC3E}">
        <p14:creationId xmlns:p14="http://schemas.microsoft.com/office/powerpoint/2010/main" val="3012984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80DF-0A99-44AE-B345-EFE297FB24F6}"/>
              </a:ext>
            </a:extLst>
          </p:cNvPr>
          <p:cNvSpPr>
            <a:spLocks noGrp="1"/>
          </p:cNvSpPr>
          <p:nvPr>
            <p:ph type="title"/>
          </p:nvPr>
        </p:nvSpPr>
        <p:spPr/>
        <p:txBody>
          <a:bodyPr/>
          <a:lstStyle/>
          <a:p>
            <a:r>
              <a:rPr lang="en-US" dirty="0"/>
              <a:t>Browser Security </a:t>
            </a:r>
          </a:p>
        </p:txBody>
      </p:sp>
      <p:sp>
        <p:nvSpPr>
          <p:cNvPr id="3" name="Content Placeholder 2">
            <a:extLst>
              <a:ext uri="{FF2B5EF4-FFF2-40B4-BE49-F238E27FC236}">
                <a16:creationId xmlns:a16="http://schemas.microsoft.com/office/drawing/2014/main" id="{F82E5FE2-E20C-48BA-ABBD-0CEC0A686B03}"/>
              </a:ext>
            </a:extLst>
          </p:cNvPr>
          <p:cNvSpPr>
            <a:spLocks noGrp="1"/>
          </p:cNvSpPr>
          <p:nvPr>
            <p:ph idx="1"/>
          </p:nvPr>
        </p:nvSpPr>
        <p:spPr>
          <a:xfrm>
            <a:off x="581192" y="2180496"/>
            <a:ext cx="11029615" cy="4232661"/>
          </a:xfrm>
        </p:spPr>
        <p:txBody>
          <a:bodyPr>
            <a:normAutofit/>
          </a:bodyPr>
          <a:lstStyle/>
          <a:p>
            <a:r>
              <a:rPr lang="en-US" dirty="0"/>
              <a:t>Major modern browsers have options for controlling how much data is revealed </a:t>
            </a:r>
          </a:p>
          <a:p>
            <a:pPr lvl="1"/>
            <a:r>
              <a:rPr lang="en-US" dirty="0"/>
              <a:t>Google Chrome, in general, reveals more information than any other browser, even with all privacy options enabled </a:t>
            </a:r>
          </a:p>
          <a:p>
            <a:pPr lvl="1"/>
            <a:r>
              <a:rPr lang="en-US" dirty="0"/>
              <a:t>Tor Browser is by far best on privacy but hardest to use, breaks some sites </a:t>
            </a:r>
          </a:p>
          <a:p>
            <a:pPr lvl="1"/>
            <a:r>
              <a:rPr lang="en-US" dirty="0"/>
              <a:t>“Do Not Track” is helpful, but ultimately it’s a request. Some sites respect it, some don’t. </a:t>
            </a:r>
          </a:p>
          <a:p>
            <a:pPr lvl="1"/>
            <a:r>
              <a:rPr lang="en-US" dirty="0"/>
              <a:t>Clearing cookies &amp; history from time to time is helpful, but limited. </a:t>
            </a:r>
          </a:p>
          <a:p>
            <a:pPr lvl="1"/>
            <a:r>
              <a:rPr lang="en-US" dirty="0"/>
              <a:t>Browser settings should be set to the strictest options that let you accomplish what you need to </a:t>
            </a:r>
          </a:p>
          <a:p>
            <a:r>
              <a:rPr lang="en-US" dirty="0"/>
              <a:t>Think about whether you really need that feature, or if you really need to take the fun little “How long would you survive in a zombie apocalypse?” quiz. </a:t>
            </a:r>
          </a:p>
          <a:p>
            <a:r>
              <a:rPr lang="en-US" dirty="0"/>
              <a:t>Social media sites are designed to gather data—that’s why they exist. </a:t>
            </a:r>
          </a:p>
          <a:p>
            <a:r>
              <a:rPr lang="en-US" dirty="0"/>
              <a:t>In general, with any site, </a:t>
            </a:r>
            <a:r>
              <a:rPr lang="en-US" i="1" dirty="0"/>
              <a:t>if you’re not paying them for their services, you’re not the customer; you’re the product. </a:t>
            </a:r>
            <a:endParaRPr lang="en-US" dirty="0"/>
          </a:p>
        </p:txBody>
      </p:sp>
      <p:sp>
        <p:nvSpPr>
          <p:cNvPr id="4" name="Footer Placeholder 3">
            <a:extLst>
              <a:ext uri="{FF2B5EF4-FFF2-40B4-BE49-F238E27FC236}">
                <a16:creationId xmlns:a16="http://schemas.microsoft.com/office/drawing/2014/main" id="{23952719-D27D-479C-A3B7-20933EFC2A22}"/>
              </a:ext>
            </a:extLst>
          </p:cNvPr>
          <p:cNvSpPr>
            <a:spLocks noGrp="1"/>
          </p:cNvSpPr>
          <p:nvPr>
            <p:ph type="ftr" sz="quarter" idx="11"/>
          </p:nvPr>
        </p:nvSpPr>
        <p:spPr>
          <a:xfrm>
            <a:off x="890111" y="6230594"/>
            <a:ext cx="9674916" cy="365125"/>
          </a:xfrm>
        </p:spPr>
        <p:txBody>
          <a:bodyPr/>
          <a:lstStyle/>
          <a:p>
            <a:r>
              <a:rPr lang="en-US" dirty="0"/>
              <a:t>Brian Hare, UMKC                                                              Linda Hall "Deeper Dive": Privacy                                                         Aug. 2020</a:t>
            </a:r>
          </a:p>
        </p:txBody>
      </p:sp>
    </p:spTree>
    <p:extLst>
      <p:ext uri="{BB962C8B-B14F-4D97-AF65-F5344CB8AC3E}">
        <p14:creationId xmlns:p14="http://schemas.microsoft.com/office/powerpoint/2010/main" val="537723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6C59-A669-4E03-A9CF-CEC454A2EDD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5D5E809-0030-410F-A99C-C4AEE9396A17}"/>
              </a:ext>
            </a:extLst>
          </p:cNvPr>
          <p:cNvSpPr>
            <a:spLocks noGrp="1"/>
          </p:cNvSpPr>
          <p:nvPr>
            <p:ph idx="1"/>
          </p:nvPr>
        </p:nvSpPr>
        <p:spPr>
          <a:xfrm>
            <a:off x="581192" y="2180496"/>
            <a:ext cx="11029615" cy="4282088"/>
          </a:xfrm>
        </p:spPr>
        <p:txBody>
          <a:bodyPr/>
          <a:lstStyle/>
          <a:p>
            <a:r>
              <a:rPr lang="en-US" sz="2400" dirty="0"/>
              <a:t>Plug-ins &amp; Extensions </a:t>
            </a:r>
          </a:p>
          <a:p>
            <a:pPr lvl="1"/>
            <a:r>
              <a:rPr lang="en-US" sz="2000" dirty="0"/>
              <a:t>Ad blockers: Helpful, but some sites getting aggressive about “allow us to show you ads or you can’t proceed to the site” </a:t>
            </a:r>
          </a:p>
          <a:p>
            <a:pPr lvl="1"/>
            <a:r>
              <a:rPr lang="en-US" sz="2000" dirty="0"/>
              <a:t>Password managers</a:t>
            </a:r>
          </a:p>
          <a:p>
            <a:pPr lvl="1"/>
            <a:r>
              <a:rPr lang="en-US" sz="2000" dirty="0"/>
              <a:t>Privacy extensions: </a:t>
            </a:r>
          </a:p>
          <a:p>
            <a:pPr lvl="2"/>
            <a:r>
              <a:rPr lang="en-US" sz="1800" dirty="0"/>
              <a:t>Privacy Badger </a:t>
            </a:r>
          </a:p>
          <a:p>
            <a:pPr lvl="2"/>
            <a:r>
              <a:rPr lang="en-US" sz="1800" dirty="0" err="1"/>
              <a:t>Ghostery</a:t>
            </a:r>
            <a:r>
              <a:rPr lang="en-US" sz="1800" dirty="0"/>
              <a:t> </a:t>
            </a:r>
          </a:p>
          <a:p>
            <a:pPr lvl="2"/>
            <a:r>
              <a:rPr lang="en-US" sz="1800" dirty="0"/>
              <a:t>DuckDuckGo Privacy Essentials </a:t>
            </a:r>
          </a:p>
          <a:p>
            <a:r>
              <a:rPr lang="en-US" sz="2400" dirty="0"/>
              <a:t>Use DuckDuckGo as your default search engine </a:t>
            </a:r>
          </a:p>
          <a:p>
            <a:endParaRPr lang="en-US" dirty="0"/>
          </a:p>
        </p:txBody>
      </p:sp>
      <p:sp>
        <p:nvSpPr>
          <p:cNvPr id="4" name="Footer Placeholder 3">
            <a:extLst>
              <a:ext uri="{FF2B5EF4-FFF2-40B4-BE49-F238E27FC236}">
                <a16:creationId xmlns:a16="http://schemas.microsoft.com/office/drawing/2014/main" id="{1EC1539E-5060-4045-B34A-9B543B05D7C1}"/>
              </a:ext>
            </a:extLst>
          </p:cNvPr>
          <p:cNvSpPr>
            <a:spLocks noGrp="1"/>
          </p:cNvSpPr>
          <p:nvPr>
            <p:ph type="ftr" sz="quarter" idx="11"/>
          </p:nvPr>
        </p:nvSpPr>
        <p:spPr>
          <a:xfrm>
            <a:off x="581192" y="6097459"/>
            <a:ext cx="9674916" cy="365125"/>
          </a:xfrm>
        </p:spPr>
        <p:txBody>
          <a:bodyPr/>
          <a:lstStyle/>
          <a:p>
            <a:r>
              <a:rPr lang="en-US" dirty="0"/>
              <a:t>Brian Hare, UMKC                                                              Linda Hall "Deeper Dive": Privacy                                                         Aug. 2020</a:t>
            </a:r>
          </a:p>
        </p:txBody>
      </p:sp>
    </p:spTree>
    <p:extLst>
      <p:ext uri="{BB962C8B-B14F-4D97-AF65-F5344CB8AC3E}">
        <p14:creationId xmlns:p14="http://schemas.microsoft.com/office/powerpoint/2010/main" val="2957418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6E60-58F5-4650-953E-D79FACD7A9CF}"/>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AA623CBD-9A6E-46C0-83AE-172F5225A73C}"/>
              </a:ext>
            </a:extLst>
          </p:cNvPr>
          <p:cNvSpPr>
            <a:spLocks noGrp="1"/>
          </p:cNvSpPr>
          <p:nvPr>
            <p:ph idx="1"/>
          </p:nvPr>
        </p:nvSpPr>
        <p:spPr/>
        <p:txBody>
          <a:bodyPr/>
          <a:lstStyle/>
          <a:p>
            <a:r>
              <a:rPr lang="en-US" dirty="0"/>
              <a:t>“Privacy Enhancing Technologies” provide a technical ‘solution’ that may not meet many users’ concerns </a:t>
            </a:r>
          </a:p>
          <a:p>
            <a:pPr lvl="1"/>
            <a:r>
              <a:rPr lang="en-US" dirty="0"/>
              <a:t>Data analyzed directly on the phone &amp; an encrypted summary sent </a:t>
            </a:r>
          </a:p>
          <a:p>
            <a:pPr lvl="1"/>
            <a:r>
              <a:rPr lang="en-US" dirty="0"/>
              <a:t>It is possible to pool data from multiple users &amp; deduce “user A is similar to user D but not user B” without identifying what makes them similar or who contributed which data </a:t>
            </a:r>
          </a:p>
          <a:p>
            <a:pPr lvl="1"/>
            <a:r>
              <a:rPr lang="en-US" dirty="0"/>
              <a:t>This allows classification of user into various subgroups, </a:t>
            </a:r>
            <a:r>
              <a:rPr lang="en-US" i="1" dirty="0"/>
              <a:t>but</a:t>
            </a:r>
            <a:r>
              <a:rPr lang="en-US" dirty="0"/>
              <a:t> the company can honestly say they haven’t looked at anyone’s private data </a:t>
            </a:r>
          </a:p>
          <a:p>
            <a:r>
              <a:rPr lang="en-US" dirty="0"/>
              <a:t>These proposals are being developed by large companies and institutions with the goal of “differential privacy,” i.e. the </a:t>
            </a:r>
            <a:r>
              <a:rPr lang="en-US" i="1" dirty="0"/>
              <a:t>selective</a:t>
            </a:r>
            <a:r>
              <a:rPr lang="en-US" dirty="0"/>
              <a:t> release of information </a:t>
            </a:r>
            <a:r>
              <a:rPr lang="en-US" i="1" dirty="0"/>
              <a:t>to the right people</a:t>
            </a:r>
            <a:r>
              <a:rPr lang="en-US" dirty="0"/>
              <a:t> while protecting it from others </a:t>
            </a:r>
          </a:p>
          <a:p>
            <a:pPr lvl="1"/>
            <a:r>
              <a:rPr lang="en-US" dirty="0"/>
              <a:t>See </a:t>
            </a:r>
            <a:r>
              <a:rPr lang="en-US" dirty="0" err="1"/>
              <a:t>Zuboff’s</a:t>
            </a:r>
            <a:r>
              <a:rPr lang="en-US" dirty="0"/>
              <a:t> questions of authority &amp; power: Who decides who ‘the right people’ are, and why do they get to make that decision? </a:t>
            </a:r>
          </a:p>
        </p:txBody>
      </p:sp>
      <p:sp>
        <p:nvSpPr>
          <p:cNvPr id="4" name="Footer Placeholder 3">
            <a:extLst>
              <a:ext uri="{FF2B5EF4-FFF2-40B4-BE49-F238E27FC236}">
                <a16:creationId xmlns:a16="http://schemas.microsoft.com/office/drawing/2014/main" id="{546326B7-4AB8-4371-9120-9FD2DB7220AC}"/>
              </a:ext>
            </a:extLst>
          </p:cNvPr>
          <p:cNvSpPr>
            <a:spLocks noGrp="1"/>
          </p:cNvSpPr>
          <p:nvPr>
            <p:ph type="ftr" sz="quarter" idx="11"/>
          </p:nvPr>
        </p:nvSpPr>
        <p:spPr>
          <a:xfrm>
            <a:off x="581192" y="5951811"/>
            <a:ext cx="9736700" cy="365125"/>
          </a:xfrm>
        </p:spPr>
        <p:txBody>
          <a:bodyPr/>
          <a:lstStyle/>
          <a:p>
            <a:r>
              <a:rPr lang="en-US" dirty="0"/>
              <a:t>Brian Hare, UMKC                                                              Linda Hall "Deeper Dive": Privacy                                                         Aug. 2020</a:t>
            </a:r>
          </a:p>
        </p:txBody>
      </p:sp>
    </p:spTree>
    <p:extLst>
      <p:ext uri="{BB962C8B-B14F-4D97-AF65-F5344CB8AC3E}">
        <p14:creationId xmlns:p14="http://schemas.microsoft.com/office/powerpoint/2010/main" val="2414918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F2FDD-73FE-4133-A72F-CA8C2DEB47D6}"/>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E0568816-E61C-4AD9-92F4-00340696596C}"/>
              </a:ext>
            </a:extLst>
          </p:cNvPr>
          <p:cNvSpPr>
            <a:spLocks noGrp="1"/>
          </p:cNvSpPr>
          <p:nvPr>
            <p:ph idx="1"/>
          </p:nvPr>
        </p:nvSpPr>
        <p:spPr>
          <a:xfrm>
            <a:off x="581192" y="2180496"/>
            <a:ext cx="11029615" cy="4319158"/>
          </a:xfrm>
        </p:spPr>
        <p:txBody>
          <a:bodyPr>
            <a:normAutofit fontScale="92500" lnSpcReduction="10000"/>
          </a:bodyPr>
          <a:lstStyle/>
          <a:p>
            <a:r>
              <a:rPr lang="en-US" dirty="0"/>
              <a:t>We are well past the point that a simple tech fix exists </a:t>
            </a:r>
          </a:p>
          <a:p>
            <a:r>
              <a:rPr lang="en-US" dirty="0"/>
              <a:t>Classic example of technology making things possible before regulation can keep up—companies </a:t>
            </a:r>
            <a:r>
              <a:rPr lang="en-US" i="1" dirty="0"/>
              <a:t>can</a:t>
            </a:r>
            <a:r>
              <a:rPr lang="en-US" dirty="0"/>
              <a:t>, it’s very profitable, so they </a:t>
            </a:r>
            <a:r>
              <a:rPr lang="en-US" i="1" dirty="0"/>
              <a:t>do</a:t>
            </a:r>
            <a:r>
              <a:rPr lang="en-US" dirty="0"/>
              <a:t>. </a:t>
            </a:r>
          </a:p>
          <a:p>
            <a:pPr lvl="1"/>
            <a:r>
              <a:rPr lang="en-US" dirty="0"/>
              <a:t>These companies want to protect their revenue stream &amp; business model </a:t>
            </a:r>
          </a:p>
          <a:p>
            <a:r>
              <a:rPr lang="en-US" dirty="0"/>
              <a:t>Breaking news: Congress taking an interest on antitrust grounds </a:t>
            </a:r>
          </a:p>
          <a:p>
            <a:pPr lvl="1"/>
            <a:r>
              <a:rPr lang="en-US" dirty="0"/>
              <a:t>Amazon provides a marketplace, and sells within that marketplace </a:t>
            </a:r>
          </a:p>
          <a:p>
            <a:pPr lvl="1"/>
            <a:r>
              <a:rPr lang="en-US" dirty="0"/>
              <a:t>Google is a buyer of ads, a seller of ads, and a broker of ads </a:t>
            </a:r>
          </a:p>
          <a:p>
            <a:pPr lvl="1"/>
            <a:r>
              <a:rPr lang="en-US" dirty="0"/>
              <a:t>Apple maintains a monopoly on iPhone development—if you have an iPhone app, you </a:t>
            </a:r>
            <a:r>
              <a:rPr lang="en-US" i="1" dirty="0"/>
              <a:t>must</a:t>
            </a:r>
            <a:r>
              <a:rPr lang="en-US" dirty="0"/>
              <a:t> go through their portal and pay them a 30% cut </a:t>
            </a:r>
          </a:p>
          <a:p>
            <a:pPr lvl="1"/>
            <a:r>
              <a:rPr lang="en-US" dirty="0"/>
              <a:t>Facebook appears to have been used to influence elections in violation of numerous laws </a:t>
            </a:r>
          </a:p>
          <a:p>
            <a:pPr lvl="1"/>
            <a:r>
              <a:rPr lang="en-US" dirty="0"/>
              <a:t>Each of these companies have dealt with competition by buying it out &amp; killing it </a:t>
            </a:r>
          </a:p>
          <a:p>
            <a:pPr lvl="1"/>
            <a:r>
              <a:rPr lang="en-US" dirty="0"/>
              <a:t>Antitrust laws were mostly written in the era of the Standard Oil trust, but John D. Rockefeller couldn’t change the course of an election.  The “if you’re not paying for it, then by definition you’re not being overcharged and therefore not being harmed” assumption no longer holds. </a:t>
            </a:r>
          </a:p>
          <a:p>
            <a:endParaRPr lang="en-US" dirty="0"/>
          </a:p>
        </p:txBody>
      </p:sp>
      <p:sp>
        <p:nvSpPr>
          <p:cNvPr id="4" name="Footer Placeholder 3">
            <a:extLst>
              <a:ext uri="{FF2B5EF4-FFF2-40B4-BE49-F238E27FC236}">
                <a16:creationId xmlns:a16="http://schemas.microsoft.com/office/drawing/2014/main" id="{465A9D5B-E2D5-4856-9185-311B98BC5C42}"/>
              </a:ext>
            </a:extLst>
          </p:cNvPr>
          <p:cNvSpPr>
            <a:spLocks noGrp="1"/>
          </p:cNvSpPr>
          <p:nvPr>
            <p:ph type="ftr" sz="quarter" idx="11"/>
          </p:nvPr>
        </p:nvSpPr>
        <p:spPr>
          <a:xfrm>
            <a:off x="988965" y="6317091"/>
            <a:ext cx="9242430" cy="365125"/>
          </a:xfrm>
        </p:spPr>
        <p:txBody>
          <a:bodyPr/>
          <a:lstStyle/>
          <a:p>
            <a:r>
              <a:rPr lang="en-US" dirty="0"/>
              <a:t>Brian Hare, UMKC                                                              Linda Hall "Deeper Dive": Privacy                                                         Aug. 2020</a:t>
            </a:r>
          </a:p>
        </p:txBody>
      </p:sp>
    </p:spTree>
    <p:extLst>
      <p:ext uri="{BB962C8B-B14F-4D97-AF65-F5344CB8AC3E}">
        <p14:creationId xmlns:p14="http://schemas.microsoft.com/office/powerpoint/2010/main" val="1327709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1B48-E187-4D09-BB2B-F2E0E7E5CDB7}"/>
              </a:ext>
            </a:extLst>
          </p:cNvPr>
          <p:cNvSpPr>
            <a:spLocks noGrp="1"/>
          </p:cNvSpPr>
          <p:nvPr>
            <p:ph type="title"/>
          </p:nvPr>
        </p:nvSpPr>
        <p:spPr/>
        <p:txBody>
          <a:bodyPr/>
          <a:lstStyle/>
          <a:p>
            <a:r>
              <a:rPr lang="en-US" dirty="0"/>
              <a:t>Unresolved questions</a:t>
            </a:r>
          </a:p>
        </p:txBody>
      </p:sp>
      <p:sp>
        <p:nvSpPr>
          <p:cNvPr id="3" name="Content Placeholder 2">
            <a:extLst>
              <a:ext uri="{FF2B5EF4-FFF2-40B4-BE49-F238E27FC236}">
                <a16:creationId xmlns:a16="http://schemas.microsoft.com/office/drawing/2014/main" id="{19430AA5-870C-4719-9887-2CA2CEC676A0}"/>
              </a:ext>
            </a:extLst>
          </p:cNvPr>
          <p:cNvSpPr>
            <a:spLocks noGrp="1"/>
          </p:cNvSpPr>
          <p:nvPr>
            <p:ph idx="1"/>
          </p:nvPr>
        </p:nvSpPr>
        <p:spPr/>
        <p:txBody>
          <a:bodyPr/>
          <a:lstStyle/>
          <a:p>
            <a:r>
              <a:rPr lang="en-US" dirty="0"/>
              <a:t>Is the “no reasonable expectation of privacy” standard still appropriate? </a:t>
            </a:r>
          </a:p>
          <a:p>
            <a:r>
              <a:rPr lang="en-US" dirty="0"/>
              <a:t>Privacy policies: </a:t>
            </a:r>
          </a:p>
          <a:p>
            <a:pPr lvl="1"/>
            <a:r>
              <a:rPr lang="en-US" dirty="0"/>
              <a:t>Most users never read the privacy policies of apps &amp; sites they use </a:t>
            </a:r>
          </a:p>
          <a:p>
            <a:pPr lvl="1"/>
            <a:r>
              <a:rPr lang="en-US" dirty="0"/>
              <a:t>On the other hand, doing so for every app/site would take the average user 80+ hours per year; is that reasonable? The average privacy policy can run to 50,000 words (about 10 single-spaced pages). </a:t>
            </a:r>
          </a:p>
          <a:p>
            <a:r>
              <a:rPr lang="en-US" dirty="0"/>
              <a:t>Is it reasonable to put all responsibility on the user to keep up on latest developments? </a:t>
            </a:r>
          </a:p>
          <a:p>
            <a:endParaRPr lang="en-US" dirty="0"/>
          </a:p>
        </p:txBody>
      </p:sp>
      <p:sp>
        <p:nvSpPr>
          <p:cNvPr id="4" name="Footer Placeholder 3">
            <a:extLst>
              <a:ext uri="{FF2B5EF4-FFF2-40B4-BE49-F238E27FC236}">
                <a16:creationId xmlns:a16="http://schemas.microsoft.com/office/drawing/2014/main" id="{8E3AC13C-C7CB-479E-B17D-7299F7063F8F}"/>
              </a:ext>
            </a:extLst>
          </p:cNvPr>
          <p:cNvSpPr>
            <a:spLocks noGrp="1"/>
          </p:cNvSpPr>
          <p:nvPr>
            <p:ph type="ftr" sz="quarter" idx="11"/>
          </p:nvPr>
        </p:nvSpPr>
        <p:spPr>
          <a:xfrm>
            <a:off x="581191" y="5951811"/>
            <a:ext cx="10898235" cy="365125"/>
          </a:xfrm>
        </p:spPr>
        <p:txBody>
          <a:bodyPr/>
          <a:lstStyle/>
          <a:p>
            <a:r>
              <a:rPr lang="en-US" dirty="0"/>
              <a:t>Brian Hare, UMKC                                                              Linda Hall "Deeper Dive": Privacy                                                         Aug. 2020</a:t>
            </a:r>
          </a:p>
        </p:txBody>
      </p:sp>
    </p:spTree>
    <p:extLst>
      <p:ext uri="{BB962C8B-B14F-4D97-AF65-F5344CB8AC3E}">
        <p14:creationId xmlns:p14="http://schemas.microsoft.com/office/powerpoint/2010/main" val="406217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EF2A-224C-46B5-833B-14921D804B7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4517511-14FE-4602-A254-BC5ADE430596}"/>
              </a:ext>
            </a:extLst>
          </p:cNvPr>
          <p:cNvSpPr>
            <a:spLocks noGrp="1"/>
          </p:cNvSpPr>
          <p:nvPr>
            <p:ph idx="1"/>
          </p:nvPr>
        </p:nvSpPr>
        <p:spPr/>
        <p:txBody>
          <a:bodyPr>
            <a:normAutofit/>
          </a:bodyPr>
          <a:lstStyle/>
          <a:p>
            <a:pPr marL="0" indent="0">
              <a:buNone/>
            </a:pPr>
            <a:r>
              <a:rPr lang="en-US" sz="2800" i="1" dirty="0"/>
              <a:t>“Tyranny loves surveillance, because it breeds conformity. It means people will only do that which they want other people to know they’re doing—in other words, nothing that is deviant or dissenting or disruptive. It breeds orthodoxy.” </a:t>
            </a:r>
          </a:p>
          <a:p>
            <a:pPr marL="0" indent="0">
              <a:buNone/>
            </a:pPr>
            <a:endParaRPr lang="en-US" sz="2800" dirty="0"/>
          </a:p>
          <a:p>
            <a:pPr marL="0" indent="0" algn="r">
              <a:buNone/>
            </a:pPr>
            <a:r>
              <a:rPr lang="en-US" sz="2800" dirty="0"/>
              <a:t>--Glenn Greenwald</a:t>
            </a:r>
          </a:p>
          <a:p>
            <a:endParaRPr lang="en-US" sz="2800" dirty="0"/>
          </a:p>
        </p:txBody>
      </p:sp>
      <p:sp>
        <p:nvSpPr>
          <p:cNvPr id="4" name="Footer Placeholder 3">
            <a:extLst>
              <a:ext uri="{FF2B5EF4-FFF2-40B4-BE49-F238E27FC236}">
                <a16:creationId xmlns:a16="http://schemas.microsoft.com/office/drawing/2014/main" id="{76FC0AB6-2165-4F99-9D93-28B97E7E481E}"/>
              </a:ext>
            </a:extLst>
          </p:cNvPr>
          <p:cNvSpPr>
            <a:spLocks noGrp="1"/>
          </p:cNvSpPr>
          <p:nvPr>
            <p:ph type="ftr" sz="quarter" idx="11"/>
          </p:nvPr>
        </p:nvSpPr>
        <p:spPr>
          <a:xfrm>
            <a:off x="581192" y="5951811"/>
            <a:ext cx="7833760" cy="365125"/>
          </a:xfrm>
        </p:spPr>
        <p:txBody>
          <a:bodyPr/>
          <a:lstStyle/>
          <a:p>
            <a:pPr algn="ctr"/>
            <a:r>
              <a:rPr lang="en-US" dirty="0"/>
              <a:t>Brian Hare, UMKC                                                              Linda Hall "Deeper Dive": Privacy                                                         Aug. 2020</a:t>
            </a:r>
          </a:p>
        </p:txBody>
      </p:sp>
    </p:spTree>
    <p:extLst>
      <p:ext uri="{BB962C8B-B14F-4D97-AF65-F5344CB8AC3E}">
        <p14:creationId xmlns:p14="http://schemas.microsoft.com/office/powerpoint/2010/main" val="95421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F5AF-09E8-4F55-B216-4DABF8BD1BE3}"/>
              </a:ext>
            </a:extLst>
          </p:cNvPr>
          <p:cNvSpPr>
            <a:spLocks noGrp="1"/>
          </p:cNvSpPr>
          <p:nvPr>
            <p:ph type="title"/>
          </p:nvPr>
        </p:nvSpPr>
        <p:spPr/>
        <p:txBody>
          <a:bodyPr/>
          <a:lstStyle/>
          <a:p>
            <a:r>
              <a:rPr lang="en-US" dirty="0"/>
              <a:t>What a long, strange journey it’s been </a:t>
            </a:r>
          </a:p>
        </p:txBody>
      </p:sp>
      <p:sp>
        <p:nvSpPr>
          <p:cNvPr id="3" name="Content Placeholder 2">
            <a:extLst>
              <a:ext uri="{FF2B5EF4-FFF2-40B4-BE49-F238E27FC236}">
                <a16:creationId xmlns:a16="http://schemas.microsoft.com/office/drawing/2014/main" id="{7AEE4562-CDC4-4AE2-AD5A-287DEC7C5FE8}"/>
              </a:ext>
            </a:extLst>
          </p:cNvPr>
          <p:cNvSpPr>
            <a:spLocks noGrp="1"/>
          </p:cNvSpPr>
          <p:nvPr>
            <p:ph idx="1"/>
          </p:nvPr>
        </p:nvSpPr>
        <p:spPr/>
        <p:txBody>
          <a:bodyPr>
            <a:normAutofit fontScale="92500"/>
          </a:bodyPr>
          <a:lstStyle/>
          <a:p>
            <a:r>
              <a:rPr lang="en-US" dirty="0"/>
              <a:t>Boundaries are shifting rapidly – what can be done v. what should be done, what is known v. what should be allowed to be known, who gets to decide these issues </a:t>
            </a:r>
          </a:p>
          <a:p>
            <a:r>
              <a:rPr lang="en-US" dirty="0"/>
              <a:t>This is not a new process</a:t>
            </a:r>
          </a:p>
          <a:p>
            <a:pPr lvl="1"/>
            <a:r>
              <a:rPr lang="en-US" dirty="0"/>
              <a:t>In the early 1800s, ballots were printed by the parties &amp; different colors, so when you dropped your ballot into the ballot box, it was known who you were voting for—after all, why should you be ashamed of who you’re supporting? </a:t>
            </a:r>
          </a:p>
          <a:p>
            <a:pPr lvl="1"/>
            <a:r>
              <a:rPr lang="en-US" dirty="0"/>
              <a:t>On the other hand, if you were beating your children, well, we hardly approve, but won’t violate the privacy of the family to intervene directly </a:t>
            </a:r>
          </a:p>
          <a:p>
            <a:pPr lvl="1"/>
            <a:r>
              <a:rPr lang="en-US" dirty="0"/>
              <a:t>Telephones were originally seen as mostly a tool for business. </a:t>
            </a:r>
          </a:p>
          <a:p>
            <a:r>
              <a:rPr lang="en-US" dirty="0"/>
              <a:t>Boundaries of what is properly private &amp; what is properly open have gradually shifted as social conditions, economic conditions, &amp; technology have shifted </a:t>
            </a:r>
          </a:p>
          <a:p>
            <a:r>
              <a:rPr lang="en-US" dirty="0"/>
              <a:t>The Internet and growing use of AI is going to trigger another societal discussion—there is no consensus at present. </a:t>
            </a:r>
          </a:p>
        </p:txBody>
      </p:sp>
      <p:sp>
        <p:nvSpPr>
          <p:cNvPr id="4" name="Footer Placeholder 3">
            <a:extLst>
              <a:ext uri="{FF2B5EF4-FFF2-40B4-BE49-F238E27FC236}">
                <a16:creationId xmlns:a16="http://schemas.microsoft.com/office/drawing/2014/main" id="{CBD16D7F-C235-4804-A906-826A67CBFED5}"/>
              </a:ext>
            </a:extLst>
          </p:cNvPr>
          <p:cNvSpPr>
            <a:spLocks noGrp="1"/>
          </p:cNvSpPr>
          <p:nvPr>
            <p:ph type="ftr" sz="quarter" idx="11"/>
          </p:nvPr>
        </p:nvSpPr>
        <p:spPr>
          <a:xfrm>
            <a:off x="581192" y="5951811"/>
            <a:ext cx="9798484" cy="365125"/>
          </a:xfrm>
        </p:spPr>
        <p:txBody>
          <a:bodyPr/>
          <a:lstStyle/>
          <a:p>
            <a:r>
              <a:rPr lang="en-US" dirty="0"/>
              <a:t>Brian Hare, UMKC                                                              Linda Hall "Deeper Dive": Privacy                                                         Aug. 2020</a:t>
            </a:r>
          </a:p>
        </p:txBody>
      </p:sp>
    </p:spTree>
    <p:extLst>
      <p:ext uri="{BB962C8B-B14F-4D97-AF65-F5344CB8AC3E}">
        <p14:creationId xmlns:p14="http://schemas.microsoft.com/office/powerpoint/2010/main" val="1678548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CA72753-1AF3-4C19-93BC-4B20CF6346AF}"/>
              </a:ext>
            </a:extLst>
          </p:cNvPr>
          <p:cNvSpPr>
            <a:spLocks noGrp="1"/>
          </p:cNvSpPr>
          <p:nvPr>
            <p:ph type="ftr" sz="quarter" idx="11"/>
          </p:nvPr>
        </p:nvSpPr>
        <p:spPr>
          <a:xfrm>
            <a:off x="581191" y="5951811"/>
            <a:ext cx="10441035" cy="365125"/>
          </a:xfrm>
        </p:spPr>
        <p:txBody>
          <a:bodyPr/>
          <a:lstStyle/>
          <a:p>
            <a:r>
              <a:rPr lang="en-US" dirty="0"/>
              <a:t>Brian Hare, UMKC                                                              Linda Hall "Deeper Dive": Privacy                                                         Aug. 2020</a:t>
            </a:r>
          </a:p>
        </p:txBody>
      </p:sp>
      <p:pic>
        <p:nvPicPr>
          <p:cNvPr id="6" name="Picture 5" descr="A close up of a sign&#10;&#10;Description automatically generated">
            <a:extLst>
              <a:ext uri="{FF2B5EF4-FFF2-40B4-BE49-F238E27FC236}">
                <a16:creationId xmlns:a16="http://schemas.microsoft.com/office/drawing/2014/main" id="{67F5CD26-68B7-4CF7-A283-0A98B5AA1EC3}"/>
              </a:ext>
            </a:extLst>
          </p:cNvPr>
          <p:cNvPicPr>
            <a:picLocks noChangeAspect="1"/>
          </p:cNvPicPr>
          <p:nvPr/>
        </p:nvPicPr>
        <p:blipFill>
          <a:blip r:embed="rId3"/>
          <a:stretch>
            <a:fillRect/>
          </a:stretch>
        </p:blipFill>
        <p:spPr>
          <a:xfrm>
            <a:off x="190667" y="317062"/>
            <a:ext cx="6902111" cy="103960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4F8DFE4E-2FF0-4B32-9C48-41A499EC4980}"/>
              </a:ext>
            </a:extLst>
          </p:cNvPr>
          <p:cNvPicPr>
            <a:picLocks noChangeAspect="1"/>
          </p:cNvPicPr>
          <p:nvPr/>
        </p:nvPicPr>
        <p:blipFill>
          <a:blip r:embed="rId4"/>
          <a:stretch>
            <a:fillRect/>
          </a:stretch>
        </p:blipFill>
        <p:spPr>
          <a:xfrm>
            <a:off x="6095185" y="708187"/>
            <a:ext cx="6141578" cy="2076578"/>
          </a:xfrm>
          <a:prstGeom prst="rect">
            <a:avLst/>
          </a:prstGeom>
        </p:spPr>
      </p:pic>
      <p:pic>
        <p:nvPicPr>
          <p:cNvPr id="10" name="Picture 9" descr="A close up of a sign&#10;&#10;Description automatically generated">
            <a:extLst>
              <a:ext uri="{FF2B5EF4-FFF2-40B4-BE49-F238E27FC236}">
                <a16:creationId xmlns:a16="http://schemas.microsoft.com/office/drawing/2014/main" id="{A0F0BD36-1739-44F4-82FF-62A4D418A7A4}"/>
              </a:ext>
            </a:extLst>
          </p:cNvPr>
          <p:cNvPicPr>
            <a:picLocks noChangeAspect="1"/>
          </p:cNvPicPr>
          <p:nvPr/>
        </p:nvPicPr>
        <p:blipFill>
          <a:blip r:embed="rId5"/>
          <a:stretch>
            <a:fillRect/>
          </a:stretch>
        </p:blipFill>
        <p:spPr>
          <a:xfrm>
            <a:off x="319093" y="1730873"/>
            <a:ext cx="6552762" cy="1175224"/>
          </a:xfrm>
          <a:prstGeom prst="rect">
            <a:avLst/>
          </a:prstGeom>
        </p:spPr>
      </p:pic>
      <p:pic>
        <p:nvPicPr>
          <p:cNvPr id="12" name="Picture 11" descr="A picture containing table, knife, bird&#10;&#10;Description automatically generated">
            <a:extLst>
              <a:ext uri="{FF2B5EF4-FFF2-40B4-BE49-F238E27FC236}">
                <a16:creationId xmlns:a16="http://schemas.microsoft.com/office/drawing/2014/main" id="{E3E2FA62-CF5A-4902-BAB4-112530D39557}"/>
              </a:ext>
            </a:extLst>
          </p:cNvPr>
          <p:cNvPicPr>
            <a:picLocks noChangeAspect="1"/>
          </p:cNvPicPr>
          <p:nvPr/>
        </p:nvPicPr>
        <p:blipFill>
          <a:blip r:embed="rId6"/>
          <a:stretch>
            <a:fillRect/>
          </a:stretch>
        </p:blipFill>
        <p:spPr>
          <a:xfrm>
            <a:off x="6097715" y="2321684"/>
            <a:ext cx="5802152" cy="1446075"/>
          </a:xfrm>
          <a:prstGeom prst="rect">
            <a:avLst/>
          </a:prstGeom>
        </p:spPr>
      </p:pic>
      <p:pic>
        <p:nvPicPr>
          <p:cNvPr id="14" name="Picture 13" descr="A close up of a sign&#10;&#10;Description automatically generated">
            <a:extLst>
              <a:ext uri="{FF2B5EF4-FFF2-40B4-BE49-F238E27FC236}">
                <a16:creationId xmlns:a16="http://schemas.microsoft.com/office/drawing/2014/main" id="{2DE88824-9EB0-4607-8F75-32AFC8CD754B}"/>
              </a:ext>
            </a:extLst>
          </p:cNvPr>
          <p:cNvPicPr>
            <a:picLocks noChangeAspect="1"/>
          </p:cNvPicPr>
          <p:nvPr/>
        </p:nvPicPr>
        <p:blipFill>
          <a:blip r:embed="rId7"/>
          <a:stretch>
            <a:fillRect/>
          </a:stretch>
        </p:blipFill>
        <p:spPr>
          <a:xfrm>
            <a:off x="3940359" y="3351313"/>
            <a:ext cx="5862991" cy="1039604"/>
          </a:xfrm>
          <a:prstGeom prst="rect">
            <a:avLst/>
          </a:prstGeom>
        </p:spPr>
      </p:pic>
      <p:pic>
        <p:nvPicPr>
          <p:cNvPr id="16" name="Picture 15" descr="A close up of a logo&#10;&#10;Description automatically generated">
            <a:extLst>
              <a:ext uri="{FF2B5EF4-FFF2-40B4-BE49-F238E27FC236}">
                <a16:creationId xmlns:a16="http://schemas.microsoft.com/office/drawing/2014/main" id="{BC92BDD5-767F-4EA4-A1E8-9589D5D2F52A}"/>
              </a:ext>
            </a:extLst>
          </p:cNvPr>
          <p:cNvPicPr>
            <a:picLocks noChangeAspect="1"/>
          </p:cNvPicPr>
          <p:nvPr/>
        </p:nvPicPr>
        <p:blipFill>
          <a:blip r:embed="rId8"/>
          <a:stretch>
            <a:fillRect/>
          </a:stretch>
        </p:blipFill>
        <p:spPr>
          <a:xfrm>
            <a:off x="444914" y="3059995"/>
            <a:ext cx="3767691" cy="662594"/>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1B422DD3-56D2-4025-B10E-A4F76A762145}"/>
              </a:ext>
            </a:extLst>
          </p:cNvPr>
          <p:cNvPicPr>
            <a:picLocks noChangeAspect="1"/>
          </p:cNvPicPr>
          <p:nvPr/>
        </p:nvPicPr>
        <p:blipFill>
          <a:blip r:embed="rId9"/>
          <a:stretch>
            <a:fillRect/>
          </a:stretch>
        </p:blipFill>
        <p:spPr>
          <a:xfrm>
            <a:off x="900121" y="4167805"/>
            <a:ext cx="9803174" cy="1752381"/>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7BBDEF30-0F88-4227-BE06-9A9A01E3DAD5}"/>
              </a:ext>
            </a:extLst>
          </p:cNvPr>
          <p:cNvPicPr>
            <a:picLocks noChangeAspect="1"/>
          </p:cNvPicPr>
          <p:nvPr/>
        </p:nvPicPr>
        <p:blipFill>
          <a:blip r:embed="rId10"/>
          <a:stretch>
            <a:fillRect/>
          </a:stretch>
        </p:blipFill>
        <p:spPr>
          <a:xfrm>
            <a:off x="45516" y="4788237"/>
            <a:ext cx="5664616" cy="980924"/>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891C6682-CBF6-43F3-9BD6-A3A4A81E5FCB}"/>
              </a:ext>
            </a:extLst>
          </p:cNvPr>
          <p:cNvPicPr>
            <a:picLocks noChangeAspect="1"/>
          </p:cNvPicPr>
          <p:nvPr/>
        </p:nvPicPr>
        <p:blipFill>
          <a:blip r:embed="rId11"/>
          <a:stretch>
            <a:fillRect/>
          </a:stretch>
        </p:blipFill>
        <p:spPr>
          <a:xfrm>
            <a:off x="7758546" y="4867745"/>
            <a:ext cx="3961212" cy="942479"/>
          </a:xfrm>
          <a:prstGeom prst="rect">
            <a:avLst/>
          </a:prstGeom>
        </p:spPr>
      </p:pic>
    </p:spTree>
    <p:extLst>
      <p:ext uri="{BB962C8B-B14F-4D97-AF65-F5344CB8AC3E}">
        <p14:creationId xmlns:p14="http://schemas.microsoft.com/office/powerpoint/2010/main" val="1848315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The floor is open…. </a:t>
            </a:r>
          </a:p>
          <a:p>
            <a:endParaRPr lang="en-US"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1231334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1580-161D-4A56-8994-181930A39CDD}"/>
              </a:ext>
            </a:extLst>
          </p:cNvPr>
          <p:cNvSpPr>
            <a:spLocks noGrp="1"/>
          </p:cNvSpPr>
          <p:nvPr>
            <p:ph type="title"/>
          </p:nvPr>
        </p:nvSpPr>
        <p:spPr/>
        <p:txBody>
          <a:bodyPr/>
          <a:lstStyle/>
          <a:p>
            <a:r>
              <a:rPr lang="en-US" dirty="0"/>
              <a:t>Why are we here? </a:t>
            </a:r>
          </a:p>
        </p:txBody>
      </p:sp>
      <p:sp>
        <p:nvSpPr>
          <p:cNvPr id="3" name="Content Placeholder 2">
            <a:extLst>
              <a:ext uri="{FF2B5EF4-FFF2-40B4-BE49-F238E27FC236}">
                <a16:creationId xmlns:a16="http://schemas.microsoft.com/office/drawing/2014/main" id="{CF7FAC35-3BE5-4D17-B75E-230F054C59BE}"/>
              </a:ext>
            </a:extLst>
          </p:cNvPr>
          <p:cNvSpPr>
            <a:spLocks noGrp="1"/>
          </p:cNvSpPr>
          <p:nvPr>
            <p:ph idx="1"/>
          </p:nvPr>
        </p:nvSpPr>
        <p:spPr/>
        <p:txBody>
          <a:bodyPr>
            <a:normAutofit/>
          </a:bodyPr>
          <a:lstStyle/>
          <a:p>
            <a:r>
              <a:rPr lang="en-US" sz="2400" dirty="0"/>
              <a:t>Privacy &amp; The Government </a:t>
            </a:r>
          </a:p>
          <a:p>
            <a:r>
              <a:rPr lang="en-US" sz="2400" dirty="0"/>
              <a:t>Resources &amp; Options </a:t>
            </a:r>
          </a:p>
          <a:p>
            <a:r>
              <a:rPr lang="en-US" sz="2400" dirty="0"/>
              <a:t>Future Trends, Antitrust, and Some Speculation</a:t>
            </a:r>
          </a:p>
        </p:txBody>
      </p:sp>
      <p:sp>
        <p:nvSpPr>
          <p:cNvPr id="4" name="Footer Placeholder 3">
            <a:extLst>
              <a:ext uri="{FF2B5EF4-FFF2-40B4-BE49-F238E27FC236}">
                <a16:creationId xmlns:a16="http://schemas.microsoft.com/office/drawing/2014/main" id="{3F28E084-BF39-4E51-BB14-A9B541CE7E45}"/>
              </a:ext>
            </a:extLst>
          </p:cNvPr>
          <p:cNvSpPr>
            <a:spLocks noGrp="1"/>
          </p:cNvSpPr>
          <p:nvPr>
            <p:ph type="ftr" sz="quarter" idx="11"/>
          </p:nvPr>
        </p:nvSpPr>
        <p:spPr>
          <a:xfrm>
            <a:off x="581191" y="5951811"/>
            <a:ext cx="9860267" cy="365125"/>
          </a:xfrm>
        </p:spPr>
        <p:txBody>
          <a:bodyPr/>
          <a:lstStyle/>
          <a:p>
            <a:r>
              <a:rPr lang="en-US" dirty="0"/>
              <a:t>Brian Hare, UMKC                                                              Linda Hall "Deeper Dive": Privacy                                                         Aug. 2020</a:t>
            </a:r>
          </a:p>
        </p:txBody>
      </p:sp>
    </p:spTree>
    <p:extLst>
      <p:ext uri="{BB962C8B-B14F-4D97-AF65-F5344CB8AC3E}">
        <p14:creationId xmlns:p14="http://schemas.microsoft.com/office/powerpoint/2010/main" val="64854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1D71-7FB7-44D6-8BF6-7C7FF2991E94}"/>
              </a:ext>
            </a:extLst>
          </p:cNvPr>
          <p:cNvSpPr>
            <a:spLocks noGrp="1"/>
          </p:cNvSpPr>
          <p:nvPr>
            <p:ph type="title"/>
          </p:nvPr>
        </p:nvSpPr>
        <p:spPr/>
        <p:txBody>
          <a:bodyPr/>
          <a:lstStyle/>
          <a:p>
            <a:r>
              <a:rPr lang="en-US" dirty="0"/>
              <a:t>“Who’s watching out for our privacy?”</a:t>
            </a:r>
          </a:p>
        </p:txBody>
      </p:sp>
      <p:sp>
        <p:nvSpPr>
          <p:cNvPr id="3" name="Content Placeholder 2">
            <a:extLst>
              <a:ext uri="{FF2B5EF4-FFF2-40B4-BE49-F238E27FC236}">
                <a16:creationId xmlns:a16="http://schemas.microsoft.com/office/drawing/2014/main" id="{36C3060D-2D8C-4776-890C-62A1FC144F51}"/>
              </a:ext>
            </a:extLst>
          </p:cNvPr>
          <p:cNvSpPr>
            <a:spLocks noGrp="1"/>
          </p:cNvSpPr>
          <p:nvPr>
            <p:ph idx="1"/>
          </p:nvPr>
        </p:nvSpPr>
        <p:spPr/>
        <p:txBody>
          <a:bodyPr>
            <a:normAutofit/>
          </a:bodyPr>
          <a:lstStyle/>
          <a:p>
            <a:r>
              <a:rPr lang="en-US" sz="2800" dirty="0"/>
              <a:t>Privacy law in the US is fairly limited</a:t>
            </a:r>
          </a:p>
          <a:p>
            <a:r>
              <a:rPr lang="en-US" sz="2800" dirty="0"/>
              <a:t>Serious question whether current laws are adequate for the internet age</a:t>
            </a:r>
          </a:p>
          <a:p>
            <a:pPr lvl="1"/>
            <a:r>
              <a:rPr lang="en-US" sz="2400" dirty="0"/>
              <a:t>Last major update to email privacy was 1986, pre-webmail </a:t>
            </a:r>
          </a:p>
          <a:p>
            <a:r>
              <a:rPr lang="en-US" sz="2800" dirty="0"/>
              <a:t>Fundamental assumptions of privacy laws also predate internet </a:t>
            </a:r>
          </a:p>
          <a:p>
            <a:endParaRPr lang="en-US" dirty="0"/>
          </a:p>
        </p:txBody>
      </p:sp>
      <p:sp>
        <p:nvSpPr>
          <p:cNvPr id="4" name="Footer Placeholder 3">
            <a:extLst>
              <a:ext uri="{FF2B5EF4-FFF2-40B4-BE49-F238E27FC236}">
                <a16:creationId xmlns:a16="http://schemas.microsoft.com/office/drawing/2014/main" id="{9300E927-A062-45CD-A152-40AE3AD4A1D4}"/>
              </a:ext>
            </a:extLst>
          </p:cNvPr>
          <p:cNvSpPr>
            <a:spLocks noGrp="1"/>
          </p:cNvSpPr>
          <p:nvPr>
            <p:ph type="ftr" sz="quarter" idx="11"/>
          </p:nvPr>
        </p:nvSpPr>
        <p:spPr>
          <a:xfrm>
            <a:off x="581191" y="5951811"/>
            <a:ext cx="9860267" cy="365125"/>
          </a:xfrm>
        </p:spPr>
        <p:txBody>
          <a:bodyPr/>
          <a:lstStyle/>
          <a:p>
            <a:r>
              <a:rPr lang="en-US"/>
              <a:t>Brian Hare, UMKC                                                              Linda Hall "Deeper Dive": Privacy                                                         Aug. 2020</a:t>
            </a:r>
            <a:endParaRPr lang="en-US" dirty="0"/>
          </a:p>
        </p:txBody>
      </p:sp>
    </p:spTree>
    <p:extLst>
      <p:ext uri="{BB962C8B-B14F-4D97-AF65-F5344CB8AC3E}">
        <p14:creationId xmlns:p14="http://schemas.microsoft.com/office/powerpoint/2010/main" val="2368205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2112-6145-49B7-A95E-3BCD424B83FB}"/>
              </a:ext>
            </a:extLst>
          </p:cNvPr>
          <p:cNvSpPr>
            <a:spLocks noGrp="1"/>
          </p:cNvSpPr>
          <p:nvPr>
            <p:ph type="title"/>
          </p:nvPr>
        </p:nvSpPr>
        <p:spPr/>
        <p:txBody>
          <a:bodyPr/>
          <a:lstStyle/>
          <a:p>
            <a:r>
              <a:rPr lang="en-US" dirty="0"/>
              <a:t>It’s not hopeless, though…. </a:t>
            </a:r>
          </a:p>
        </p:txBody>
      </p:sp>
      <p:sp>
        <p:nvSpPr>
          <p:cNvPr id="3" name="Content Placeholder 2">
            <a:extLst>
              <a:ext uri="{FF2B5EF4-FFF2-40B4-BE49-F238E27FC236}">
                <a16:creationId xmlns:a16="http://schemas.microsoft.com/office/drawing/2014/main" id="{A530844A-FC06-480C-9DDA-A52B8FEB4A90}"/>
              </a:ext>
            </a:extLst>
          </p:cNvPr>
          <p:cNvSpPr>
            <a:spLocks noGrp="1"/>
          </p:cNvSpPr>
          <p:nvPr>
            <p:ph idx="1"/>
          </p:nvPr>
        </p:nvSpPr>
        <p:spPr/>
        <p:txBody>
          <a:bodyPr>
            <a:normAutofit lnSpcReduction="10000"/>
          </a:bodyPr>
          <a:lstStyle/>
          <a:p>
            <a:r>
              <a:rPr lang="en-US" dirty="0"/>
              <a:t>Health Insurance Portability &amp; Accountability Act (HIPAA) regulates confidentiality of medical information </a:t>
            </a:r>
          </a:p>
          <a:p>
            <a:r>
              <a:rPr lang="en-US" dirty="0"/>
              <a:t>Family Educational Records Privacy Act (FERPA) regulates educational records </a:t>
            </a:r>
          </a:p>
          <a:p>
            <a:r>
              <a:rPr lang="en-US" dirty="0"/>
              <a:t>Employee Polygraph Protection Act of 1988 prevents private employers from using polygraphs (‘lie detectors’) under most conditions</a:t>
            </a:r>
          </a:p>
          <a:p>
            <a:r>
              <a:rPr lang="en-US" dirty="0"/>
              <a:t>Children’s Online Privacy Protection Act reduces public information gathered from children, online services must have parental consent before collecting any information on children 12 &amp; under </a:t>
            </a:r>
          </a:p>
          <a:p>
            <a:r>
              <a:rPr lang="en-US" dirty="0"/>
              <a:t>Genetic Information Nondiscrimination Act limits what genetic information can be requested or used in hiring, promoting, setting health insurance rates. Does not apply to life/disability/long-term care insurance. </a:t>
            </a:r>
          </a:p>
          <a:p>
            <a:r>
              <a:rPr lang="en-US" dirty="0"/>
              <a:t>IRS records private by law </a:t>
            </a:r>
          </a:p>
          <a:p>
            <a:r>
              <a:rPr lang="en-US" dirty="0"/>
              <a:t>Law mostly regulate what the government can do, release of agency records, or under what circumstances </a:t>
            </a:r>
          </a:p>
          <a:p>
            <a:endParaRPr lang="en-US" dirty="0"/>
          </a:p>
        </p:txBody>
      </p:sp>
      <p:sp>
        <p:nvSpPr>
          <p:cNvPr id="4" name="Footer Placeholder 3">
            <a:extLst>
              <a:ext uri="{FF2B5EF4-FFF2-40B4-BE49-F238E27FC236}">
                <a16:creationId xmlns:a16="http://schemas.microsoft.com/office/drawing/2014/main" id="{B4F7EF81-38ED-4244-8FA9-4E9CA0424731}"/>
              </a:ext>
            </a:extLst>
          </p:cNvPr>
          <p:cNvSpPr>
            <a:spLocks noGrp="1"/>
          </p:cNvSpPr>
          <p:nvPr>
            <p:ph type="ftr" sz="quarter" idx="11"/>
          </p:nvPr>
        </p:nvSpPr>
        <p:spPr>
          <a:xfrm>
            <a:off x="581192" y="5951811"/>
            <a:ext cx="10527532" cy="365125"/>
          </a:xfrm>
        </p:spPr>
        <p:txBody>
          <a:bodyPr/>
          <a:lstStyle/>
          <a:p>
            <a:r>
              <a:rPr lang="en-US" dirty="0"/>
              <a:t>Brian Hare, UMKC                                                              Linda Hall "Deeper Dive": Privacy                                                         Aug. 2020</a:t>
            </a:r>
          </a:p>
        </p:txBody>
      </p:sp>
    </p:spTree>
    <p:extLst>
      <p:ext uri="{BB962C8B-B14F-4D97-AF65-F5344CB8AC3E}">
        <p14:creationId xmlns:p14="http://schemas.microsoft.com/office/powerpoint/2010/main" val="372068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E98B-2CC7-4BD5-AA42-90FA90DD12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B66362-4B99-4963-8991-2BC87446E4EC}"/>
              </a:ext>
            </a:extLst>
          </p:cNvPr>
          <p:cNvSpPr>
            <a:spLocks noGrp="1"/>
          </p:cNvSpPr>
          <p:nvPr>
            <p:ph idx="1"/>
          </p:nvPr>
        </p:nvSpPr>
        <p:spPr/>
        <p:txBody>
          <a:bodyPr>
            <a:normAutofit/>
          </a:bodyPr>
          <a:lstStyle/>
          <a:p>
            <a:r>
              <a:rPr lang="en-US" sz="2400" dirty="0"/>
              <a:t>Fair Credit Reporting Act limits what information can be kept in a credit report </a:t>
            </a:r>
          </a:p>
          <a:p>
            <a:pPr lvl="1"/>
            <a:r>
              <a:rPr lang="en-US" sz="2000" dirty="0"/>
              <a:t>Negative information kept 7 years, except: Bankruptcy 10 years, criminal convictions indefinitely </a:t>
            </a:r>
          </a:p>
          <a:p>
            <a:r>
              <a:rPr lang="en-US" sz="2400" dirty="0"/>
              <a:t>Fair and Accurate Credit Transactions Act establishes right to a copy of credit report from each agency &amp; opportunity to correct factual errors; allows “fraud alert” in case of identity theft </a:t>
            </a:r>
          </a:p>
          <a:p>
            <a:r>
              <a:rPr lang="en-US" sz="2400" dirty="0"/>
              <a:t>Financial Services Modernization Act requires notification of privacy policies &amp; opt-out clause </a:t>
            </a:r>
          </a:p>
        </p:txBody>
      </p:sp>
      <p:sp>
        <p:nvSpPr>
          <p:cNvPr id="4" name="Footer Placeholder 3">
            <a:extLst>
              <a:ext uri="{FF2B5EF4-FFF2-40B4-BE49-F238E27FC236}">
                <a16:creationId xmlns:a16="http://schemas.microsoft.com/office/drawing/2014/main" id="{84262858-F288-4305-8F93-327E8788B596}"/>
              </a:ext>
            </a:extLst>
          </p:cNvPr>
          <p:cNvSpPr>
            <a:spLocks noGrp="1"/>
          </p:cNvSpPr>
          <p:nvPr>
            <p:ph type="ftr" sz="quarter" idx="11"/>
          </p:nvPr>
        </p:nvSpPr>
        <p:spPr>
          <a:xfrm>
            <a:off x="581191" y="5951811"/>
            <a:ext cx="9650203" cy="365125"/>
          </a:xfrm>
        </p:spPr>
        <p:txBody>
          <a:bodyPr/>
          <a:lstStyle/>
          <a:p>
            <a:r>
              <a:rPr lang="en-US" dirty="0"/>
              <a:t>Brian Hare, UMKC                                                              Linda Hall "Deeper Dive": Privacy                                                         Aug. 2020</a:t>
            </a:r>
          </a:p>
        </p:txBody>
      </p:sp>
    </p:spTree>
    <p:extLst>
      <p:ext uri="{BB962C8B-B14F-4D97-AF65-F5344CB8AC3E}">
        <p14:creationId xmlns:p14="http://schemas.microsoft.com/office/powerpoint/2010/main" val="151718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2ECF-252B-4EFD-B63F-3821DDA036DD}"/>
              </a:ext>
            </a:extLst>
          </p:cNvPr>
          <p:cNvSpPr>
            <a:spLocks noGrp="1"/>
          </p:cNvSpPr>
          <p:nvPr>
            <p:ph type="title"/>
          </p:nvPr>
        </p:nvSpPr>
        <p:spPr/>
        <p:txBody>
          <a:bodyPr/>
          <a:lstStyle/>
          <a:p>
            <a:r>
              <a:rPr lang="en-US" dirty="0"/>
              <a:t>But it’s not great, either </a:t>
            </a:r>
          </a:p>
        </p:txBody>
      </p:sp>
      <p:sp>
        <p:nvSpPr>
          <p:cNvPr id="3" name="Content Placeholder 2">
            <a:extLst>
              <a:ext uri="{FF2B5EF4-FFF2-40B4-BE49-F238E27FC236}">
                <a16:creationId xmlns:a16="http://schemas.microsoft.com/office/drawing/2014/main" id="{CDD0BE1A-DA56-4B8B-AB7D-8A0F93939F37}"/>
              </a:ext>
            </a:extLst>
          </p:cNvPr>
          <p:cNvSpPr>
            <a:spLocks noGrp="1"/>
          </p:cNvSpPr>
          <p:nvPr>
            <p:ph idx="1"/>
          </p:nvPr>
        </p:nvSpPr>
        <p:spPr/>
        <p:txBody>
          <a:bodyPr>
            <a:normAutofit lnSpcReduction="10000"/>
          </a:bodyPr>
          <a:lstStyle/>
          <a:p>
            <a:r>
              <a:rPr lang="en-US" dirty="0"/>
              <a:t>Privacy Act of 1974 only applies to government databases</a:t>
            </a:r>
          </a:p>
          <a:p>
            <a:r>
              <a:rPr lang="en-US" dirty="0"/>
              <a:t>Only covers databases indexed by a personal identifier </a:t>
            </a:r>
          </a:p>
          <a:p>
            <a:r>
              <a:rPr lang="en-US" dirty="0"/>
              <a:t>No one agency or officer is in charge of enforcement. It applies to everyone in general, therefore no one in particular</a:t>
            </a:r>
          </a:p>
          <a:p>
            <a:r>
              <a:rPr lang="en-US" dirty="0"/>
              <a:t>Agencies decide for themselves whether they are exempt from its provisions</a:t>
            </a:r>
          </a:p>
          <a:p>
            <a:pPr lvl="1"/>
            <a:r>
              <a:rPr lang="en-US" dirty="0"/>
              <a:t>IRS has exempted its database of cases it’s investigating </a:t>
            </a:r>
          </a:p>
          <a:p>
            <a:pPr lvl="1"/>
            <a:r>
              <a:rPr lang="en-US" dirty="0"/>
              <a:t>FBI has decided it’s not responsible for reliability of information in National Criminal Information Center database </a:t>
            </a:r>
          </a:p>
          <a:p>
            <a:r>
              <a:rPr lang="en-US" dirty="0"/>
              <a:t>Agencies can share information as long as it’s “routine”</a:t>
            </a:r>
          </a:p>
          <a:p>
            <a:pPr lvl="1"/>
            <a:r>
              <a:rPr lang="en-US" dirty="0"/>
              <a:t>AG Ashcroft encouraged agencies to interpret “routine” as broadly as possible </a:t>
            </a:r>
          </a:p>
          <a:p>
            <a:r>
              <a:rPr lang="en-US" dirty="0"/>
              <a:t>No prohibition on contracting with private entity to maintain database on behalf of the government </a:t>
            </a:r>
          </a:p>
        </p:txBody>
      </p:sp>
      <p:sp>
        <p:nvSpPr>
          <p:cNvPr id="4" name="Footer Placeholder 3">
            <a:extLst>
              <a:ext uri="{FF2B5EF4-FFF2-40B4-BE49-F238E27FC236}">
                <a16:creationId xmlns:a16="http://schemas.microsoft.com/office/drawing/2014/main" id="{A522D82C-6C19-4C1B-BADC-6E1B322195F8}"/>
              </a:ext>
            </a:extLst>
          </p:cNvPr>
          <p:cNvSpPr>
            <a:spLocks noGrp="1"/>
          </p:cNvSpPr>
          <p:nvPr>
            <p:ph type="ftr" sz="quarter" idx="11"/>
          </p:nvPr>
        </p:nvSpPr>
        <p:spPr>
          <a:xfrm>
            <a:off x="581191" y="5951811"/>
            <a:ext cx="9884981" cy="365125"/>
          </a:xfrm>
        </p:spPr>
        <p:txBody>
          <a:bodyPr/>
          <a:lstStyle/>
          <a:p>
            <a:r>
              <a:rPr lang="en-US" dirty="0"/>
              <a:t>Brian Hare, UMKC                                                              Linda Hall "Deeper Dive": Privacy                                                         Aug. 2020</a:t>
            </a:r>
          </a:p>
        </p:txBody>
      </p:sp>
    </p:spTree>
    <p:extLst>
      <p:ext uri="{BB962C8B-B14F-4D97-AF65-F5344CB8AC3E}">
        <p14:creationId xmlns:p14="http://schemas.microsoft.com/office/powerpoint/2010/main" val="129050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B6FA-49BC-4111-BAE6-0104F2CDF597}"/>
              </a:ext>
            </a:extLst>
          </p:cNvPr>
          <p:cNvSpPr>
            <a:spLocks noGrp="1"/>
          </p:cNvSpPr>
          <p:nvPr>
            <p:ph type="title"/>
          </p:nvPr>
        </p:nvSpPr>
        <p:spPr/>
        <p:txBody>
          <a:bodyPr/>
          <a:lstStyle/>
          <a:p>
            <a:r>
              <a:rPr lang="en-US" dirty="0"/>
              <a:t>What’s the context? </a:t>
            </a:r>
          </a:p>
        </p:txBody>
      </p:sp>
      <p:sp>
        <p:nvSpPr>
          <p:cNvPr id="3" name="Content Placeholder 2">
            <a:extLst>
              <a:ext uri="{FF2B5EF4-FFF2-40B4-BE49-F238E27FC236}">
                <a16:creationId xmlns:a16="http://schemas.microsoft.com/office/drawing/2014/main" id="{328E9D07-972A-48D2-A354-85A11F3CBF1B}"/>
              </a:ext>
            </a:extLst>
          </p:cNvPr>
          <p:cNvSpPr>
            <a:spLocks noGrp="1"/>
          </p:cNvSpPr>
          <p:nvPr>
            <p:ph idx="1"/>
          </p:nvPr>
        </p:nvSpPr>
        <p:spPr>
          <a:xfrm>
            <a:off x="581192" y="2180496"/>
            <a:ext cx="11029615" cy="4133807"/>
          </a:xfrm>
        </p:spPr>
        <p:txBody>
          <a:bodyPr>
            <a:normAutofit fontScale="92500" lnSpcReduction="10000"/>
          </a:bodyPr>
          <a:lstStyle/>
          <a:p>
            <a:r>
              <a:rPr lang="en-US" dirty="0"/>
              <a:t>Police surveillance drones to read license plates of passing vehicles </a:t>
            </a:r>
          </a:p>
          <a:p>
            <a:pPr lvl="1"/>
            <a:r>
              <a:rPr lang="en-US" dirty="0"/>
              <a:t>Public generally OK with this for search-and-rescue or Amber Alert situations, less so with catching speeders </a:t>
            </a:r>
          </a:p>
          <a:p>
            <a:r>
              <a:rPr lang="en-US" dirty="0"/>
              <a:t>License plate scanners </a:t>
            </a:r>
          </a:p>
          <a:p>
            <a:pPr lvl="1"/>
            <a:r>
              <a:rPr lang="en-US" dirty="0"/>
              <a:t>How long is the data retained? In practice, varies from 48 hours to indefinitely </a:t>
            </a:r>
          </a:p>
          <a:p>
            <a:pPr lvl="1"/>
            <a:r>
              <a:rPr lang="en-US" dirty="0"/>
              <a:t>Should police be collecting data about people who are not criminal suspects? </a:t>
            </a:r>
          </a:p>
          <a:p>
            <a:r>
              <a:rPr lang="en-US" dirty="0"/>
              <a:t>Government surveillance </a:t>
            </a:r>
          </a:p>
          <a:p>
            <a:pPr lvl="1"/>
            <a:r>
              <a:rPr lang="en-US" dirty="0"/>
              <a:t>Authorization for detection of foreign intelligence agents eventually used to investigate organized crime, anti-war protestors </a:t>
            </a:r>
          </a:p>
          <a:p>
            <a:r>
              <a:rPr lang="en-US" dirty="0"/>
              <a:t>PATRIOT Act reforms have led to prevention of possible terrorist events; have also been used for general law-enforcement and have at times been badly abused </a:t>
            </a:r>
          </a:p>
          <a:p>
            <a:pPr lvl="1"/>
            <a:r>
              <a:rPr lang="en-US" dirty="0"/>
              <a:t>Often require </a:t>
            </a:r>
            <a:r>
              <a:rPr lang="en-US" i="1" dirty="0"/>
              <a:t>reasonable</a:t>
            </a:r>
            <a:r>
              <a:rPr lang="en-US" dirty="0"/>
              <a:t> cause rather than probable cause, or certification that the information expected to be gained will be useful </a:t>
            </a:r>
          </a:p>
          <a:p>
            <a:r>
              <a:rPr lang="en-US" dirty="0"/>
              <a:t>Predictive policing</a:t>
            </a:r>
          </a:p>
          <a:p>
            <a:pPr lvl="1"/>
            <a:r>
              <a:rPr lang="en-US" dirty="0"/>
              <a:t>Some jurisdictions have had good results, significant drops in property crime; others have seen positive feedback loops </a:t>
            </a:r>
          </a:p>
          <a:p>
            <a:pPr lvl="1"/>
            <a:endParaRPr lang="en-US" dirty="0"/>
          </a:p>
        </p:txBody>
      </p:sp>
      <p:sp>
        <p:nvSpPr>
          <p:cNvPr id="4" name="Footer Placeholder 3">
            <a:extLst>
              <a:ext uri="{FF2B5EF4-FFF2-40B4-BE49-F238E27FC236}">
                <a16:creationId xmlns:a16="http://schemas.microsoft.com/office/drawing/2014/main" id="{6A8B121F-3F22-4D3E-8274-0EFC524A3205}"/>
              </a:ext>
            </a:extLst>
          </p:cNvPr>
          <p:cNvSpPr>
            <a:spLocks noGrp="1"/>
          </p:cNvSpPr>
          <p:nvPr>
            <p:ph type="ftr" sz="quarter" idx="11"/>
          </p:nvPr>
        </p:nvSpPr>
        <p:spPr>
          <a:xfrm>
            <a:off x="1705655" y="6155844"/>
            <a:ext cx="8056181" cy="365125"/>
          </a:xfrm>
        </p:spPr>
        <p:txBody>
          <a:bodyPr/>
          <a:lstStyle/>
          <a:p>
            <a:r>
              <a:rPr lang="en-US" dirty="0"/>
              <a:t>Brian Hare, UMKC                                                              Linda Hall "Deeper Dive": Privacy                                                         Aug. 2020</a:t>
            </a:r>
          </a:p>
        </p:txBody>
      </p:sp>
    </p:spTree>
    <p:extLst>
      <p:ext uri="{BB962C8B-B14F-4D97-AF65-F5344CB8AC3E}">
        <p14:creationId xmlns:p14="http://schemas.microsoft.com/office/powerpoint/2010/main" val="2508939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FA28-A6E9-48A9-ADFA-5951654E2BD4}"/>
              </a:ext>
            </a:extLst>
          </p:cNvPr>
          <p:cNvSpPr>
            <a:spLocks noGrp="1"/>
          </p:cNvSpPr>
          <p:nvPr>
            <p:ph type="title"/>
          </p:nvPr>
        </p:nvSpPr>
        <p:spPr/>
        <p:txBody>
          <a:bodyPr/>
          <a:lstStyle/>
          <a:p>
            <a:r>
              <a:rPr lang="en-US" dirty="0"/>
              <a:t>Recent court decisions</a:t>
            </a:r>
          </a:p>
        </p:txBody>
      </p:sp>
      <p:sp>
        <p:nvSpPr>
          <p:cNvPr id="3" name="Content Placeholder 2">
            <a:extLst>
              <a:ext uri="{FF2B5EF4-FFF2-40B4-BE49-F238E27FC236}">
                <a16:creationId xmlns:a16="http://schemas.microsoft.com/office/drawing/2014/main" id="{A244E600-2716-4C42-834B-8A8727077D69}"/>
              </a:ext>
            </a:extLst>
          </p:cNvPr>
          <p:cNvSpPr>
            <a:spLocks noGrp="1"/>
          </p:cNvSpPr>
          <p:nvPr>
            <p:ph idx="1"/>
          </p:nvPr>
        </p:nvSpPr>
        <p:spPr/>
        <p:txBody>
          <a:bodyPr>
            <a:normAutofit/>
          </a:bodyPr>
          <a:lstStyle/>
          <a:p>
            <a:r>
              <a:rPr lang="en-US" sz="2400" dirty="0"/>
              <a:t>Attaching a small tracking device to a car &amp; recording its movements requires a warrant </a:t>
            </a:r>
          </a:p>
          <a:p>
            <a:r>
              <a:rPr lang="en-US" sz="2400" dirty="0"/>
              <a:t>If you’re arrested, police can’t automatically go through all the contents of your cell phone </a:t>
            </a:r>
          </a:p>
          <a:p>
            <a:r>
              <a:rPr lang="en-US" sz="2400" dirty="0"/>
              <a:t>You do not have a right to privacy if you accidentally butt-dial someone </a:t>
            </a:r>
          </a:p>
          <a:p>
            <a:r>
              <a:rPr lang="en-US" sz="2400" dirty="0"/>
              <a:t>If someone flies a drone with a camera over your house, do you have a right to take a shotgun &amp; shoot it down? </a:t>
            </a:r>
          </a:p>
        </p:txBody>
      </p:sp>
      <p:sp>
        <p:nvSpPr>
          <p:cNvPr id="4" name="Footer Placeholder 3">
            <a:extLst>
              <a:ext uri="{FF2B5EF4-FFF2-40B4-BE49-F238E27FC236}">
                <a16:creationId xmlns:a16="http://schemas.microsoft.com/office/drawing/2014/main" id="{2B43B45A-EE09-428D-91E6-FFF6FC8E684F}"/>
              </a:ext>
            </a:extLst>
          </p:cNvPr>
          <p:cNvSpPr>
            <a:spLocks noGrp="1"/>
          </p:cNvSpPr>
          <p:nvPr>
            <p:ph type="ftr" sz="quarter" idx="11"/>
          </p:nvPr>
        </p:nvSpPr>
        <p:spPr>
          <a:xfrm>
            <a:off x="581191" y="5951811"/>
            <a:ext cx="9094149" cy="365125"/>
          </a:xfrm>
        </p:spPr>
        <p:txBody>
          <a:bodyPr/>
          <a:lstStyle/>
          <a:p>
            <a:r>
              <a:rPr lang="en-US" dirty="0"/>
              <a:t>Brian Hare, UMKC                                                              Linda Hall "Deeper Dive": Privacy                                                         Aug. 2020</a:t>
            </a:r>
          </a:p>
        </p:txBody>
      </p:sp>
    </p:spTree>
    <p:extLst>
      <p:ext uri="{BB962C8B-B14F-4D97-AF65-F5344CB8AC3E}">
        <p14:creationId xmlns:p14="http://schemas.microsoft.com/office/powerpoint/2010/main" val="320392332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2.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2861</Words>
  <Application>Microsoft Office PowerPoint</Application>
  <PresentationFormat>Widescreen</PresentationFormat>
  <Paragraphs>182</Paragraphs>
  <Slides>22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Gill Sans MT</vt:lpstr>
      <vt:lpstr>Wingdings 2</vt:lpstr>
      <vt:lpstr>Dividend</vt:lpstr>
      <vt:lpstr>Privacy In A Digital Age</vt:lpstr>
      <vt:lpstr>PowerPoint Presentation</vt:lpstr>
      <vt:lpstr>Why are we here? </vt:lpstr>
      <vt:lpstr>“Who’s watching out for our privacy?”</vt:lpstr>
      <vt:lpstr>It’s not hopeless, though…. </vt:lpstr>
      <vt:lpstr>PowerPoint Presentation</vt:lpstr>
      <vt:lpstr>But it’s not great, either </vt:lpstr>
      <vt:lpstr>What’s the context? </vt:lpstr>
      <vt:lpstr>Recent court decisions</vt:lpstr>
      <vt:lpstr>“No Reasonable Expectation of privacy”</vt:lpstr>
      <vt:lpstr>So what can I do about it? </vt:lpstr>
      <vt:lpstr>Step 1: Don’t Panic</vt:lpstr>
      <vt:lpstr>Basic Security </vt:lpstr>
      <vt:lpstr>Basic Phone Security</vt:lpstr>
      <vt:lpstr>Browser Security </vt:lpstr>
      <vt:lpstr>PowerPoint Presentation</vt:lpstr>
      <vt:lpstr>Future Directions</vt:lpstr>
      <vt:lpstr>Future directions</vt:lpstr>
      <vt:lpstr>Unresolved questions</vt:lpstr>
      <vt:lpstr>What a long, strange journey it’s been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2020-06-29T23:18:36Z</dcterms:created>
  <dcterms:modified xsi:type="dcterms:W3CDTF">2020-08-20T14:09:11Z</dcterms:modified>
</cp:coreProperties>
</file>