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9"/>
  </p:notesMasterIdLst>
  <p:sldIdLst>
    <p:sldId id="257" r:id="rId3"/>
    <p:sldId id="418" r:id="rId4"/>
    <p:sldId id="453" r:id="rId5"/>
    <p:sldId id="433" r:id="rId6"/>
    <p:sldId id="458" r:id="rId7"/>
    <p:sldId id="459" r:id="rId8"/>
    <p:sldId id="460" r:id="rId9"/>
    <p:sldId id="456" r:id="rId10"/>
    <p:sldId id="461" r:id="rId11"/>
    <p:sldId id="462" r:id="rId12"/>
    <p:sldId id="441" r:id="rId13"/>
    <p:sldId id="442" r:id="rId14"/>
    <p:sldId id="443" r:id="rId15"/>
    <p:sldId id="445" r:id="rId16"/>
    <p:sldId id="444" r:id="rId17"/>
    <p:sldId id="463" r:id="rId18"/>
    <p:sldId id="464" r:id="rId19"/>
    <p:sldId id="465" r:id="rId20"/>
    <p:sldId id="452" r:id="rId21"/>
    <p:sldId id="446" r:id="rId22"/>
    <p:sldId id="447" r:id="rId23"/>
    <p:sldId id="448" r:id="rId24"/>
    <p:sldId id="449" r:id="rId25"/>
    <p:sldId id="451" r:id="rId26"/>
    <p:sldId id="450" r:id="rId27"/>
    <p:sldId id="425" r:id="rId28"/>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45" autoAdjust="0"/>
    <p:restoredTop sz="94660"/>
  </p:normalViewPr>
  <p:slideViewPr>
    <p:cSldViewPr snapToGrid="0">
      <p:cViewPr varScale="1">
        <p:scale>
          <a:sx n="74" d="100"/>
          <a:sy n="74" d="100"/>
        </p:scale>
        <p:origin x="123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F73A00B8-81CE-4216-BCE6-30EFFD4E8735}" type="datetimeFigureOut">
              <a:rPr lang="en-US" smtClean="0"/>
              <a:pPr/>
              <a:t>9/26/2020</a:t>
            </a:fld>
            <a:endParaRPr lang="en-US"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9DA45D39-CE61-4665-8972-E6303B83FC22}" type="slidenum">
              <a:rPr lang="en-US" smtClean="0"/>
              <a:pPr/>
              <a:t>‹#›</a:t>
            </a:fld>
            <a:endParaRPr lang="en-US" dirty="0"/>
          </a:p>
        </p:txBody>
      </p:sp>
    </p:spTree>
    <p:extLst>
      <p:ext uri="{BB962C8B-B14F-4D97-AF65-F5344CB8AC3E}">
        <p14:creationId xmlns:p14="http://schemas.microsoft.com/office/powerpoint/2010/main" val="1694671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35373D-C0CD-4EAD-8584-0CF5604DBF14}" type="slidenum">
              <a:rPr lang="en-US" smtClean="0"/>
              <a:pPr/>
              <a:t>1</a:t>
            </a:fld>
            <a:endParaRPr lang="en-US" dirty="0"/>
          </a:p>
        </p:txBody>
      </p:sp>
    </p:spTree>
    <p:extLst>
      <p:ext uri="{BB962C8B-B14F-4D97-AF65-F5344CB8AC3E}">
        <p14:creationId xmlns:p14="http://schemas.microsoft.com/office/powerpoint/2010/main" val="294445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Company Confidential</a:t>
            </a:r>
            <a:endParaRPr lang="en-US" dirty="0"/>
          </a:p>
        </p:txBody>
      </p:sp>
      <p:sp>
        <p:nvSpPr>
          <p:cNvPr id="6" name="Slide Number Placeholder 5"/>
          <p:cNvSpPr>
            <a:spLocks noGrp="1"/>
          </p:cNvSpPr>
          <p:nvPr>
            <p:ph type="sldNum" sz="quarter" idx="12"/>
          </p:nvPr>
        </p:nvSpPr>
        <p:spPr/>
        <p:txBody>
          <a:bodyPr/>
          <a:lstStyle/>
          <a:p>
            <a:fld id="{8ED2D622-5B9C-4486-9BFF-67F60082160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Company Confidential</a:t>
            </a:r>
            <a:endParaRPr lang="en-US" dirty="0"/>
          </a:p>
        </p:txBody>
      </p:sp>
      <p:sp>
        <p:nvSpPr>
          <p:cNvPr id="6" name="Slide Number Placeholder 5"/>
          <p:cNvSpPr>
            <a:spLocks noGrp="1"/>
          </p:cNvSpPr>
          <p:nvPr>
            <p:ph type="sldNum" sz="quarter" idx="12"/>
          </p:nvPr>
        </p:nvSpPr>
        <p:spPr/>
        <p:txBody>
          <a:bodyPr/>
          <a:lstStyle/>
          <a:p>
            <a:fld id="{8ED2D622-5B9C-4486-9BFF-67F60082160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Company Confidential</a:t>
            </a:r>
            <a:endParaRPr lang="en-US" dirty="0"/>
          </a:p>
        </p:txBody>
      </p:sp>
      <p:sp>
        <p:nvSpPr>
          <p:cNvPr id="6" name="Slide Number Placeholder 5"/>
          <p:cNvSpPr>
            <a:spLocks noGrp="1"/>
          </p:cNvSpPr>
          <p:nvPr>
            <p:ph type="sldNum" sz="quarter" idx="12"/>
          </p:nvPr>
        </p:nvSpPr>
        <p:spPr/>
        <p:txBody>
          <a:bodyPr/>
          <a:lstStyle/>
          <a:p>
            <a:fld id="{8ED2D622-5B9C-4486-9BFF-67F60082160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Footer Placeholder 10"/>
          <p:cNvSpPr txBox="1">
            <a:spLocks/>
          </p:cNvSpPr>
          <p:nvPr userDrawn="1"/>
        </p:nvSpPr>
        <p:spPr>
          <a:xfrm>
            <a:off x="4800600" y="6356350"/>
            <a:ext cx="3581400" cy="365125"/>
          </a:xfrm>
          <a:prstGeom prst="rect">
            <a:avLst/>
          </a:prstGeom>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smtClean="0">
                <a:solidFill>
                  <a:schemeClr val="bg1"/>
                </a:solidFill>
                <a:latin typeface="Arial" pitchFamily="34" charset="0"/>
                <a:cs typeface="Arial" pitchFamily="34" charset="0"/>
              </a:rPr>
              <a:t>Company Confidential</a:t>
            </a:r>
            <a:endParaRPr lang="en-US" sz="800" dirty="0">
              <a:solidFill>
                <a:schemeClr val="bg1"/>
              </a:solidFill>
              <a:latin typeface="Arial" pitchFamily="34" charset="0"/>
              <a:cs typeface="Arial" pitchFamily="34" charset="0"/>
            </a:endParaRPr>
          </a:p>
        </p:txBody>
      </p:sp>
      <p:pic>
        <p:nvPicPr>
          <p:cNvPr id="7" name="Picture 6" descr="tyco_sp_hz_wht_rev_rgb.png"/>
          <p:cNvPicPr>
            <a:picLocks noChangeAspect="1"/>
          </p:cNvPicPr>
          <p:nvPr userDrawn="1"/>
        </p:nvPicPr>
        <p:blipFill>
          <a:blip r:embed="rId2" cstate="print"/>
          <a:stretch>
            <a:fillRect/>
          </a:stretch>
        </p:blipFill>
        <p:spPr>
          <a:xfrm>
            <a:off x="4876800" y="3743977"/>
            <a:ext cx="3947873" cy="1165624"/>
          </a:xfrm>
          <a:prstGeom prst="rect">
            <a:avLst/>
          </a:prstGeom>
        </p:spPr>
      </p:pic>
      <p:pic>
        <p:nvPicPr>
          <p:cNvPr id="5" name="Picture 4" descr="template4-1.jpg"/>
          <p:cNvPicPr>
            <a:picLocks noChangeAspect="1"/>
          </p:cNvPicPr>
          <p:nvPr userDrawn="1"/>
        </p:nvPicPr>
        <p:blipFill>
          <a:blip r:embed="rId3" cstate="print"/>
          <a:stretch>
            <a:fillRect/>
          </a:stretch>
        </p:blipFill>
        <p:spPr>
          <a:xfrm>
            <a:off x="0" y="0"/>
            <a:ext cx="9144000" cy="6858000"/>
          </a:xfrm>
          <a:prstGeom prst="rect">
            <a:avLst/>
          </a:prstGeom>
        </p:spPr>
      </p:pic>
    </p:spTree>
    <p:extLst>
      <p:ext uri="{BB962C8B-B14F-4D97-AF65-F5344CB8AC3E}">
        <p14:creationId xmlns:p14="http://schemas.microsoft.com/office/powerpoint/2010/main" val="23354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400"/>
            </a:lvl1pPr>
            <a:lvl2pPr>
              <a:defRPr sz="1100"/>
            </a:lvl2pPr>
            <a:lvl3pPr>
              <a:defRPr sz="11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8458200" y="6356350"/>
            <a:ext cx="457200" cy="365125"/>
          </a:xfrm>
        </p:spPr>
        <p:txBody>
          <a:bodyPr/>
          <a:lstStyle/>
          <a:p>
            <a:fld id="{8AACE14F-169E-4C55-8687-D57151FEBE61}" type="slidenum">
              <a:rPr lang="en-US" smtClean="0"/>
              <a:pPr/>
              <a:t>‹#›</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800">
                <a:solidFill>
                  <a:srgbClr val="0057A6"/>
                </a:solidFill>
                <a:latin typeface="Arial" pitchFamily="34" charset="0"/>
                <a:cs typeface="Arial" pitchFamily="34" charset="0"/>
              </a:defRPr>
            </a:lvl1pPr>
          </a:lstStyle>
          <a:p>
            <a:r>
              <a:rPr lang="en-US" dirty="0" smtClean="0"/>
              <a:t>Company Confidential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76E9794B-92E1-44F2-AAC6-4EB5F0B9CC14}" type="datetimeFigureOut">
              <a:rPr lang="en-US" smtClean="0"/>
              <a:pPr/>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96BC54-2BCC-4728-81EF-9B14DA96F0FF}" type="slidenum">
              <a:rPr lang="en-US" smtClean="0"/>
              <a:pPr/>
              <a:t>‹#›</a:t>
            </a:fld>
            <a:endParaRPr lang="en-US"/>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Company Confidential</a:t>
            </a:r>
            <a:endParaRPr lang="en-US" dirty="0"/>
          </a:p>
        </p:txBody>
      </p:sp>
      <p:sp>
        <p:nvSpPr>
          <p:cNvPr id="6" name="Slide Number Placeholder 5"/>
          <p:cNvSpPr>
            <a:spLocks noGrp="1"/>
          </p:cNvSpPr>
          <p:nvPr>
            <p:ph type="sldNum" sz="quarter" idx="12"/>
          </p:nvPr>
        </p:nvSpPr>
        <p:spPr/>
        <p:txBody>
          <a:bodyPr/>
          <a:lstStyle/>
          <a:p>
            <a:fld id="{8ED2D622-5B9C-4486-9BFF-67F60082160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Company Confidential</a:t>
            </a:r>
            <a:endParaRPr lang="en-US" dirty="0"/>
          </a:p>
        </p:txBody>
      </p:sp>
      <p:sp>
        <p:nvSpPr>
          <p:cNvPr id="6" name="Slide Number Placeholder 5"/>
          <p:cNvSpPr>
            <a:spLocks noGrp="1"/>
          </p:cNvSpPr>
          <p:nvPr>
            <p:ph type="sldNum" sz="quarter" idx="12"/>
          </p:nvPr>
        </p:nvSpPr>
        <p:spPr/>
        <p:txBody>
          <a:bodyPr/>
          <a:lstStyle/>
          <a:p>
            <a:fld id="{8ED2D622-5B9C-4486-9BFF-67F60082160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Company Confidential</a:t>
            </a:r>
            <a:endParaRPr lang="en-US" dirty="0"/>
          </a:p>
        </p:txBody>
      </p:sp>
      <p:sp>
        <p:nvSpPr>
          <p:cNvPr id="7" name="Slide Number Placeholder 6"/>
          <p:cNvSpPr>
            <a:spLocks noGrp="1"/>
          </p:cNvSpPr>
          <p:nvPr>
            <p:ph type="sldNum" sz="quarter" idx="12"/>
          </p:nvPr>
        </p:nvSpPr>
        <p:spPr/>
        <p:txBody>
          <a:bodyPr/>
          <a:lstStyle/>
          <a:p>
            <a:fld id="{8ED2D622-5B9C-4486-9BFF-67F60082160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dirty="0" smtClean="0"/>
              <a:t>Company Confidential</a:t>
            </a:r>
            <a:endParaRPr lang="en-US" dirty="0"/>
          </a:p>
        </p:txBody>
      </p:sp>
      <p:sp>
        <p:nvSpPr>
          <p:cNvPr id="9" name="Slide Number Placeholder 8"/>
          <p:cNvSpPr>
            <a:spLocks noGrp="1"/>
          </p:cNvSpPr>
          <p:nvPr>
            <p:ph type="sldNum" sz="quarter" idx="12"/>
          </p:nvPr>
        </p:nvSpPr>
        <p:spPr/>
        <p:txBody>
          <a:bodyPr/>
          <a:lstStyle/>
          <a:p>
            <a:fld id="{8ED2D622-5B9C-4486-9BFF-67F60082160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smtClean="0"/>
              <a:t>Company Confidential</a:t>
            </a:r>
            <a:endParaRPr lang="en-US" dirty="0"/>
          </a:p>
        </p:txBody>
      </p:sp>
      <p:sp>
        <p:nvSpPr>
          <p:cNvPr id="5" name="Slide Number Placeholder 4"/>
          <p:cNvSpPr>
            <a:spLocks noGrp="1"/>
          </p:cNvSpPr>
          <p:nvPr>
            <p:ph type="sldNum" sz="quarter" idx="12"/>
          </p:nvPr>
        </p:nvSpPr>
        <p:spPr/>
        <p:txBody>
          <a:bodyPr/>
          <a:lstStyle/>
          <a:p>
            <a:fld id="{8ED2D622-5B9C-4486-9BFF-67F60082160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dirty="0" smtClean="0"/>
              <a:t>Company Confidential</a:t>
            </a:r>
            <a:endParaRPr lang="en-US" dirty="0"/>
          </a:p>
        </p:txBody>
      </p:sp>
      <p:sp>
        <p:nvSpPr>
          <p:cNvPr id="4" name="Slide Number Placeholder 3"/>
          <p:cNvSpPr>
            <a:spLocks noGrp="1"/>
          </p:cNvSpPr>
          <p:nvPr>
            <p:ph type="sldNum" sz="quarter" idx="12"/>
          </p:nvPr>
        </p:nvSpPr>
        <p:spPr/>
        <p:txBody>
          <a:bodyPr/>
          <a:lstStyle/>
          <a:p>
            <a:fld id="{8ED2D622-5B9C-4486-9BFF-67F60082160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Company Confidential</a:t>
            </a:r>
            <a:endParaRPr lang="en-US" dirty="0"/>
          </a:p>
        </p:txBody>
      </p:sp>
      <p:sp>
        <p:nvSpPr>
          <p:cNvPr id="7" name="Slide Number Placeholder 6"/>
          <p:cNvSpPr>
            <a:spLocks noGrp="1"/>
          </p:cNvSpPr>
          <p:nvPr>
            <p:ph type="sldNum" sz="quarter" idx="12"/>
          </p:nvPr>
        </p:nvSpPr>
        <p:spPr/>
        <p:txBody>
          <a:bodyPr/>
          <a:lstStyle/>
          <a:p>
            <a:fld id="{8ED2D622-5B9C-4486-9BFF-67F60082160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smtClean="0"/>
              <a:t>Company Confidential</a:t>
            </a:r>
            <a:endParaRPr lang="en-US" dirty="0"/>
          </a:p>
        </p:txBody>
      </p:sp>
      <p:sp>
        <p:nvSpPr>
          <p:cNvPr id="7" name="Slide Number Placeholder 6"/>
          <p:cNvSpPr>
            <a:spLocks noGrp="1"/>
          </p:cNvSpPr>
          <p:nvPr>
            <p:ph type="sldNum" sz="quarter" idx="12"/>
          </p:nvPr>
        </p:nvSpPr>
        <p:spPr/>
        <p:txBody>
          <a:bodyPr/>
          <a:lstStyle/>
          <a:p>
            <a:fld id="{8ED2D622-5B9C-4486-9BFF-67F60082160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Company Confidential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2D622-5B9C-4486-9BFF-67F60082160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6952" y="274638"/>
            <a:ext cx="7979848" cy="1143000"/>
          </a:xfrm>
          <a:prstGeom prst="rect">
            <a:avLst/>
          </a:prstGeom>
        </p:spPr>
        <p:txBody>
          <a:bodyPr vert="horz" lIns="91440" tIns="45720" rIns="91440" bIns="45720" rtlCol="0" anchor="ctr">
            <a:normAutofit/>
          </a:bodyPr>
          <a:lstStyle/>
          <a:p>
            <a:r>
              <a:rPr lang="en-US" dirty="0" smtClean="0"/>
              <a:t>Click to edit Master title style</a:t>
            </a:r>
            <a:br>
              <a:rPr lang="en-US" dirty="0" smtClean="0"/>
            </a:br>
            <a:r>
              <a:rPr lang="en-US" dirty="0" smtClean="0"/>
              <a:t>Click to edit Master title style</a:t>
            </a:r>
            <a:endParaRPr lang="en-US" dirty="0"/>
          </a:p>
        </p:txBody>
      </p:sp>
      <p:sp>
        <p:nvSpPr>
          <p:cNvPr id="3" name="Text Placeholder 2"/>
          <p:cNvSpPr>
            <a:spLocks noGrp="1"/>
          </p:cNvSpPr>
          <p:nvPr>
            <p:ph type="body" idx="1"/>
          </p:nvPr>
        </p:nvSpPr>
        <p:spPr>
          <a:xfrm>
            <a:off x="762000" y="1600200"/>
            <a:ext cx="7924800" cy="4343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458200" y="6356350"/>
            <a:ext cx="457200" cy="365125"/>
          </a:xfrm>
          <a:prstGeom prst="rect">
            <a:avLst/>
          </a:prstGeom>
        </p:spPr>
        <p:txBody>
          <a:bodyPr vert="horz" lIns="91440" tIns="45720" rIns="91440" bIns="45720" rtlCol="0" anchor="ctr"/>
          <a:lstStyle>
            <a:lvl1pPr algn="r">
              <a:defRPr sz="800" b="0">
                <a:solidFill>
                  <a:srgbClr val="0057A6"/>
                </a:solidFill>
                <a:latin typeface="Arial" pitchFamily="34" charset="0"/>
                <a:cs typeface="Arial" pitchFamily="34" charset="0"/>
              </a:defRPr>
            </a:lvl1pPr>
          </a:lstStyle>
          <a:p>
            <a:fld id="{85C9EF79-4FCD-4C54-9824-3B45380AD496}" type="slidenum">
              <a:rPr lang="en-US" smtClean="0"/>
              <a:pPr/>
              <a:t>‹#›</a:t>
            </a:fld>
            <a:endParaRPr lang="en-US" dirty="0"/>
          </a:p>
        </p:txBody>
      </p:sp>
      <p:pic>
        <p:nvPicPr>
          <p:cNvPr id="5" name="Picture 4" descr="Tyco Bullet Blue.png"/>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28600" y="457200"/>
            <a:ext cx="478352" cy="729342"/>
          </a:xfrm>
          <a:prstGeom prst="rect">
            <a:avLst/>
          </a:prstGeom>
        </p:spPr>
      </p:pic>
      <p:cxnSp>
        <p:nvCxnSpPr>
          <p:cNvPr id="9" name="Straight Connector 8"/>
          <p:cNvCxnSpPr/>
          <p:nvPr userDrawn="1"/>
        </p:nvCxnSpPr>
        <p:spPr>
          <a:xfrm>
            <a:off x="228600" y="6261103"/>
            <a:ext cx="8610600" cy="0"/>
          </a:xfrm>
          <a:prstGeom prst="line">
            <a:avLst/>
          </a:prstGeom>
          <a:ln w="12700">
            <a:solidFill>
              <a:srgbClr val="FFAF00"/>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800">
                <a:solidFill>
                  <a:srgbClr val="0057A6"/>
                </a:solidFill>
                <a:latin typeface="Arial" pitchFamily="34" charset="0"/>
                <a:cs typeface="Arial" pitchFamily="34" charset="0"/>
              </a:defRPr>
            </a:lvl1pPr>
          </a:lstStyle>
          <a:p>
            <a:r>
              <a:rPr lang="en-US" dirty="0" smtClean="0"/>
              <a:t>Company Confidential</a:t>
            </a:r>
            <a:endParaRPr lang="en-US" dirty="0"/>
          </a:p>
        </p:txBody>
      </p:sp>
      <p:pic>
        <p:nvPicPr>
          <p:cNvPr id="11" name="Picture 10" descr="tyco_sp_hz_blue_rgb.jpg"/>
          <p:cNvPicPr>
            <a:picLocks noChangeAspect="1"/>
          </p:cNvPicPr>
          <p:nvPr userDrawn="1"/>
        </p:nvPicPr>
        <p:blipFill>
          <a:blip r:embed="rId5" cstate="print"/>
          <a:stretch>
            <a:fillRect/>
          </a:stretch>
        </p:blipFill>
        <p:spPr>
          <a:xfrm>
            <a:off x="212272" y="6344178"/>
            <a:ext cx="1371600" cy="404970"/>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71"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100000"/>
        </a:lnSpc>
        <a:spcBef>
          <a:spcPct val="0"/>
        </a:spcBef>
        <a:buNone/>
        <a:defRPr lang="en-US" sz="2400" kern="1200" baseline="0" smtClean="0">
          <a:solidFill>
            <a:srgbClr val="0057A6"/>
          </a:solidFill>
          <a:latin typeface="Arial" pitchFamily="34" charset="0"/>
          <a:ea typeface="+mj-ea"/>
          <a:cs typeface="Arial" pitchFamily="34" charset="0"/>
        </a:defRPr>
      </a:lvl1pPr>
    </p:titleStyle>
    <p:bodyStyle>
      <a:lvl1pPr marL="119063" indent="-119063" algn="l" defTabSz="914400" rtl="0" eaLnBrk="1" latinLnBrk="0" hangingPunct="1">
        <a:spcBef>
          <a:spcPct val="20000"/>
        </a:spcBef>
        <a:buFontTx/>
        <a:buBlip>
          <a:blip r:embed="rId6"/>
        </a:buBlip>
        <a:defRPr sz="1400" kern="1200">
          <a:solidFill>
            <a:schemeClr val="tx1">
              <a:lumMod val="85000"/>
              <a:lumOff val="15000"/>
            </a:schemeClr>
          </a:solidFill>
          <a:latin typeface="Arial" pitchFamily="34" charset="0"/>
          <a:ea typeface="+mn-ea"/>
          <a:cs typeface="Arial" pitchFamily="34" charset="0"/>
        </a:defRPr>
      </a:lvl1pPr>
      <a:lvl2pPr marL="576263" indent="-119063" algn="l" defTabSz="914400" rtl="0" eaLnBrk="1" latinLnBrk="0" hangingPunct="1">
        <a:spcBef>
          <a:spcPct val="20000"/>
        </a:spcBef>
        <a:buClr>
          <a:srgbClr val="FFAF00"/>
        </a:buClr>
        <a:buFont typeface="Arial" pitchFamily="34" charset="0"/>
        <a:buChar char="•"/>
        <a:defRPr sz="1100" kern="1200">
          <a:solidFill>
            <a:schemeClr val="tx1">
              <a:lumMod val="85000"/>
              <a:lumOff val="15000"/>
            </a:schemeClr>
          </a:solidFill>
          <a:latin typeface="Arial" pitchFamily="34" charset="0"/>
          <a:ea typeface="+mn-ea"/>
          <a:cs typeface="Arial" pitchFamily="34" charset="0"/>
        </a:defRPr>
      </a:lvl2pPr>
      <a:lvl3pPr marL="1033463" indent="-119063" algn="l" defTabSz="914400" rtl="0" eaLnBrk="1" latinLnBrk="0" hangingPunct="1">
        <a:spcBef>
          <a:spcPct val="20000"/>
        </a:spcBef>
        <a:buClr>
          <a:srgbClr val="FFAF00"/>
        </a:buClr>
        <a:buFont typeface="Arial" pitchFamily="34" charset="0"/>
        <a:buChar char="•"/>
        <a:defRPr sz="1100" kern="1200">
          <a:solidFill>
            <a:schemeClr val="tx1">
              <a:lumMod val="85000"/>
              <a:lumOff val="15000"/>
            </a:schemeClr>
          </a:solidFill>
          <a:latin typeface="Arial" pitchFamily="34" charset="0"/>
          <a:ea typeface="+mn-ea"/>
          <a:cs typeface="Arial" pitchFamily="34" charset="0"/>
        </a:defRPr>
      </a:lvl3pPr>
      <a:lvl4pPr marL="1490663" indent="-119063" algn="l" defTabSz="914400" rtl="0" eaLnBrk="1" latinLnBrk="0" hangingPunct="1">
        <a:spcBef>
          <a:spcPct val="20000"/>
        </a:spcBef>
        <a:buClr>
          <a:srgbClr val="FFAF00"/>
        </a:buClr>
        <a:buFont typeface="Arial" pitchFamily="34" charset="0"/>
        <a:buChar char="•"/>
        <a:defRPr sz="1100" kern="1200">
          <a:solidFill>
            <a:schemeClr val="tx1">
              <a:lumMod val="85000"/>
              <a:lumOff val="15000"/>
            </a:schemeClr>
          </a:solidFill>
          <a:latin typeface="Arial" pitchFamily="34" charset="0"/>
          <a:ea typeface="+mn-ea"/>
          <a:cs typeface="Arial" pitchFamily="34" charset="0"/>
        </a:defRPr>
      </a:lvl4pPr>
      <a:lvl5pPr marL="1947863" indent="-119063" algn="l" defTabSz="914400" rtl="0" eaLnBrk="1" latinLnBrk="0" hangingPunct="1">
        <a:spcBef>
          <a:spcPct val="20000"/>
        </a:spcBef>
        <a:buClr>
          <a:srgbClr val="FFAF00"/>
        </a:buClr>
        <a:buFont typeface="Arial" pitchFamily="34" charset="0"/>
        <a:buChar char="•"/>
        <a:defRPr sz="1100" kern="1200">
          <a:solidFill>
            <a:schemeClr val="tx1">
              <a:lumMod val="85000"/>
              <a:lumOff val="1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www.dsc.com/dsc-product-families/neo/PowerSeries-Neo-Go-app/9"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mailto:emea-intrusion-support@tycoint.com" TargetMode="External"/><Relationship Id="rId2" Type="http://schemas.openxmlformats.org/officeDocument/2006/relationships/hyperlink" Target="mailto:tech@dsc.com"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txBox="1">
            <a:spLocks/>
          </p:cNvSpPr>
          <p:nvPr/>
        </p:nvSpPr>
        <p:spPr>
          <a:xfrm>
            <a:off x="354205" y="3408218"/>
            <a:ext cx="4467811" cy="3227105"/>
          </a:xfrm>
          <a:prstGeom prst="parallelogram">
            <a:avLst/>
          </a:prstGeom>
        </p:spPr>
        <p:txBody>
          <a:bodyPr anchor="ctr">
            <a:normAutofit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600" dirty="0" smtClean="0">
                <a:solidFill>
                  <a:schemeClr val="bg1"/>
                </a:solidFill>
                <a:latin typeface="Arial" pitchFamily="34" charset="0"/>
                <a:ea typeface="+mj-ea"/>
                <a:cs typeface="Arial" pitchFamily="34" charset="0"/>
              </a:rPr>
              <a:t>  </a:t>
            </a:r>
            <a:r>
              <a:rPr lang="en-US" sz="3600" dirty="0" smtClean="0">
                <a:solidFill>
                  <a:schemeClr val="bg1"/>
                </a:solidFill>
                <a:latin typeface="Arial" pitchFamily="34" charset="0"/>
                <a:ea typeface="+mj-ea"/>
                <a:cs typeface="Arial" pitchFamily="34" charset="0"/>
              </a:rPr>
              <a:t>Neo G</a:t>
            </a:r>
            <a:r>
              <a:rPr lang="en-US" sz="3900" dirty="0" smtClean="0">
                <a:solidFill>
                  <a:schemeClr val="bg1"/>
                </a:solidFill>
                <a:latin typeface="Arial" pitchFamily="34" charset="0"/>
                <a:ea typeface="+mj-ea"/>
                <a:cs typeface="Arial" pitchFamily="34" charset="0"/>
              </a:rPr>
              <a:t>o</a:t>
            </a:r>
            <a:r>
              <a:rPr lang="en-US" sz="2600" dirty="0" smtClean="0">
                <a:solidFill>
                  <a:schemeClr val="bg1"/>
                </a:solidFill>
                <a:latin typeface="Arial" pitchFamily="34" charset="0"/>
                <a:ea typeface="+mj-ea"/>
                <a:cs typeface="Arial" pitchFamily="34" charset="0"/>
              </a:rPr>
              <a:t> INSTALLATION GUIDE</a:t>
            </a:r>
            <a:endParaRPr kumimoji="0" lang="en-US" sz="26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600" b="0" i="0" u="none" strike="noStrike" kern="1200" cap="none" spc="0" normalizeH="0" baseline="0" noProof="0" dirty="0" smtClean="0">
              <a:ln>
                <a:noFill/>
              </a:ln>
              <a:solidFill>
                <a:schemeClr val="bg1"/>
              </a:solidFill>
              <a:effectLst/>
              <a:uLnTx/>
              <a:uFillTx/>
              <a:latin typeface="Arial" pitchFamily="34" charset="0"/>
              <a:ea typeface="+mj-ea"/>
              <a:cs typeface="Arial" pitchFamily="34" charset="0"/>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US" sz="2600" dirty="0" smtClean="0">
                <a:solidFill>
                  <a:schemeClr val="bg1"/>
                </a:solidFill>
                <a:latin typeface="Arial" pitchFamily="34" charset="0"/>
                <a:ea typeface="+mj-ea"/>
                <a:cs typeface="Arial" pitchFamily="34" charset="0"/>
              </a:rPr>
              <a:t>     </a:t>
            </a:r>
          </a:p>
        </p:txBody>
      </p:sp>
      <p:sp>
        <p:nvSpPr>
          <p:cNvPr id="20" name="Footer Placeholder 10"/>
          <p:cNvSpPr txBox="1">
            <a:spLocks/>
          </p:cNvSpPr>
          <p:nvPr/>
        </p:nvSpPr>
        <p:spPr>
          <a:xfrm>
            <a:off x="4800600" y="6356350"/>
            <a:ext cx="3581400" cy="365125"/>
          </a:xfrm>
          <a:prstGeom prst="rect">
            <a:avLst/>
          </a:prstGeom>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smtClean="0">
                <a:solidFill>
                  <a:schemeClr val="bg1"/>
                </a:solidFill>
                <a:latin typeface="Arial" pitchFamily="34" charset="0"/>
                <a:cs typeface="Arial" pitchFamily="34" charset="0"/>
              </a:rPr>
              <a:t>Company Confidential</a:t>
            </a:r>
            <a:endParaRPr lang="en-US" sz="8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109815444"/>
      </p:ext>
    </p:extLst>
  </p:cSld>
  <p:clrMapOvr>
    <a:masterClrMapping/>
  </p:clrMapOvr>
  <p:transition spd="med" advClick="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330" y="407205"/>
            <a:ext cx="8229600" cy="896112"/>
          </a:xfrm>
        </p:spPr>
        <p:txBody>
          <a:bodyPr>
            <a:normAutofit/>
          </a:bodyPr>
          <a:lstStyle/>
          <a:p>
            <a:pPr algn="ctr"/>
            <a:r>
              <a:rPr lang="en-US" sz="3200" b="1" dirty="0" smtClean="0"/>
              <a:t>NEO Communicator Visual Verification</a:t>
            </a:r>
            <a:endParaRPr lang="en-US" sz="3200" b="1" dirty="0"/>
          </a:p>
        </p:txBody>
      </p:sp>
      <p:sp>
        <p:nvSpPr>
          <p:cNvPr id="3" name="Content Placeholder 2"/>
          <p:cNvSpPr>
            <a:spLocks noGrp="1"/>
          </p:cNvSpPr>
          <p:nvPr>
            <p:ph idx="1"/>
          </p:nvPr>
        </p:nvSpPr>
        <p:spPr>
          <a:xfrm>
            <a:off x="457200" y="1425039"/>
            <a:ext cx="8229600" cy="4702629"/>
          </a:xfrm>
        </p:spPr>
        <p:txBody>
          <a:bodyPr>
            <a:noAutofit/>
          </a:bodyPr>
          <a:lstStyle/>
          <a:p>
            <a:pPr lvl="1">
              <a:buClr>
                <a:schemeClr val="tx2">
                  <a:lumMod val="60000"/>
                  <a:lumOff val="40000"/>
                </a:schemeClr>
              </a:buClr>
              <a:buFont typeface="Wingdings" panose="05000000000000000000" pitchFamily="2" charset="2"/>
              <a:buChar char="Ø"/>
            </a:pPr>
            <a:r>
              <a:rPr lang="en-US" sz="1600" b="1" dirty="0" smtClean="0"/>
              <a:t>The visual verification receiver’s IP and Port can be found on the DSC website at the link below.  </a:t>
            </a:r>
          </a:p>
          <a:p>
            <a:pPr marL="457200" lvl="1" indent="0">
              <a:buNone/>
            </a:pPr>
            <a:endParaRPr lang="en-US" u="sng" dirty="0" smtClean="0">
              <a:hlinkClick r:id="rId2"/>
            </a:endParaRPr>
          </a:p>
          <a:p>
            <a:pPr marL="457200" lvl="1" indent="0">
              <a:buNone/>
            </a:pPr>
            <a:r>
              <a:rPr lang="en-US" u="sng" dirty="0" smtClean="0">
                <a:hlinkClick r:id="rId2"/>
              </a:rPr>
              <a:t>http</a:t>
            </a:r>
            <a:r>
              <a:rPr lang="en-US" u="sng" dirty="0">
                <a:hlinkClick r:id="rId2"/>
              </a:rPr>
              <a:t>://</a:t>
            </a:r>
            <a:r>
              <a:rPr lang="en-US" u="sng" dirty="0" smtClean="0">
                <a:hlinkClick r:id="rId2"/>
              </a:rPr>
              <a:t>www.dsc.com/dsc-product-families/neo/PowerSeries-Neo-Go-app/9</a:t>
            </a:r>
            <a:endParaRPr lang="en-US" u="sng" dirty="0" smtClean="0"/>
          </a:p>
          <a:p>
            <a:pPr lvl="1"/>
            <a:endParaRPr lang="en-US" dirty="0" smtClean="0"/>
          </a:p>
          <a:p>
            <a:pPr lvl="1"/>
            <a:r>
              <a:rPr lang="en-US" sz="1600" b="1" dirty="0"/>
              <a:t>Use the provided receiver IP and Port to complete the communicator programming.</a:t>
            </a:r>
          </a:p>
          <a:p>
            <a:pPr lvl="1"/>
            <a:endParaRPr lang="en-US" dirty="0" smtClean="0"/>
          </a:p>
          <a:p>
            <a:pPr lvl="1">
              <a:lnSpc>
                <a:spcPct val="150000"/>
              </a:lnSpc>
              <a:buClr>
                <a:schemeClr val="tx2">
                  <a:lumMod val="60000"/>
                  <a:lumOff val="40000"/>
                </a:schemeClr>
              </a:buClr>
              <a:buFont typeface="Wingdings" panose="05000000000000000000" pitchFamily="2" charset="2"/>
              <a:buChar char="Ø"/>
            </a:pPr>
            <a:r>
              <a:rPr lang="en-US" sz="1600" b="1" dirty="0" smtClean="0"/>
              <a:t>Example:</a:t>
            </a:r>
          </a:p>
          <a:p>
            <a:pPr marL="457200" lvl="1" indent="0">
              <a:buClr>
                <a:schemeClr val="tx2">
                  <a:lumMod val="60000"/>
                  <a:lumOff val="40000"/>
                </a:schemeClr>
              </a:buClr>
              <a:buNone/>
            </a:pPr>
            <a:r>
              <a:rPr lang="en-US" sz="1600" b="1" dirty="0" smtClean="0"/>
              <a:t>	From the website, the Receiver IP and Port is 073.045.232.160 and the 	port is 15003</a:t>
            </a:r>
          </a:p>
          <a:p>
            <a:pPr marL="457200" lvl="1" indent="0">
              <a:buClr>
                <a:schemeClr val="tx2">
                  <a:lumMod val="60000"/>
                  <a:lumOff val="40000"/>
                </a:schemeClr>
              </a:buClr>
              <a:buNone/>
            </a:pPr>
            <a:r>
              <a:rPr lang="en-US" sz="1600" b="1" dirty="0"/>
              <a:t>	</a:t>
            </a:r>
            <a:r>
              <a:rPr lang="en-US" sz="1600" b="1" dirty="0" smtClean="0"/>
              <a:t>The Integration ID read from section [851][422] is 123456789012</a:t>
            </a:r>
          </a:p>
          <a:p>
            <a:pPr marL="457200" lvl="1" indent="0">
              <a:buClr>
                <a:schemeClr val="tx2">
                  <a:lumMod val="60000"/>
                  <a:lumOff val="40000"/>
                </a:schemeClr>
              </a:buClr>
              <a:buNone/>
            </a:pPr>
            <a:r>
              <a:rPr lang="en-US" sz="1600" b="1" dirty="0"/>
              <a:t>	</a:t>
            </a:r>
            <a:r>
              <a:rPr lang="en-US" sz="1600" b="1" dirty="0" smtClean="0"/>
              <a:t>The installer selects Ethernet Receiver 2 for visual verification support</a:t>
            </a:r>
          </a:p>
          <a:p>
            <a:pPr marL="457200" lvl="1" indent="0">
              <a:buClr>
                <a:schemeClr val="tx2">
                  <a:lumMod val="60000"/>
                  <a:lumOff val="40000"/>
                </a:schemeClr>
              </a:buClr>
              <a:buNone/>
            </a:pPr>
            <a:endParaRPr lang="en-US" sz="1600" b="1" dirty="0"/>
          </a:p>
          <a:p>
            <a:pPr marL="457200" lvl="1" indent="0">
              <a:buClr>
                <a:schemeClr val="tx2">
                  <a:lumMod val="60000"/>
                  <a:lumOff val="40000"/>
                </a:schemeClr>
              </a:buClr>
              <a:buNone/>
            </a:pPr>
            <a:r>
              <a:rPr lang="en-US" sz="1600" b="1" dirty="0" smtClean="0"/>
              <a:t>[851][111] – Ethernet Receiver 2 Account Cd is programmed with 3456789012</a:t>
            </a:r>
          </a:p>
          <a:p>
            <a:pPr marL="457200" lvl="1" indent="0">
              <a:buClr>
                <a:schemeClr val="tx2">
                  <a:lumMod val="60000"/>
                  <a:lumOff val="40000"/>
                </a:schemeClr>
              </a:buClr>
              <a:buNone/>
            </a:pPr>
            <a:r>
              <a:rPr lang="en-US" sz="1600" b="1" dirty="0" smtClean="0"/>
              <a:t>[851][113] – Ethernet Receiver 2 IP Address is programmed with 73.45.232.160</a:t>
            </a:r>
          </a:p>
          <a:p>
            <a:pPr marL="457200" lvl="1" indent="0">
              <a:buClr>
                <a:schemeClr val="tx2">
                  <a:lumMod val="60000"/>
                  <a:lumOff val="40000"/>
                </a:schemeClr>
              </a:buClr>
              <a:buNone/>
            </a:pPr>
            <a:r>
              <a:rPr lang="en-US" sz="1600" b="1" dirty="0" smtClean="0"/>
              <a:t>[851][114] – Ethernet Receiver 2 Port is programmed with hex 3A9B</a:t>
            </a:r>
            <a:endParaRPr lang="en-US" sz="1600" b="1" dirty="0"/>
          </a:p>
        </p:txBody>
      </p:sp>
    </p:spTree>
    <p:extLst>
      <p:ext uri="{BB962C8B-B14F-4D97-AF65-F5344CB8AC3E}">
        <p14:creationId xmlns:p14="http://schemas.microsoft.com/office/powerpoint/2010/main" val="197724474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330" y="407205"/>
            <a:ext cx="8229600" cy="896112"/>
          </a:xfrm>
        </p:spPr>
        <p:txBody>
          <a:bodyPr>
            <a:normAutofit/>
          </a:bodyPr>
          <a:lstStyle/>
          <a:p>
            <a:pPr algn="ctr"/>
            <a:r>
              <a:rPr lang="en-US" sz="3200" b="1" dirty="0" smtClean="0"/>
              <a:t>NEO Communicator Settings – DLS 5</a:t>
            </a:r>
            <a:endParaRPr lang="en-US" sz="3200" b="1" dirty="0"/>
          </a:p>
        </p:txBody>
      </p:sp>
      <p:sp>
        <p:nvSpPr>
          <p:cNvPr id="3" name="Content Placeholder 2"/>
          <p:cNvSpPr>
            <a:spLocks noGrp="1"/>
          </p:cNvSpPr>
          <p:nvPr>
            <p:ph idx="1"/>
          </p:nvPr>
        </p:nvSpPr>
        <p:spPr>
          <a:xfrm>
            <a:off x="457200" y="1600200"/>
            <a:ext cx="8229600" cy="4527468"/>
          </a:xfrm>
        </p:spPr>
        <p:txBody>
          <a:bodyPr>
            <a:noAutofit/>
          </a:bodyPr>
          <a:lstStyle/>
          <a:p>
            <a:pPr marL="457200" lvl="1" indent="0">
              <a:lnSpc>
                <a:spcPct val="150000"/>
              </a:lnSpc>
              <a:buClr>
                <a:schemeClr val="tx2">
                  <a:lumMod val="60000"/>
                  <a:lumOff val="40000"/>
                </a:schemeClr>
              </a:buClr>
              <a:buNone/>
            </a:pPr>
            <a:r>
              <a:rPr lang="en-US" sz="1600" b="1" dirty="0" smtClean="0"/>
              <a:t>Through DLS-5, there is an Integration Template drop-down that will allow the settings for the communicator to automatically be populated (except for the cellular DNIS).</a:t>
            </a:r>
          </a:p>
          <a:p>
            <a:pPr lvl="1">
              <a:lnSpc>
                <a:spcPct val="150000"/>
              </a:lnSpc>
              <a:buClr>
                <a:schemeClr val="tx2">
                  <a:lumMod val="60000"/>
                  <a:lumOff val="40000"/>
                </a:schemeClr>
              </a:buClr>
              <a:buFont typeface="Wingdings" pitchFamily="2" charset="2"/>
              <a:buChar char="q"/>
            </a:pPr>
            <a:endParaRPr lang="en-US" sz="1600" b="1" dirty="0"/>
          </a:p>
          <a:p>
            <a:pPr lvl="1">
              <a:lnSpc>
                <a:spcPct val="150000"/>
              </a:lnSpc>
              <a:buClr>
                <a:schemeClr val="tx2">
                  <a:lumMod val="60000"/>
                  <a:lumOff val="40000"/>
                </a:schemeClr>
              </a:buClr>
              <a:buFont typeface="Wingdings" pitchFamily="2" charset="2"/>
              <a:buChar char="q"/>
            </a:pPr>
            <a:endParaRPr lang="en-US"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558" y="2833914"/>
            <a:ext cx="5850389" cy="330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4443555"/>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24" y="439387"/>
            <a:ext cx="7831776" cy="653143"/>
          </a:xfrm>
        </p:spPr>
        <p:txBody>
          <a:bodyPr>
            <a:normAutofit/>
          </a:bodyPr>
          <a:lstStyle/>
          <a:p>
            <a:pPr algn="ctr"/>
            <a:r>
              <a:rPr lang="en-US" sz="3600" b="1" dirty="0" smtClean="0"/>
              <a:t>NEO Go App - Setup</a:t>
            </a:r>
            <a:endParaRPr lang="en-US" sz="3600" b="1" dirty="0"/>
          </a:p>
        </p:txBody>
      </p:sp>
      <p:sp>
        <p:nvSpPr>
          <p:cNvPr id="5" name="Content Placeholder 4"/>
          <p:cNvSpPr>
            <a:spLocks noGrp="1"/>
          </p:cNvSpPr>
          <p:nvPr>
            <p:ph sz="quarter" idx="2"/>
          </p:nvPr>
        </p:nvSpPr>
        <p:spPr>
          <a:xfrm>
            <a:off x="3384467" y="1377538"/>
            <a:ext cx="5332019" cy="4785755"/>
          </a:xfrm>
        </p:spPr>
        <p:txBody>
          <a:bodyPr>
            <a:normAutofit fontScale="92500"/>
          </a:bodyPr>
          <a:lstStyle/>
          <a:p>
            <a:r>
              <a:rPr lang="en-US" dirty="0" smtClean="0"/>
              <a:t> The NEO Go App can be installed from the </a:t>
            </a:r>
            <a:r>
              <a:rPr lang="en-US" dirty="0" err="1" smtClean="0"/>
              <a:t>AppStore</a:t>
            </a:r>
            <a:r>
              <a:rPr lang="en-US" dirty="0" smtClean="0"/>
              <a:t> for Apple or </a:t>
            </a:r>
            <a:r>
              <a:rPr lang="en-US" dirty="0" err="1" smtClean="0"/>
              <a:t>GooglePlay</a:t>
            </a:r>
            <a:r>
              <a:rPr lang="en-US" dirty="0" smtClean="0"/>
              <a:t> for Android based phones. </a:t>
            </a:r>
          </a:p>
          <a:p>
            <a:pPr lvl="1"/>
            <a:r>
              <a:rPr lang="en-US" dirty="0"/>
              <a:t> </a:t>
            </a:r>
            <a:r>
              <a:rPr lang="en-US" dirty="0" smtClean="0"/>
              <a:t>Search for “</a:t>
            </a:r>
            <a:r>
              <a:rPr lang="en-US" dirty="0" err="1" smtClean="0"/>
              <a:t>PowerSeries</a:t>
            </a:r>
            <a:r>
              <a:rPr lang="en-US" dirty="0" smtClean="0"/>
              <a:t> Neo Go”</a:t>
            </a:r>
          </a:p>
          <a:p>
            <a:pPr lvl="1"/>
            <a:r>
              <a:rPr lang="en-US" dirty="0"/>
              <a:t> </a:t>
            </a:r>
            <a:r>
              <a:rPr lang="en-US" dirty="0" smtClean="0"/>
              <a:t>This is a free app to install</a:t>
            </a:r>
          </a:p>
          <a:p>
            <a:pPr marL="0" indent="0">
              <a:buNone/>
            </a:pPr>
            <a:endParaRPr lang="en-US" dirty="0" smtClean="0"/>
          </a:p>
          <a:p>
            <a:r>
              <a:rPr lang="en-US" dirty="0"/>
              <a:t> </a:t>
            </a:r>
            <a:r>
              <a:rPr lang="en-US" dirty="0" smtClean="0"/>
              <a:t>The initial opening the App will bring the user to the EULA (End User License Agreement) page that the user needs to agree to in order to continue to use the app.</a:t>
            </a:r>
          </a:p>
          <a:p>
            <a:endParaRPr lang="en-US" dirty="0"/>
          </a:p>
          <a:p>
            <a:r>
              <a:rPr lang="en-US" dirty="0" smtClean="0"/>
              <a:t> Welcome screen follows agreement to the EULA, and the user is prompted to add a system</a:t>
            </a:r>
          </a:p>
          <a:p>
            <a:pPr marL="0" indent="0">
              <a:buNone/>
            </a:pPr>
            <a:endParaRPr lang="en-US" dirty="0" smtClean="0"/>
          </a:p>
          <a:p>
            <a:pPr marL="0" indent="0">
              <a:buNone/>
            </a:pPr>
            <a:endParaRPr lang="en-US" dirty="0" smtClean="0"/>
          </a:p>
        </p:txBody>
      </p:sp>
      <p:sp>
        <p:nvSpPr>
          <p:cNvPr id="7" name="Slide Number Placeholder 6"/>
          <p:cNvSpPr>
            <a:spLocks noGrp="1"/>
          </p:cNvSpPr>
          <p:nvPr>
            <p:ph type="sldNum" sz="quarter" idx="12"/>
          </p:nvPr>
        </p:nvSpPr>
        <p:spPr/>
        <p:txBody>
          <a:bodyPr/>
          <a:lstStyle/>
          <a:p>
            <a:fld id="{9496BC54-2BCC-4728-81EF-9B14DA96F0FF}" type="slidenum">
              <a:rPr lang="en-US" smtClean="0"/>
              <a:pPr/>
              <a:t>12</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769" y="1615044"/>
            <a:ext cx="2184317" cy="3883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7075263"/>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149" y="356259"/>
            <a:ext cx="7831776" cy="653143"/>
          </a:xfrm>
        </p:spPr>
        <p:txBody>
          <a:bodyPr>
            <a:normAutofit/>
          </a:bodyPr>
          <a:lstStyle/>
          <a:p>
            <a:pPr algn="ctr"/>
            <a:r>
              <a:rPr lang="en-US" sz="3200" b="1" dirty="0" smtClean="0"/>
              <a:t>NEO Go App – Setup</a:t>
            </a:r>
            <a:endParaRPr lang="en-US" sz="3200" b="1" dirty="0"/>
          </a:p>
        </p:txBody>
      </p:sp>
      <p:sp>
        <p:nvSpPr>
          <p:cNvPr id="5" name="Content Placeholder 4"/>
          <p:cNvSpPr>
            <a:spLocks noGrp="1"/>
          </p:cNvSpPr>
          <p:nvPr>
            <p:ph sz="quarter" idx="2"/>
          </p:nvPr>
        </p:nvSpPr>
        <p:spPr>
          <a:xfrm>
            <a:off x="3230088" y="1258783"/>
            <a:ext cx="5486400" cy="5118265"/>
          </a:xfrm>
        </p:spPr>
        <p:txBody>
          <a:bodyPr>
            <a:normAutofit fontScale="92500" lnSpcReduction="20000"/>
          </a:bodyPr>
          <a:lstStyle/>
          <a:p>
            <a:r>
              <a:rPr lang="en-US" dirty="0" smtClean="0"/>
              <a:t> The Add System page will request a site name, connection type, system phone number and Integration ID Number</a:t>
            </a:r>
          </a:p>
          <a:p>
            <a:r>
              <a:rPr lang="en-US" dirty="0" smtClean="0"/>
              <a:t> The name is to distinguish one site from another (Home, Office, or Cottage as examples)</a:t>
            </a:r>
          </a:p>
          <a:p>
            <a:r>
              <a:rPr lang="en-US" dirty="0" smtClean="0"/>
              <a:t> The connection type is a selection of whether the panel’s interactive connection, whether it is Ethernet (set the option) or cellular (don’t set the option)</a:t>
            </a:r>
          </a:p>
          <a:p>
            <a:r>
              <a:rPr lang="en-US" dirty="0"/>
              <a:t> </a:t>
            </a:r>
            <a:r>
              <a:rPr lang="en-US" dirty="0" smtClean="0"/>
              <a:t>If the connection is cellular, then the system’s cellular phone number will have to be entered</a:t>
            </a:r>
          </a:p>
          <a:p>
            <a:r>
              <a:rPr lang="en-US" dirty="0"/>
              <a:t> </a:t>
            </a:r>
            <a:r>
              <a:rPr lang="en-US" dirty="0" smtClean="0"/>
              <a:t>The Integration Identification Number needs to be entered.  This information is found in the communicator subsection [651] or [422] depending on the communicator’s software version.</a:t>
            </a:r>
          </a:p>
          <a:p>
            <a:pPr lvl="1"/>
            <a:r>
              <a:rPr lang="en-US" sz="1600" b="1" dirty="0" smtClean="0"/>
              <a:t>Note:</a:t>
            </a:r>
            <a:r>
              <a:rPr lang="en-US" sz="1600" dirty="0" smtClean="0"/>
              <a:t> if this section is all “FF”s or “00”s, use information from subsections [997] or [998]</a:t>
            </a:r>
          </a:p>
          <a:p>
            <a:pPr marL="0" indent="0">
              <a:buNone/>
            </a:pPr>
            <a:endParaRPr lang="en-US" dirty="0" smtClean="0"/>
          </a:p>
          <a:p>
            <a:pPr marL="0" indent="0">
              <a:buNone/>
            </a:pPr>
            <a:endParaRPr lang="en-US" dirty="0" smtClean="0"/>
          </a:p>
        </p:txBody>
      </p:sp>
      <p:sp>
        <p:nvSpPr>
          <p:cNvPr id="7" name="Slide Number Placeholder 6"/>
          <p:cNvSpPr>
            <a:spLocks noGrp="1"/>
          </p:cNvSpPr>
          <p:nvPr>
            <p:ph type="sldNum" sz="quarter" idx="12"/>
          </p:nvPr>
        </p:nvSpPr>
        <p:spPr/>
        <p:txBody>
          <a:bodyPr/>
          <a:lstStyle/>
          <a:p>
            <a:fld id="{9496BC54-2BCC-4728-81EF-9B14DA96F0FF}" type="slidenum">
              <a:rPr lang="en-US" smtClean="0"/>
              <a:pPr/>
              <a:t>13</a:t>
            </a:fld>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013" y="1805049"/>
            <a:ext cx="2144238" cy="381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7086908"/>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24" y="439387"/>
            <a:ext cx="7831776" cy="653143"/>
          </a:xfrm>
        </p:spPr>
        <p:txBody>
          <a:bodyPr>
            <a:normAutofit/>
          </a:bodyPr>
          <a:lstStyle/>
          <a:p>
            <a:pPr algn="ctr"/>
            <a:r>
              <a:rPr lang="en-US" b="1" dirty="0" smtClean="0"/>
              <a:t>TL280/TL2803G/3G2080 v4.1X Communicator Notes</a:t>
            </a:r>
            <a:endParaRPr lang="en-US" b="1" dirty="0"/>
          </a:p>
        </p:txBody>
      </p:sp>
      <p:sp>
        <p:nvSpPr>
          <p:cNvPr id="5" name="Content Placeholder 4"/>
          <p:cNvSpPr>
            <a:spLocks noGrp="1"/>
          </p:cNvSpPr>
          <p:nvPr>
            <p:ph sz="quarter" idx="2"/>
          </p:nvPr>
        </p:nvSpPr>
        <p:spPr>
          <a:xfrm>
            <a:off x="457200" y="1401288"/>
            <a:ext cx="8259288" cy="4959032"/>
          </a:xfrm>
        </p:spPr>
        <p:txBody>
          <a:bodyPr/>
          <a:lstStyle/>
          <a:p>
            <a:r>
              <a:rPr lang="en-US" dirty="0" smtClean="0"/>
              <a:t> If the panel does not have any information programmed into subsection [651], the unit will then use the MAC Address in subsection [998] </a:t>
            </a:r>
            <a:r>
              <a:rPr lang="en-US" sz="2000" dirty="0" smtClean="0"/>
              <a:t>(in the same fashion as subsection [651])</a:t>
            </a:r>
          </a:p>
          <a:p>
            <a:r>
              <a:rPr lang="en-US" dirty="0"/>
              <a:t> </a:t>
            </a:r>
            <a:r>
              <a:rPr lang="en-US" dirty="0" smtClean="0"/>
              <a:t>If the unit is a cellular only device, then the IMEI number will be used, found in subsection [997]</a:t>
            </a:r>
          </a:p>
          <a:p>
            <a:pPr marL="0" indent="0">
              <a:buNone/>
            </a:pPr>
            <a:endParaRPr lang="en-US" sz="1100" dirty="0"/>
          </a:p>
          <a:p>
            <a:r>
              <a:rPr lang="en-US" dirty="0" smtClean="0"/>
              <a:t> The IMEI number is 15 digits long, so the first 6 digits are used, skip the next 2 digits, and use the next 6 digits.</a:t>
            </a:r>
          </a:p>
          <a:p>
            <a:pPr lvl="1"/>
            <a:r>
              <a:rPr lang="en-US" sz="1600" b="1" dirty="0"/>
              <a:t> </a:t>
            </a:r>
            <a:r>
              <a:rPr lang="en-US" sz="1600" b="1" dirty="0" smtClean="0"/>
              <a:t>For Example:  </a:t>
            </a:r>
            <a:r>
              <a:rPr lang="en-US" sz="1600" dirty="0" smtClean="0"/>
              <a:t>if the IMEI is: 355323041918068, then the value to be programmed for the Integration Identification Number is:  355323191806 </a:t>
            </a:r>
          </a:p>
          <a:p>
            <a:pPr marL="0" indent="0">
              <a:buNone/>
            </a:pPr>
            <a:endParaRPr lang="en-US" dirty="0" smtClean="0"/>
          </a:p>
        </p:txBody>
      </p:sp>
      <p:sp>
        <p:nvSpPr>
          <p:cNvPr id="7" name="Slide Number Placeholder 6"/>
          <p:cNvSpPr>
            <a:spLocks noGrp="1"/>
          </p:cNvSpPr>
          <p:nvPr>
            <p:ph type="sldNum" sz="quarter" idx="12"/>
          </p:nvPr>
        </p:nvSpPr>
        <p:spPr/>
        <p:txBody>
          <a:bodyPr/>
          <a:lstStyle/>
          <a:p>
            <a:fld id="{9496BC54-2BCC-4728-81EF-9B14DA96F0FF}" type="slidenum">
              <a:rPr lang="en-US" smtClean="0"/>
              <a:pPr/>
              <a:t>14</a:t>
            </a:fld>
            <a:endParaRPr lang="en-US"/>
          </a:p>
        </p:txBody>
      </p:sp>
    </p:spTree>
    <p:extLst>
      <p:ext uri="{BB962C8B-B14F-4D97-AF65-F5344CB8AC3E}">
        <p14:creationId xmlns:p14="http://schemas.microsoft.com/office/powerpoint/2010/main" val="1031406911"/>
      </p:ext>
    </p:extLst>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24" y="439387"/>
            <a:ext cx="7831776" cy="653143"/>
          </a:xfrm>
        </p:spPr>
        <p:txBody>
          <a:bodyPr>
            <a:normAutofit/>
          </a:bodyPr>
          <a:lstStyle/>
          <a:p>
            <a:pPr algn="ctr"/>
            <a:r>
              <a:rPr lang="en-US" sz="3600" b="1" dirty="0" smtClean="0"/>
              <a:t>NEO Go App Operation</a:t>
            </a:r>
            <a:endParaRPr lang="en-US" sz="3600" b="1" dirty="0"/>
          </a:p>
        </p:txBody>
      </p:sp>
      <p:sp>
        <p:nvSpPr>
          <p:cNvPr id="5" name="Content Placeholder 4"/>
          <p:cNvSpPr>
            <a:spLocks noGrp="1"/>
          </p:cNvSpPr>
          <p:nvPr>
            <p:ph sz="quarter" idx="2"/>
          </p:nvPr>
        </p:nvSpPr>
        <p:spPr>
          <a:xfrm>
            <a:off x="457200" y="1377538"/>
            <a:ext cx="8259288" cy="4982782"/>
          </a:xfrm>
        </p:spPr>
        <p:txBody>
          <a:bodyPr>
            <a:normAutofit/>
          </a:bodyPr>
          <a:lstStyle/>
          <a:p>
            <a:r>
              <a:rPr lang="en-US" dirty="0" smtClean="0"/>
              <a:t> If a cellular connection is being made to the panel, the user will be prompted with a dialog screen that an SMS message will be sent to connect when using an iPhone. </a:t>
            </a:r>
          </a:p>
          <a:p>
            <a:r>
              <a:rPr lang="en-US" dirty="0" smtClean="0"/>
              <a:t> </a:t>
            </a:r>
            <a:r>
              <a:rPr lang="en-US" dirty="0"/>
              <a:t>T</a:t>
            </a:r>
            <a:r>
              <a:rPr lang="en-US" dirty="0" smtClean="0"/>
              <a:t>he user must agree to send the SMS.  </a:t>
            </a:r>
          </a:p>
          <a:p>
            <a:r>
              <a:rPr lang="en-US" dirty="0"/>
              <a:t> </a:t>
            </a:r>
            <a:r>
              <a:rPr lang="en-US" dirty="0" smtClean="0"/>
              <a:t>The user will also be prompted to enter their system access code.</a:t>
            </a:r>
            <a:endParaRPr lang="en-US" sz="1100" dirty="0" smtClean="0"/>
          </a:p>
          <a:p>
            <a:r>
              <a:rPr lang="en-US" dirty="0"/>
              <a:t> </a:t>
            </a:r>
            <a:r>
              <a:rPr lang="en-US" dirty="0" smtClean="0"/>
              <a:t>The user will then be presented with a connection page, while the app syncs with the panel.</a:t>
            </a:r>
            <a:endParaRPr lang="en-US" sz="1100" dirty="0"/>
          </a:p>
          <a:p>
            <a:r>
              <a:rPr lang="en-US" dirty="0" smtClean="0"/>
              <a:t>The user is then presented with the app’s home page, allowing for arming/disarming immediately.  The system’s zone and trouble status, as well as any captured images will take a few seconds to load.</a:t>
            </a:r>
          </a:p>
          <a:p>
            <a:pPr marL="0" indent="0">
              <a:buNone/>
            </a:pPr>
            <a:endParaRPr lang="en-US" dirty="0" smtClean="0"/>
          </a:p>
        </p:txBody>
      </p:sp>
      <p:sp>
        <p:nvSpPr>
          <p:cNvPr id="7" name="Slide Number Placeholder 6"/>
          <p:cNvSpPr>
            <a:spLocks noGrp="1"/>
          </p:cNvSpPr>
          <p:nvPr>
            <p:ph type="sldNum" sz="quarter" idx="12"/>
          </p:nvPr>
        </p:nvSpPr>
        <p:spPr/>
        <p:txBody>
          <a:bodyPr/>
          <a:lstStyle/>
          <a:p>
            <a:fld id="{9496BC54-2BCC-4728-81EF-9B14DA96F0FF}" type="slidenum">
              <a:rPr lang="en-US" smtClean="0"/>
              <a:pPr/>
              <a:t>15</a:t>
            </a:fld>
            <a:endParaRPr lang="en-US"/>
          </a:p>
        </p:txBody>
      </p:sp>
    </p:spTree>
    <p:extLst>
      <p:ext uri="{BB962C8B-B14F-4D97-AF65-F5344CB8AC3E}">
        <p14:creationId xmlns:p14="http://schemas.microsoft.com/office/powerpoint/2010/main" val="3768595954"/>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24" y="439387"/>
            <a:ext cx="7831776" cy="653143"/>
          </a:xfrm>
        </p:spPr>
        <p:txBody>
          <a:bodyPr>
            <a:normAutofit/>
          </a:bodyPr>
          <a:lstStyle/>
          <a:p>
            <a:pPr algn="ctr"/>
            <a:r>
              <a:rPr lang="en-US" sz="3600" b="1" dirty="0" smtClean="0"/>
              <a:t>NEO Go App Operation</a:t>
            </a:r>
            <a:endParaRPr lang="en-US" sz="3600" b="1" dirty="0"/>
          </a:p>
        </p:txBody>
      </p:sp>
      <p:pic>
        <p:nvPicPr>
          <p:cNvPr id="3" name="Content Placeholder 2"/>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820185" y="1271072"/>
            <a:ext cx="2807415" cy="4983163"/>
          </a:xfrm>
        </p:spPr>
      </p:pic>
      <p:sp>
        <p:nvSpPr>
          <p:cNvPr id="7" name="Slide Number Placeholder 6"/>
          <p:cNvSpPr>
            <a:spLocks noGrp="1"/>
          </p:cNvSpPr>
          <p:nvPr>
            <p:ph type="sldNum" sz="quarter" idx="12"/>
          </p:nvPr>
        </p:nvSpPr>
        <p:spPr/>
        <p:txBody>
          <a:bodyPr/>
          <a:lstStyle/>
          <a:p>
            <a:fld id="{9496BC54-2BCC-4728-81EF-9B14DA96F0FF}" type="slidenum">
              <a:rPr lang="en-US" smtClean="0"/>
              <a:pPr/>
              <a:t>16</a:t>
            </a:fld>
            <a:endParaRPr lang="en-US"/>
          </a:p>
        </p:txBody>
      </p:sp>
      <p:sp>
        <p:nvSpPr>
          <p:cNvPr id="6" name="TextBox 5"/>
          <p:cNvSpPr txBox="1"/>
          <p:nvPr/>
        </p:nvSpPr>
        <p:spPr>
          <a:xfrm>
            <a:off x="3693225" y="1294411"/>
            <a:ext cx="4655127" cy="1200329"/>
          </a:xfrm>
          <a:prstGeom prst="rect">
            <a:avLst/>
          </a:prstGeom>
          <a:noFill/>
        </p:spPr>
        <p:txBody>
          <a:bodyPr wrap="square" rtlCol="0">
            <a:spAutoFit/>
          </a:bodyPr>
          <a:lstStyle/>
          <a:p>
            <a:r>
              <a:rPr lang="en-US" dirty="0" smtClean="0"/>
              <a:t>After connecting to the system using the app, tap “Video” to view any images that have been captured and stored on the Visual Verification server.</a:t>
            </a:r>
            <a:endParaRPr lang="en-US" dirty="0"/>
          </a:p>
        </p:txBody>
      </p:sp>
      <p:cxnSp>
        <p:nvCxnSpPr>
          <p:cNvPr id="13" name="Elbow Connector 12"/>
          <p:cNvCxnSpPr>
            <a:stCxn id="6" idx="2"/>
          </p:cNvCxnSpPr>
          <p:nvPr/>
        </p:nvCxnSpPr>
        <p:spPr>
          <a:xfrm rot="5400000">
            <a:off x="3426492" y="778295"/>
            <a:ext cx="877852" cy="4310742"/>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553046"/>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24" y="439387"/>
            <a:ext cx="7831776" cy="653143"/>
          </a:xfrm>
        </p:spPr>
        <p:txBody>
          <a:bodyPr>
            <a:normAutofit/>
          </a:bodyPr>
          <a:lstStyle/>
          <a:p>
            <a:pPr algn="ctr"/>
            <a:r>
              <a:rPr lang="en-US" sz="3600" b="1" dirty="0" smtClean="0"/>
              <a:t>NEO Go App Operation</a:t>
            </a:r>
            <a:endParaRPr lang="en-US" sz="3600" b="1" dirty="0"/>
          </a:p>
        </p:txBody>
      </p:sp>
      <p:sp>
        <p:nvSpPr>
          <p:cNvPr id="7" name="Slide Number Placeholder 6"/>
          <p:cNvSpPr>
            <a:spLocks noGrp="1"/>
          </p:cNvSpPr>
          <p:nvPr>
            <p:ph type="sldNum" sz="quarter" idx="12"/>
          </p:nvPr>
        </p:nvSpPr>
        <p:spPr/>
        <p:txBody>
          <a:bodyPr/>
          <a:lstStyle/>
          <a:p>
            <a:fld id="{9496BC54-2BCC-4728-81EF-9B14DA96F0FF}" type="slidenum">
              <a:rPr lang="en-US" smtClean="0"/>
              <a:pPr/>
              <a:t>17</a:t>
            </a:fld>
            <a:endParaRPr lang="en-US"/>
          </a:p>
        </p:txBody>
      </p:sp>
      <p:sp>
        <p:nvSpPr>
          <p:cNvPr id="6" name="TextBox 5"/>
          <p:cNvSpPr txBox="1"/>
          <p:nvPr/>
        </p:nvSpPr>
        <p:spPr>
          <a:xfrm>
            <a:off x="3693225" y="1294411"/>
            <a:ext cx="4655127" cy="4801314"/>
          </a:xfrm>
          <a:prstGeom prst="rect">
            <a:avLst/>
          </a:prstGeom>
          <a:noFill/>
        </p:spPr>
        <p:txBody>
          <a:bodyPr wrap="square" rtlCol="0">
            <a:spAutoFit/>
          </a:bodyPr>
          <a:lstStyle/>
          <a:p>
            <a:r>
              <a:rPr lang="en-US" b="1" dirty="0" smtClean="0">
                <a:solidFill>
                  <a:srgbClr val="FF0000"/>
                </a:solidFill>
              </a:rPr>
              <a:t>1</a:t>
            </a:r>
            <a:r>
              <a:rPr lang="en-US" dirty="0" smtClean="0"/>
              <a:t>:  Time/date stamp and programmable zone label</a:t>
            </a:r>
          </a:p>
          <a:p>
            <a:endParaRPr lang="en-US" dirty="0"/>
          </a:p>
          <a:p>
            <a:r>
              <a:rPr lang="en-US" b="1" dirty="0" smtClean="0">
                <a:solidFill>
                  <a:srgbClr val="FF0000"/>
                </a:solidFill>
              </a:rPr>
              <a:t>2</a:t>
            </a:r>
            <a:r>
              <a:rPr lang="en-US" dirty="0" smtClean="0"/>
              <a:t>:  The </a:t>
            </a:r>
            <a:r>
              <a:rPr lang="en-US" dirty="0"/>
              <a:t>green line on the left edge of the display indicates that the images have not been viewed.</a:t>
            </a:r>
          </a:p>
          <a:p>
            <a:endParaRPr lang="en-US" dirty="0" smtClean="0"/>
          </a:p>
          <a:p>
            <a:r>
              <a:rPr lang="en-US" b="1" dirty="0" smtClean="0">
                <a:solidFill>
                  <a:srgbClr val="FF0000"/>
                </a:solidFill>
              </a:rPr>
              <a:t>3</a:t>
            </a:r>
            <a:r>
              <a:rPr lang="en-US" dirty="0" smtClean="0"/>
              <a:t>:  The number of frames received. Emergency alarms generate 6 images from each camera.  Single zone alarms generate 10 images each. </a:t>
            </a:r>
            <a:endParaRPr lang="en-US" dirty="0"/>
          </a:p>
          <a:p>
            <a:endParaRPr lang="en-US" dirty="0"/>
          </a:p>
          <a:p>
            <a:r>
              <a:rPr lang="en-US" b="1" dirty="0" smtClean="0">
                <a:solidFill>
                  <a:srgbClr val="FF0000"/>
                </a:solidFill>
              </a:rPr>
              <a:t>4</a:t>
            </a:r>
            <a:r>
              <a:rPr lang="en-US" dirty="0" smtClean="0"/>
              <a:t>:  Pressing the View button will bring up the images captured during the alarm condition.</a:t>
            </a:r>
          </a:p>
          <a:p>
            <a:endParaRPr lang="en-US" dirty="0"/>
          </a:p>
          <a:p>
            <a:r>
              <a:rPr lang="en-US" b="1" dirty="0" smtClean="0">
                <a:solidFill>
                  <a:srgbClr val="FF0000"/>
                </a:solidFill>
              </a:rPr>
              <a:t>5</a:t>
            </a:r>
            <a:r>
              <a:rPr lang="en-US" dirty="0" smtClean="0"/>
              <a:t>:  Images will be stored on the server for 60 days before they are automatically deleted.  Images can be stored locally on the phone.</a:t>
            </a:r>
            <a:endParaRPr lang="en-US" dirty="0"/>
          </a:p>
        </p:txBody>
      </p:sp>
      <p:pic>
        <p:nvPicPr>
          <p:cNvPr id="11" name="Content Placeholder 10"/>
          <p:cNvPicPr>
            <a:picLocks noGrp="1" noChangeAspect="1"/>
          </p:cNvPicPr>
          <p:nvPr>
            <p:ph sz="quarter" idx="2"/>
          </p:nvPr>
        </p:nvPicPr>
        <p:blipFill>
          <a:blip r:embed="rId2" cstate="print">
            <a:extLst>
              <a:ext uri="{28A0092B-C50C-407E-A947-70E740481C1C}">
                <a14:useLocalDpi xmlns:a14="http://schemas.microsoft.com/office/drawing/2010/main" val="0"/>
              </a:ext>
            </a:extLst>
          </a:blip>
          <a:stretch>
            <a:fillRect/>
          </a:stretch>
        </p:blipFill>
        <p:spPr>
          <a:xfrm>
            <a:off x="595240" y="1294411"/>
            <a:ext cx="2741725" cy="4801314"/>
          </a:xfrm>
        </p:spPr>
      </p:pic>
    </p:spTree>
    <p:extLst>
      <p:ext uri="{BB962C8B-B14F-4D97-AF65-F5344CB8AC3E}">
        <p14:creationId xmlns:p14="http://schemas.microsoft.com/office/powerpoint/2010/main" val="1464409250"/>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24" y="439387"/>
            <a:ext cx="7831776" cy="653143"/>
          </a:xfrm>
        </p:spPr>
        <p:txBody>
          <a:bodyPr>
            <a:normAutofit/>
          </a:bodyPr>
          <a:lstStyle/>
          <a:p>
            <a:pPr algn="ctr"/>
            <a:r>
              <a:rPr lang="en-US" sz="3600" b="1" dirty="0" smtClean="0"/>
              <a:t>NEO Go App Operation</a:t>
            </a:r>
            <a:endParaRPr lang="en-US" sz="3600" b="1" dirty="0"/>
          </a:p>
        </p:txBody>
      </p:sp>
      <p:sp>
        <p:nvSpPr>
          <p:cNvPr id="7" name="Slide Number Placeholder 6"/>
          <p:cNvSpPr>
            <a:spLocks noGrp="1"/>
          </p:cNvSpPr>
          <p:nvPr>
            <p:ph type="sldNum" sz="quarter" idx="12"/>
          </p:nvPr>
        </p:nvSpPr>
        <p:spPr/>
        <p:txBody>
          <a:bodyPr/>
          <a:lstStyle/>
          <a:p>
            <a:fld id="{9496BC54-2BCC-4728-81EF-9B14DA96F0FF}" type="slidenum">
              <a:rPr lang="en-US" smtClean="0"/>
              <a:pPr/>
              <a:t>18</a:t>
            </a:fld>
            <a:endParaRPr lang="en-US"/>
          </a:p>
        </p:txBody>
      </p:sp>
      <p:sp>
        <p:nvSpPr>
          <p:cNvPr id="6" name="TextBox 5"/>
          <p:cNvSpPr txBox="1"/>
          <p:nvPr/>
        </p:nvSpPr>
        <p:spPr>
          <a:xfrm>
            <a:off x="3693225" y="1294411"/>
            <a:ext cx="4655127" cy="5078313"/>
          </a:xfrm>
          <a:prstGeom prst="rect">
            <a:avLst/>
          </a:prstGeom>
          <a:noFill/>
        </p:spPr>
        <p:txBody>
          <a:bodyPr wrap="square" rtlCol="0">
            <a:spAutoFit/>
          </a:bodyPr>
          <a:lstStyle/>
          <a:p>
            <a:r>
              <a:rPr lang="en-US" b="1" dirty="0" smtClean="0">
                <a:solidFill>
                  <a:srgbClr val="FF0000"/>
                </a:solidFill>
              </a:rPr>
              <a:t>1</a:t>
            </a:r>
            <a:r>
              <a:rPr lang="en-US" dirty="0" smtClean="0"/>
              <a:t>:  </a:t>
            </a:r>
            <a:r>
              <a:rPr lang="en-US" dirty="0"/>
              <a:t>Time/date stamp and programmable zone </a:t>
            </a:r>
            <a:r>
              <a:rPr lang="en-US" dirty="0" smtClean="0"/>
              <a:t>label</a:t>
            </a:r>
            <a:endParaRPr lang="en-US" dirty="0"/>
          </a:p>
          <a:p>
            <a:r>
              <a:rPr lang="en-US" b="1" dirty="0" smtClean="0">
                <a:solidFill>
                  <a:srgbClr val="FF0000"/>
                </a:solidFill>
              </a:rPr>
              <a:t>2</a:t>
            </a:r>
            <a:r>
              <a:rPr lang="en-US" dirty="0" smtClean="0"/>
              <a:t>:  Image Number –  The number of the image in the sequence.</a:t>
            </a:r>
            <a:endParaRPr lang="en-US" dirty="0"/>
          </a:p>
          <a:p>
            <a:r>
              <a:rPr lang="en-US" b="1" dirty="0" smtClean="0">
                <a:solidFill>
                  <a:srgbClr val="FF0000"/>
                </a:solidFill>
              </a:rPr>
              <a:t>3</a:t>
            </a:r>
            <a:r>
              <a:rPr lang="en-US" dirty="0" smtClean="0"/>
              <a:t>:  Select </a:t>
            </a:r>
            <a:r>
              <a:rPr lang="en-US" dirty="0"/>
              <a:t>next or previous </a:t>
            </a:r>
            <a:r>
              <a:rPr lang="en-US" dirty="0" smtClean="0"/>
              <a:t>image</a:t>
            </a:r>
          </a:p>
          <a:p>
            <a:r>
              <a:rPr lang="en-US" b="1" dirty="0" smtClean="0">
                <a:solidFill>
                  <a:srgbClr val="FF0000"/>
                </a:solidFill>
              </a:rPr>
              <a:t>4</a:t>
            </a:r>
            <a:r>
              <a:rPr lang="en-US" dirty="0" smtClean="0"/>
              <a:t>:  </a:t>
            </a:r>
            <a:r>
              <a:rPr lang="en-US" dirty="0"/>
              <a:t>Play </a:t>
            </a:r>
            <a:r>
              <a:rPr lang="en-US" dirty="0" smtClean="0"/>
              <a:t>slideshow – Every 500mS the app will display the next image</a:t>
            </a:r>
            <a:endParaRPr lang="en-US" dirty="0"/>
          </a:p>
          <a:p>
            <a:r>
              <a:rPr lang="en-US" b="1" dirty="0" smtClean="0">
                <a:solidFill>
                  <a:srgbClr val="FF0000"/>
                </a:solidFill>
              </a:rPr>
              <a:t>5</a:t>
            </a:r>
            <a:r>
              <a:rPr lang="en-US" dirty="0" smtClean="0"/>
              <a:t>:  </a:t>
            </a:r>
            <a:r>
              <a:rPr lang="en-US" dirty="0"/>
              <a:t>Automatic deletion </a:t>
            </a:r>
            <a:r>
              <a:rPr lang="en-US" dirty="0" smtClean="0"/>
              <a:t>date – images are stored for 60 days.  This field calculates the date when the image will be automatically deleted from the server</a:t>
            </a:r>
          </a:p>
          <a:p>
            <a:r>
              <a:rPr lang="en-US" b="1" dirty="0" smtClean="0">
                <a:solidFill>
                  <a:srgbClr val="FF0000"/>
                </a:solidFill>
              </a:rPr>
              <a:t>6</a:t>
            </a:r>
            <a:r>
              <a:rPr lang="en-US" dirty="0" smtClean="0"/>
              <a:t>:  </a:t>
            </a:r>
            <a:r>
              <a:rPr lang="en-US" dirty="0"/>
              <a:t>Delete </a:t>
            </a:r>
            <a:r>
              <a:rPr lang="en-US" dirty="0" smtClean="0"/>
              <a:t>Button – Deletes the images from the server</a:t>
            </a:r>
            <a:endParaRPr lang="en-US" dirty="0"/>
          </a:p>
          <a:p>
            <a:r>
              <a:rPr lang="en-US" b="1" dirty="0" smtClean="0">
                <a:solidFill>
                  <a:srgbClr val="FF0000"/>
                </a:solidFill>
              </a:rPr>
              <a:t>7</a:t>
            </a:r>
            <a:r>
              <a:rPr lang="en-US" dirty="0" smtClean="0"/>
              <a:t>:  </a:t>
            </a:r>
            <a:r>
              <a:rPr lang="en-US" dirty="0"/>
              <a:t>Save </a:t>
            </a:r>
            <a:r>
              <a:rPr lang="en-US" dirty="0" smtClean="0"/>
              <a:t>Button – Images are saved to the camera roll if using an </a:t>
            </a:r>
            <a:r>
              <a:rPr lang="en-US" dirty="0" err="1" smtClean="0"/>
              <a:t>Iphone</a:t>
            </a:r>
            <a:r>
              <a:rPr lang="en-US" dirty="0" smtClean="0"/>
              <a:t>, or in a folder named Neo Go if using Android.</a:t>
            </a:r>
            <a:endParaRPr lang="en-US" dirty="0"/>
          </a:p>
          <a:p>
            <a:r>
              <a:rPr lang="en-US" b="1" dirty="0" smtClean="0">
                <a:solidFill>
                  <a:srgbClr val="FF0000"/>
                </a:solidFill>
              </a:rPr>
              <a:t>8</a:t>
            </a:r>
            <a:r>
              <a:rPr lang="en-US" dirty="0" smtClean="0"/>
              <a:t>:  </a:t>
            </a:r>
            <a:r>
              <a:rPr lang="en-US" dirty="0"/>
              <a:t>Close Menu</a:t>
            </a:r>
          </a:p>
          <a:p>
            <a:endParaRPr lang="en-US" dirty="0"/>
          </a:p>
        </p:txBody>
      </p:sp>
      <p:pic>
        <p:nvPicPr>
          <p:cNvPr id="11" name="Content Placeholder 10"/>
          <p:cNvPicPr>
            <a:picLocks noGrp="1" noChangeAspect="1"/>
          </p:cNvPicPr>
          <p:nvPr>
            <p:ph sz="quarter" idx="2"/>
          </p:nvPr>
        </p:nvPicPr>
        <p:blipFill>
          <a:blip r:embed="rId2" cstate="print">
            <a:extLst>
              <a:ext uri="{28A0092B-C50C-407E-A947-70E740481C1C}">
                <a14:useLocalDpi xmlns:a14="http://schemas.microsoft.com/office/drawing/2010/main" val="0"/>
              </a:ext>
            </a:extLst>
          </a:blip>
          <a:stretch>
            <a:fillRect/>
          </a:stretch>
        </p:blipFill>
        <p:spPr>
          <a:xfrm>
            <a:off x="487213" y="1294411"/>
            <a:ext cx="2757637" cy="4872968"/>
          </a:xfrm>
        </p:spPr>
      </p:pic>
    </p:spTree>
    <p:extLst>
      <p:ext uri="{BB962C8B-B14F-4D97-AF65-F5344CB8AC3E}">
        <p14:creationId xmlns:p14="http://schemas.microsoft.com/office/powerpoint/2010/main" val="1721508568"/>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24" y="439387"/>
            <a:ext cx="7831776" cy="653143"/>
          </a:xfrm>
        </p:spPr>
        <p:txBody>
          <a:bodyPr>
            <a:normAutofit/>
          </a:bodyPr>
          <a:lstStyle/>
          <a:p>
            <a:pPr algn="ctr"/>
            <a:r>
              <a:rPr lang="en-US" sz="3200" b="1" dirty="0" smtClean="0"/>
              <a:t>NEO Go App – Setup</a:t>
            </a:r>
            <a:endParaRPr lang="en-US" sz="3200" b="1" dirty="0"/>
          </a:p>
        </p:txBody>
      </p:sp>
      <p:sp>
        <p:nvSpPr>
          <p:cNvPr id="5" name="Content Placeholder 4"/>
          <p:cNvSpPr>
            <a:spLocks noGrp="1"/>
          </p:cNvSpPr>
          <p:nvPr>
            <p:ph sz="quarter" idx="2"/>
          </p:nvPr>
        </p:nvSpPr>
        <p:spPr>
          <a:xfrm>
            <a:off x="3372592" y="1377538"/>
            <a:ext cx="5343896" cy="4982782"/>
          </a:xfrm>
        </p:spPr>
        <p:txBody>
          <a:bodyPr>
            <a:normAutofit lnSpcReduction="10000"/>
          </a:bodyPr>
          <a:lstStyle/>
          <a:p>
            <a:r>
              <a:rPr lang="en-US" dirty="0" smtClean="0"/>
              <a:t> Once the app is installed, the user can go into settings, and enable/disable notifications as well as use custom sounds verse the program’s native sounds</a:t>
            </a:r>
          </a:p>
          <a:p>
            <a:pPr lvl="2"/>
            <a:endParaRPr lang="en-US" dirty="0"/>
          </a:p>
          <a:p>
            <a:r>
              <a:rPr lang="en-US" dirty="0" smtClean="0"/>
              <a:t> The user may also disable notifications for other system users.</a:t>
            </a:r>
          </a:p>
          <a:p>
            <a:pPr lvl="1"/>
            <a:r>
              <a:rPr lang="en-US" dirty="0"/>
              <a:t> </a:t>
            </a:r>
            <a:r>
              <a:rPr lang="en-US" dirty="0" smtClean="0"/>
              <a:t>This is desirable to disable notifications to a former employee or tenant.</a:t>
            </a:r>
          </a:p>
          <a:p>
            <a:endParaRPr lang="en-US" dirty="0"/>
          </a:p>
          <a:p>
            <a:r>
              <a:rPr lang="en-US" dirty="0" smtClean="0"/>
              <a:t> Be aware, that standard roaming charges will apply the user’s wireless bill, if accessing the panel from outside of their home coverage area.</a:t>
            </a:r>
          </a:p>
          <a:p>
            <a:pPr marL="0" indent="0">
              <a:buNone/>
            </a:pPr>
            <a:endParaRPr lang="en-US" dirty="0" smtClean="0"/>
          </a:p>
        </p:txBody>
      </p:sp>
      <p:sp>
        <p:nvSpPr>
          <p:cNvPr id="7" name="Slide Number Placeholder 6"/>
          <p:cNvSpPr>
            <a:spLocks noGrp="1"/>
          </p:cNvSpPr>
          <p:nvPr>
            <p:ph type="sldNum" sz="quarter" idx="12"/>
          </p:nvPr>
        </p:nvSpPr>
        <p:spPr/>
        <p:txBody>
          <a:bodyPr/>
          <a:lstStyle/>
          <a:p>
            <a:fld id="{9496BC54-2BCC-4728-81EF-9B14DA96F0FF}" type="slidenum">
              <a:rPr lang="en-US" smtClean="0"/>
              <a:pPr/>
              <a:t>19</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513" y="1555667"/>
            <a:ext cx="2521650" cy="448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902257"/>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330" y="407205"/>
            <a:ext cx="8229600" cy="896112"/>
          </a:xfrm>
        </p:spPr>
        <p:txBody>
          <a:bodyPr>
            <a:normAutofit/>
          </a:bodyPr>
          <a:lstStyle/>
          <a:p>
            <a:pPr algn="ctr"/>
            <a:r>
              <a:rPr lang="en-US" sz="3200" b="1" dirty="0" smtClean="0"/>
              <a:t>Neo Go Mobile Application Notes</a:t>
            </a:r>
            <a:endParaRPr lang="en-US" sz="3200" b="1" dirty="0"/>
          </a:p>
        </p:txBody>
      </p:sp>
      <p:sp>
        <p:nvSpPr>
          <p:cNvPr id="3" name="Content Placeholder 2"/>
          <p:cNvSpPr>
            <a:spLocks noGrp="1"/>
          </p:cNvSpPr>
          <p:nvPr>
            <p:ph idx="1"/>
          </p:nvPr>
        </p:nvSpPr>
        <p:spPr>
          <a:xfrm>
            <a:off x="492826" y="1232064"/>
            <a:ext cx="8229600" cy="5029200"/>
          </a:xfrm>
        </p:spPr>
        <p:txBody>
          <a:bodyPr>
            <a:noAutofit/>
          </a:bodyPr>
          <a:lstStyle/>
          <a:p>
            <a:pPr>
              <a:buClr>
                <a:schemeClr val="tx2">
                  <a:lumMod val="60000"/>
                  <a:lumOff val="40000"/>
                </a:schemeClr>
              </a:buClr>
              <a:buFont typeface="Wingdings" pitchFamily="2" charset="2"/>
              <a:buChar char="Ø"/>
            </a:pPr>
            <a:r>
              <a:rPr lang="en-US" sz="1600" b="1" dirty="0" smtClean="0">
                <a:solidFill>
                  <a:schemeClr val="tx2">
                    <a:lumMod val="50000"/>
                  </a:schemeClr>
                </a:solidFill>
              </a:rPr>
              <a:t> </a:t>
            </a:r>
            <a:r>
              <a:rPr lang="en-US" sz="1600" dirty="0">
                <a:solidFill>
                  <a:schemeClr val="tx2">
                    <a:lumMod val="50000"/>
                  </a:schemeClr>
                </a:solidFill>
              </a:rPr>
              <a:t>E</a:t>
            </a:r>
            <a:r>
              <a:rPr lang="en-US" sz="1600" dirty="0" smtClean="0">
                <a:solidFill>
                  <a:schemeClr val="tx2">
                    <a:lumMod val="50000"/>
                  </a:schemeClr>
                </a:solidFill>
              </a:rPr>
              <a:t>nter panel programming and ensure the the alternate communicator is enabled by entering [*][8][Installer’s Code][382].  Option 5 should be ON to enable the IP or Cellular communicator.</a:t>
            </a:r>
          </a:p>
          <a:p>
            <a:pPr lvl="1">
              <a:buClr>
                <a:schemeClr val="tx2">
                  <a:lumMod val="60000"/>
                  <a:lumOff val="40000"/>
                </a:schemeClr>
              </a:buClr>
              <a:buFont typeface="Wingdings" pitchFamily="2" charset="2"/>
              <a:buChar char="Ø"/>
            </a:pPr>
            <a:endParaRPr lang="en-US" sz="1200" b="1" dirty="0" smtClean="0">
              <a:solidFill>
                <a:schemeClr val="tx2">
                  <a:lumMod val="50000"/>
                </a:schemeClr>
              </a:solidFill>
            </a:endParaRPr>
          </a:p>
          <a:p>
            <a:pPr>
              <a:buClr>
                <a:schemeClr val="tx2">
                  <a:lumMod val="60000"/>
                  <a:lumOff val="40000"/>
                </a:schemeClr>
              </a:buClr>
              <a:buFont typeface="Wingdings" pitchFamily="2" charset="2"/>
              <a:buChar char="Ø"/>
            </a:pPr>
            <a:r>
              <a:rPr lang="en-US" sz="1600" b="1" dirty="0">
                <a:solidFill>
                  <a:schemeClr val="tx2">
                    <a:lumMod val="50000"/>
                  </a:schemeClr>
                </a:solidFill>
              </a:rPr>
              <a:t> </a:t>
            </a:r>
            <a:r>
              <a:rPr lang="en-US" sz="1600" dirty="0" smtClean="0">
                <a:solidFill>
                  <a:schemeClr val="tx2">
                    <a:lumMod val="50000"/>
                  </a:schemeClr>
                </a:solidFill>
              </a:rPr>
              <a:t>All programming required for Neo Go mobile app support is found in the communicator sub-sections, accessed by entering [*][8][Installer’s Code][851]</a:t>
            </a:r>
          </a:p>
          <a:p>
            <a:pPr>
              <a:buClr>
                <a:schemeClr val="tx2">
                  <a:lumMod val="60000"/>
                  <a:lumOff val="40000"/>
                </a:schemeClr>
              </a:buClr>
              <a:buFont typeface="Wingdings" pitchFamily="2" charset="2"/>
              <a:buChar char="Ø"/>
            </a:pPr>
            <a:endParaRPr lang="en-US" sz="1600" b="1" dirty="0">
              <a:solidFill>
                <a:schemeClr val="accent1">
                  <a:lumMod val="75000"/>
                </a:schemeClr>
              </a:solidFill>
            </a:endParaRPr>
          </a:p>
          <a:p>
            <a:pPr>
              <a:buClr>
                <a:schemeClr val="tx2">
                  <a:lumMod val="60000"/>
                  <a:lumOff val="40000"/>
                </a:schemeClr>
              </a:buClr>
              <a:buFont typeface="Wingdings" pitchFamily="2" charset="2"/>
              <a:buChar char="Ø"/>
            </a:pPr>
            <a:r>
              <a:rPr lang="en-US" sz="1600" dirty="0">
                <a:solidFill>
                  <a:schemeClr val="tx2">
                    <a:lumMod val="50000"/>
                  </a:schemeClr>
                </a:solidFill>
              </a:rPr>
              <a:t> The </a:t>
            </a:r>
            <a:r>
              <a:rPr lang="en-US" sz="1600" dirty="0" smtClean="0">
                <a:solidFill>
                  <a:schemeClr val="tx2">
                    <a:lumMod val="50000"/>
                  </a:schemeClr>
                </a:solidFill>
              </a:rPr>
              <a:t>Neo security system panel </a:t>
            </a:r>
            <a:r>
              <a:rPr lang="en-US" sz="1600" dirty="0">
                <a:solidFill>
                  <a:schemeClr val="tx2">
                    <a:lumMod val="50000"/>
                  </a:schemeClr>
                </a:solidFill>
              </a:rPr>
              <a:t>can connect </a:t>
            </a:r>
            <a:r>
              <a:rPr lang="en-US" sz="1600" dirty="0" smtClean="0">
                <a:solidFill>
                  <a:schemeClr val="tx2">
                    <a:lumMod val="50000"/>
                  </a:schemeClr>
                </a:solidFill>
              </a:rPr>
              <a:t>to the Neo Go mobile application using an </a:t>
            </a:r>
            <a:r>
              <a:rPr lang="en-US" sz="1600" dirty="0">
                <a:solidFill>
                  <a:schemeClr val="tx2">
                    <a:lumMod val="50000"/>
                  </a:schemeClr>
                </a:solidFill>
              </a:rPr>
              <a:t>Ethernet (</a:t>
            </a:r>
            <a:r>
              <a:rPr lang="en-US" sz="1600" i="1" dirty="0">
                <a:solidFill>
                  <a:schemeClr val="tx2">
                    <a:lumMod val="50000"/>
                  </a:schemeClr>
                </a:solidFill>
              </a:rPr>
              <a:t>recommended</a:t>
            </a:r>
            <a:r>
              <a:rPr lang="en-US" sz="1600" dirty="0">
                <a:solidFill>
                  <a:schemeClr val="tx2">
                    <a:lumMod val="50000"/>
                  </a:schemeClr>
                </a:solidFill>
              </a:rPr>
              <a:t>) </a:t>
            </a:r>
            <a:r>
              <a:rPr lang="en-US" sz="1600" dirty="0" smtClean="0">
                <a:solidFill>
                  <a:schemeClr val="tx2">
                    <a:lumMod val="50000"/>
                  </a:schemeClr>
                </a:solidFill>
              </a:rPr>
              <a:t>connection or by using a Cellular radio connection.</a:t>
            </a:r>
          </a:p>
          <a:p>
            <a:pPr>
              <a:buClr>
                <a:schemeClr val="tx2">
                  <a:lumMod val="60000"/>
                  <a:lumOff val="40000"/>
                </a:schemeClr>
              </a:buClr>
              <a:buFont typeface="Wingdings" pitchFamily="2" charset="2"/>
              <a:buChar char="Ø"/>
            </a:pPr>
            <a:endParaRPr lang="en-US" sz="1600" dirty="0" smtClean="0">
              <a:solidFill>
                <a:schemeClr val="tx2">
                  <a:lumMod val="50000"/>
                </a:schemeClr>
              </a:solidFill>
            </a:endParaRPr>
          </a:p>
          <a:p>
            <a:pPr>
              <a:buClr>
                <a:schemeClr val="tx2">
                  <a:lumMod val="60000"/>
                  <a:lumOff val="40000"/>
                </a:schemeClr>
              </a:buClr>
              <a:buFont typeface="Wingdings" pitchFamily="2" charset="2"/>
              <a:buChar char="Ø"/>
            </a:pPr>
            <a:r>
              <a:rPr lang="en-US" sz="1600" dirty="0" smtClean="0">
                <a:solidFill>
                  <a:schemeClr val="tx2">
                    <a:lumMod val="50000"/>
                  </a:schemeClr>
                </a:solidFill>
              </a:rPr>
              <a:t>TL280 and TL2803G communicator models support an Ethernet connection.</a:t>
            </a:r>
          </a:p>
          <a:p>
            <a:pPr>
              <a:buClr>
                <a:schemeClr val="tx2">
                  <a:lumMod val="60000"/>
                  <a:lumOff val="40000"/>
                </a:schemeClr>
              </a:buClr>
              <a:buFont typeface="Wingdings" pitchFamily="2" charset="2"/>
              <a:buChar char="Ø"/>
            </a:pPr>
            <a:endParaRPr lang="en-US" sz="1600" dirty="0" smtClean="0">
              <a:solidFill>
                <a:schemeClr val="tx2">
                  <a:lumMod val="50000"/>
                </a:schemeClr>
              </a:solidFill>
            </a:endParaRPr>
          </a:p>
          <a:p>
            <a:pPr>
              <a:buClr>
                <a:schemeClr val="tx2">
                  <a:lumMod val="60000"/>
                  <a:lumOff val="40000"/>
                </a:schemeClr>
              </a:buClr>
              <a:buFont typeface="Wingdings" pitchFamily="2" charset="2"/>
              <a:buChar char="Ø"/>
            </a:pPr>
            <a:r>
              <a:rPr lang="en-US" sz="1600" dirty="0" smtClean="0">
                <a:solidFill>
                  <a:schemeClr val="tx2">
                    <a:lumMod val="50000"/>
                  </a:schemeClr>
                </a:solidFill>
              </a:rPr>
              <a:t>TL2803G and 3G2080 communicator models support a Cellular connection.</a:t>
            </a:r>
            <a:endParaRPr lang="en-US" sz="1600" dirty="0">
              <a:solidFill>
                <a:schemeClr val="tx2">
                  <a:lumMod val="50000"/>
                </a:schemeClr>
              </a:solidFill>
            </a:endParaRPr>
          </a:p>
          <a:p>
            <a:pPr>
              <a:buClr>
                <a:schemeClr val="tx2">
                  <a:lumMod val="60000"/>
                  <a:lumOff val="40000"/>
                </a:schemeClr>
              </a:buClr>
              <a:buFont typeface="Wingdings" pitchFamily="2" charset="2"/>
              <a:buChar char="Ø"/>
            </a:pPr>
            <a:endParaRPr lang="en-US" sz="1600" b="1" dirty="0" smtClean="0">
              <a:solidFill>
                <a:schemeClr val="accent1">
                  <a:lumMod val="75000"/>
                </a:schemeClr>
              </a:solidFill>
            </a:endParaRPr>
          </a:p>
          <a:p>
            <a:pPr lvl="1">
              <a:buClr>
                <a:schemeClr val="tx2">
                  <a:lumMod val="60000"/>
                  <a:lumOff val="40000"/>
                </a:schemeClr>
              </a:buClr>
              <a:buFont typeface="Wingdings" pitchFamily="2" charset="2"/>
              <a:buChar char="Ø"/>
            </a:pPr>
            <a:endParaRPr lang="en-US" sz="1600" b="1" dirty="0" smtClean="0">
              <a:solidFill>
                <a:schemeClr val="accent1">
                  <a:lumMod val="75000"/>
                </a:schemeClr>
              </a:solidFil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24" y="439387"/>
            <a:ext cx="7831776" cy="653143"/>
          </a:xfrm>
        </p:spPr>
        <p:txBody>
          <a:bodyPr>
            <a:normAutofit/>
          </a:bodyPr>
          <a:lstStyle/>
          <a:p>
            <a:pPr algn="ctr"/>
            <a:r>
              <a:rPr lang="en-US" sz="3200" b="1" dirty="0" smtClean="0"/>
              <a:t>Neo Go App - FAQ</a:t>
            </a:r>
            <a:endParaRPr lang="en-US" sz="3200" b="1" dirty="0"/>
          </a:p>
        </p:txBody>
      </p:sp>
      <p:sp>
        <p:nvSpPr>
          <p:cNvPr id="5" name="Content Placeholder 4"/>
          <p:cNvSpPr>
            <a:spLocks noGrp="1"/>
          </p:cNvSpPr>
          <p:nvPr>
            <p:ph sz="quarter" idx="2"/>
          </p:nvPr>
        </p:nvSpPr>
        <p:spPr>
          <a:xfrm>
            <a:off x="457200" y="1377538"/>
            <a:ext cx="8259288" cy="4982782"/>
          </a:xfrm>
        </p:spPr>
        <p:txBody>
          <a:bodyPr/>
          <a:lstStyle/>
          <a:p>
            <a:pPr marL="0" indent="0">
              <a:buNone/>
            </a:pPr>
            <a:r>
              <a:rPr lang="en-US" dirty="0" smtClean="0"/>
              <a:t>Where is my Integration Identification Number stored?</a:t>
            </a:r>
          </a:p>
          <a:p>
            <a:pPr lvl="1"/>
            <a:r>
              <a:rPr lang="en-US" dirty="0"/>
              <a:t> </a:t>
            </a:r>
            <a:r>
              <a:rPr lang="en-US" dirty="0" smtClean="0"/>
              <a:t>Accessing this number can be done via DLS or the local keypad by reading the 12 digit number stored in section [851][651] if the communicator is v4.1X, or section [851][422] if the communicator is v5.X.</a:t>
            </a:r>
          </a:p>
          <a:p>
            <a:pPr marL="0" indent="0">
              <a:buNone/>
            </a:pPr>
            <a:endParaRPr lang="en-US" dirty="0" smtClean="0"/>
          </a:p>
        </p:txBody>
      </p:sp>
      <p:sp>
        <p:nvSpPr>
          <p:cNvPr id="7" name="Slide Number Placeholder 6"/>
          <p:cNvSpPr>
            <a:spLocks noGrp="1"/>
          </p:cNvSpPr>
          <p:nvPr>
            <p:ph type="sldNum" sz="quarter" idx="12"/>
          </p:nvPr>
        </p:nvSpPr>
        <p:spPr/>
        <p:txBody>
          <a:bodyPr/>
          <a:lstStyle/>
          <a:p>
            <a:fld id="{9496BC54-2BCC-4728-81EF-9B14DA96F0FF}" type="slidenum">
              <a:rPr lang="en-US" smtClean="0"/>
              <a:pPr/>
              <a:t>20</a:t>
            </a:fld>
            <a:endParaRPr lang="en-US"/>
          </a:p>
        </p:txBody>
      </p:sp>
    </p:spTree>
    <p:extLst>
      <p:ext uri="{BB962C8B-B14F-4D97-AF65-F5344CB8AC3E}">
        <p14:creationId xmlns:p14="http://schemas.microsoft.com/office/powerpoint/2010/main" val="4213471561"/>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24" y="439387"/>
            <a:ext cx="7831776" cy="653143"/>
          </a:xfrm>
        </p:spPr>
        <p:txBody>
          <a:bodyPr>
            <a:normAutofit/>
          </a:bodyPr>
          <a:lstStyle/>
          <a:p>
            <a:pPr algn="ctr"/>
            <a:r>
              <a:rPr lang="en-US" sz="3200" b="1" dirty="0" smtClean="0"/>
              <a:t>NEO Go App – FAQ</a:t>
            </a:r>
            <a:endParaRPr lang="en-US" sz="3200" b="1" dirty="0"/>
          </a:p>
        </p:txBody>
      </p:sp>
      <p:sp>
        <p:nvSpPr>
          <p:cNvPr id="5" name="Content Placeholder 4"/>
          <p:cNvSpPr>
            <a:spLocks noGrp="1"/>
          </p:cNvSpPr>
          <p:nvPr>
            <p:ph sz="quarter" idx="2"/>
          </p:nvPr>
        </p:nvSpPr>
        <p:spPr>
          <a:xfrm>
            <a:off x="457200" y="1377538"/>
            <a:ext cx="8259288" cy="4982782"/>
          </a:xfrm>
        </p:spPr>
        <p:txBody>
          <a:bodyPr/>
          <a:lstStyle/>
          <a:p>
            <a:r>
              <a:rPr lang="en-US" dirty="0" smtClean="0"/>
              <a:t> What is the User Access code?</a:t>
            </a:r>
          </a:p>
          <a:p>
            <a:pPr lvl="1"/>
            <a:r>
              <a:rPr lang="en-US" dirty="0"/>
              <a:t> </a:t>
            </a:r>
            <a:r>
              <a:rPr lang="en-US" dirty="0" smtClean="0"/>
              <a:t>User Access code is the same 4 or 6 digit pin that the user would enter at the local system keypad (for arming/disarming)</a:t>
            </a:r>
          </a:p>
          <a:p>
            <a:r>
              <a:rPr lang="en-US" dirty="0"/>
              <a:t> </a:t>
            </a:r>
            <a:r>
              <a:rPr lang="en-US" dirty="0" smtClean="0"/>
              <a:t>The communicator has a Static IP, but is not connecting over the Ethernet?</a:t>
            </a:r>
            <a:endParaRPr lang="en-US" dirty="0"/>
          </a:p>
          <a:p>
            <a:pPr lvl="1"/>
            <a:r>
              <a:rPr lang="en-US" dirty="0"/>
              <a:t> </a:t>
            </a:r>
            <a:r>
              <a:rPr lang="en-US" dirty="0" smtClean="0"/>
              <a:t>Ensure a DNS Server IP programmed in subsection [851][007]</a:t>
            </a:r>
          </a:p>
          <a:p>
            <a:r>
              <a:rPr lang="en-US" dirty="0"/>
              <a:t> </a:t>
            </a:r>
            <a:r>
              <a:rPr lang="en-US" dirty="0" smtClean="0"/>
              <a:t>I have a 3G communicator, can I set it up for polling?</a:t>
            </a:r>
          </a:p>
          <a:p>
            <a:pPr lvl="1"/>
            <a:r>
              <a:rPr lang="en-US" dirty="0"/>
              <a:t> </a:t>
            </a:r>
            <a:r>
              <a:rPr lang="en-US" dirty="0" smtClean="0"/>
              <a:t>No.  In addition, the polling requires large data plans that can cause significant wireless costs</a:t>
            </a:r>
          </a:p>
          <a:p>
            <a:r>
              <a:rPr lang="en-US" dirty="0"/>
              <a:t> </a:t>
            </a:r>
            <a:r>
              <a:rPr lang="en-US" dirty="0" smtClean="0"/>
              <a:t>The panel is unreachable, what can I do to fix this?</a:t>
            </a:r>
          </a:p>
          <a:p>
            <a:pPr lvl="1"/>
            <a:r>
              <a:rPr lang="en-US" dirty="0"/>
              <a:t> </a:t>
            </a:r>
            <a:r>
              <a:rPr lang="en-US" dirty="0" smtClean="0"/>
              <a:t>If the polling for Port 80 has been blocked by a firewall, program the Integration Polling Port with hex C73D, Port 15005</a:t>
            </a:r>
          </a:p>
        </p:txBody>
      </p:sp>
      <p:sp>
        <p:nvSpPr>
          <p:cNvPr id="7" name="Slide Number Placeholder 6"/>
          <p:cNvSpPr>
            <a:spLocks noGrp="1"/>
          </p:cNvSpPr>
          <p:nvPr>
            <p:ph type="sldNum" sz="quarter" idx="12"/>
          </p:nvPr>
        </p:nvSpPr>
        <p:spPr/>
        <p:txBody>
          <a:bodyPr/>
          <a:lstStyle/>
          <a:p>
            <a:fld id="{9496BC54-2BCC-4728-81EF-9B14DA96F0FF}" type="slidenum">
              <a:rPr lang="en-US" smtClean="0"/>
              <a:pPr/>
              <a:t>21</a:t>
            </a:fld>
            <a:endParaRPr lang="en-US"/>
          </a:p>
        </p:txBody>
      </p:sp>
    </p:spTree>
    <p:extLst>
      <p:ext uri="{BB962C8B-B14F-4D97-AF65-F5344CB8AC3E}">
        <p14:creationId xmlns:p14="http://schemas.microsoft.com/office/powerpoint/2010/main" val="294811500"/>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24" y="439387"/>
            <a:ext cx="7831776" cy="653143"/>
          </a:xfrm>
        </p:spPr>
        <p:txBody>
          <a:bodyPr/>
          <a:lstStyle/>
          <a:p>
            <a:r>
              <a:rPr lang="en-US" b="1" dirty="0" smtClean="0"/>
              <a:t>NEO Go App – FAQ cont’d</a:t>
            </a:r>
            <a:endParaRPr lang="en-US" b="1" dirty="0"/>
          </a:p>
        </p:txBody>
      </p:sp>
      <p:sp>
        <p:nvSpPr>
          <p:cNvPr id="5" name="Content Placeholder 4"/>
          <p:cNvSpPr>
            <a:spLocks noGrp="1"/>
          </p:cNvSpPr>
          <p:nvPr>
            <p:ph sz="quarter" idx="2"/>
          </p:nvPr>
        </p:nvSpPr>
        <p:spPr>
          <a:xfrm>
            <a:off x="457200" y="1377538"/>
            <a:ext cx="8259288" cy="4982782"/>
          </a:xfrm>
        </p:spPr>
        <p:txBody>
          <a:bodyPr/>
          <a:lstStyle/>
          <a:p>
            <a:r>
              <a:rPr lang="en-US" dirty="0" smtClean="0"/>
              <a:t> Why can I not access the Zone page?</a:t>
            </a:r>
          </a:p>
          <a:p>
            <a:pPr lvl="1"/>
            <a:r>
              <a:rPr lang="en-US" dirty="0"/>
              <a:t> </a:t>
            </a:r>
            <a:r>
              <a:rPr lang="en-US" dirty="0" smtClean="0"/>
              <a:t>Depending on the number of zones, the zone types and the connection speed, it may take more time to load the Zones page</a:t>
            </a:r>
          </a:p>
          <a:p>
            <a:r>
              <a:rPr lang="en-US" dirty="0"/>
              <a:t> </a:t>
            </a:r>
            <a:r>
              <a:rPr lang="en-US" dirty="0" smtClean="0"/>
              <a:t>Why can’t I see the PGM Output labels?</a:t>
            </a:r>
          </a:p>
          <a:p>
            <a:pPr lvl="1"/>
            <a:r>
              <a:rPr lang="en-US" dirty="0"/>
              <a:t> </a:t>
            </a:r>
            <a:r>
              <a:rPr lang="en-US" dirty="0" smtClean="0"/>
              <a:t>Currently this is a limitation that will be addressed in one of the upcoming releases</a:t>
            </a:r>
          </a:p>
          <a:p>
            <a:r>
              <a:rPr lang="en-US" dirty="0"/>
              <a:t> </a:t>
            </a:r>
            <a:r>
              <a:rPr lang="en-US" dirty="0" smtClean="0"/>
              <a:t>Why can’t I see the current status of the outputs?</a:t>
            </a:r>
          </a:p>
          <a:p>
            <a:pPr lvl="1"/>
            <a:r>
              <a:rPr lang="en-US" dirty="0"/>
              <a:t> Currently this is a limitation that will be addressed in one of the upcoming releases</a:t>
            </a:r>
          </a:p>
          <a:p>
            <a:r>
              <a:rPr lang="en-US" dirty="0" smtClean="0"/>
              <a:t> What are the supported platforms for this app?</a:t>
            </a:r>
          </a:p>
          <a:p>
            <a:pPr lvl="1"/>
            <a:r>
              <a:rPr lang="en-US" dirty="0"/>
              <a:t> </a:t>
            </a:r>
            <a:r>
              <a:rPr lang="en-US" dirty="0" smtClean="0"/>
              <a:t>iOS:  v7.1.1 and greater</a:t>
            </a:r>
          </a:p>
          <a:p>
            <a:pPr lvl="1"/>
            <a:r>
              <a:rPr lang="en-US" dirty="0"/>
              <a:t> </a:t>
            </a:r>
            <a:r>
              <a:rPr lang="en-US" dirty="0" smtClean="0"/>
              <a:t>Android:  v4.3 and greater </a:t>
            </a:r>
            <a:endParaRPr lang="en-US" dirty="0"/>
          </a:p>
        </p:txBody>
      </p:sp>
      <p:sp>
        <p:nvSpPr>
          <p:cNvPr id="7" name="Slide Number Placeholder 6"/>
          <p:cNvSpPr>
            <a:spLocks noGrp="1"/>
          </p:cNvSpPr>
          <p:nvPr>
            <p:ph type="sldNum" sz="quarter" idx="12"/>
          </p:nvPr>
        </p:nvSpPr>
        <p:spPr/>
        <p:txBody>
          <a:bodyPr/>
          <a:lstStyle/>
          <a:p>
            <a:fld id="{9496BC54-2BCC-4728-81EF-9B14DA96F0FF}" type="slidenum">
              <a:rPr lang="en-US" smtClean="0"/>
              <a:pPr/>
              <a:t>22</a:t>
            </a:fld>
            <a:endParaRPr lang="en-US"/>
          </a:p>
        </p:txBody>
      </p:sp>
    </p:spTree>
    <p:extLst>
      <p:ext uri="{BB962C8B-B14F-4D97-AF65-F5344CB8AC3E}">
        <p14:creationId xmlns:p14="http://schemas.microsoft.com/office/powerpoint/2010/main" val="528546341"/>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24" y="439387"/>
            <a:ext cx="7831776" cy="653143"/>
          </a:xfrm>
        </p:spPr>
        <p:txBody>
          <a:bodyPr/>
          <a:lstStyle/>
          <a:p>
            <a:r>
              <a:rPr lang="en-US" b="1" dirty="0" smtClean="0"/>
              <a:t>NEO Go App – FAQ cont’d</a:t>
            </a:r>
            <a:endParaRPr lang="en-US" b="1" dirty="0"/>
          </a:p>
        </p:txBody>
      </p:sp>
      <p:sp>
        <p:nvSpPr>
          <p:cNvPr id="5" name="Content Placeholder 4"/>
          <p:cNvSpPr>
            <a:spLocks noGrp="1"/>
          </p:cNvSpPr>
          <p:nvPr>
            <p:ph sz="quarter" idx="2"/>
          </p:nvPr>
        </p:nvSpPr>
        <p:spPr>
          <a:xfrm>
            <a:off x="457200" y="1377538"/>
            <a:ext cx="8259288" cy="4982782"/>
          </a:xfrm>
        </p:spPr>
        <p:txBody>
          <a:bodyPr/>
          <a:lstStyle/>
          <a:p>
            <a:r>
              <a:rPr lang="en-US" dirty="0" smtClean="0"/>
              <a:t> Can I install this app in North America?</a:t>
            </a:r>
          </a:p>
          <a:p>
            <a:pPr lvl="1"/>
            <a:r>
              <a:rPr lang="en-US" dirty="0"/>
              <a:t> </a:t>
            </a:r>
            <a:r>
              <a:rPr lang="en-US" dirty="0" smtClean="0"/>
              <a:t>No, the app is not available for North American customers</a:t>
            </a:r>
          </a:p>
          <a:p>
            <a:r>
              <a:rPr lang="en-US" dirty="0"/>
              <a:t> </a:t>
            </a:r>
            <a:r>
              <a:rPr lang="en-US" dirty="0" smtClean="0"/>
              <a:t>What are the supported products?</a:t>
            </a:r>
          </a:p>
          <a:p>
            <a:pPr lvl="1"/>
            <a:r>
              <a:rPr lang="en-US" dirty="0"/>
              <a:t> </a:t>
            </a:r>
            <a:r>
              <a:rPr lang="en-US" dirty="0" smtClean="0"/>
              <a:t>Panel:  v1.13 and greater</a:t>
            </a:r>
          </a:p>
          <a:p>
            <a:pPr lvl="2"/>
            <a:r>
              <a:rPr lang="en-US" dirty="0"/>
              <a:t> </a:t>
            </a:r>
            <a:r>
              <a:rPr lang="en-US" dirty="0" smtClean="0"/>
              <a:t>HS2016</a:t>
            </a:r>
          </a:p>
          <a:p>
            <a:pPr lvl="2"/>
            <a:r>
              <a:rPr lang="en-US" dirty="0" smtClean="0"/>
              <a:t> HS2032</a:t>
            </a:r>
          </a:p>
          <a:p>
            <a:pPr lvl="2"/>
            <a:r>
              <a:rPr lang="en-US" dirty="0"/>
              <a:t> </a:t>
            </a:r>
            <a:r>
              <a:rPr lang="en-US" dirty="0" smtClean="0"/>
              <a:t>HS2064</a:t>
            </a:r>
          </a:p>
          <a:p>
            <a:pPr lvl="2"/>
            <a:r>
              <a:rPr lang="en-US" dirty="0"/>
              <a:t> </a:t>
            </a:r>
            <a:r>
              <a:rPr lang="en-US" dirty="0" smtClean="0"/>
              <a:t>HS2128</a:t>
            </a:r>
          </a:p>
          <a:p>
            <a:pPr lvl="1"/>
            <a:r>
              <a:rPr lang="en-US" dirty="0" smtClean="0"/>
              <a:t> Communicator: v4.11 and greater</a:t>
            </a:r>
          </a:p>
          <a:p>
            <a:pPr lvl="2"/>
            <a:r>
              <a:rPr lang="en-US" dirty="0"/>
              <a:t> </a:t>
            </a:r>
            <a:r>
              <a:rPr lang="en-US" dirty="0" smtClean="0"/>
              <a:t>TL280</a:t>
            </a:r>
          </a:p>
          <a:p>
            <a:pPr lvl="2"/>
            <a:r>
              <a:rPr lang="en-US" dirty="0"/>
              <a:t> </a:t>
            </a:r>
            <a:r>
              <a:rPr lang="en-US" dirty="0" smtClean="0"/>
              <a:t>3G2080</a:t>
            </a:r>
          </a:p>
          <a:p>
            <a:pPr lvl="2"/>
            <a:r>
              <a:rPr lang="en-US" dirty="0"/>
              <a:t> </a:t>
            </a:r>
            <a:r>
              <a:rPr lang="en-US" dirty="0" smtClean="0"/>
              <a:t>TL2803G</a:t>
            </a:r>
          </a:p>
          <a:p>
            <a:pPr lvl="2"/>
            <a:r>
              <a:rPr lang="en-US" dirty="0" smtClean="0"/>
              <a:t> LT2080 (Future)</a:t>
            </a:r>
          </a:p>
          <a:p>
            <a:pPr lvl="2"/>
            <a:r>
              <a:rPr lang="en-US" dirty="0" smtClean="0"/>
              <a:t> TL280LT (Future)</a:t>
            </a:r>
          </a:p>
        </p:txBody>
      </p:sp>
      <p:sp>
        <p:nvSpPr>
          <p:cNvPr id="7" name="Slide Number Placeholder 6"/>
          <p:cNvSpPr>
            <a:spLocks noGrp="1"/>
          </p:cNvSpPr>
          <p:nvPr>
            <p:ph type="sldNum" sz="quarter" idx="12"/>
          </p:nvPr>
        </p:nvSpPr>
        <p:spPr/>
        <p:txBody>
          <a:bodyPr/>
          <a:lstStyle/>
          <a:p>
            <a:fld id="{9496BC54-2BCC-4728-81EF-9B14DA96F0FF}" type="slidenum">
              <a:rPr lang="en-US" smtClean="0"/>
              <a:pPr/>
              <a:t>23</a:t>
            </a:fld>
            <a:endParaRPr lang="en-US"/>
          </a:p>
        </p:txBody>
      </p:sp>
    </p:spTree>
    <p:extLst>
      <p:ext uri="{BB962C8B-B14F-4D97-AF65-F5344CB8AC3E}">
        <p14:creationId xmlns:p14="http://schemas.microsoft.com/office/powerpoint/2010/main" val="3771522556"/>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24" y="439387"/>
            <a:ext cx="7831776" cy="653143"/>
          </a:xfrm>
        </p:spPr>
        <p:txBody>
          <a:bodyPr/>
          <a:lstStyle/>
          <a:p>
            <a:r>
              <a:rPr lang="en-US" b="1" dirty="0" smtClean="0"/>
              <a:t>NEO Go App – FAQ cont’d</a:t>
            </a:r>
            <a:endParaRPr lang="en-US" b="1" dirty="0"/>
          </a:p>
        </p:txBody>
      </p:sp>
      <p:sp>
        <p:nvSpPr>
          <p:cNvPr id="5" name="Content Placeholder 4"/>
          <p:cNvSpPr>
            <a:spLocks noGrp="1"/>
          </p:cNvSpPr>
          <p:nvPr>
            <p:ph sz="quarter" idx="2"/>
          </p:nvPr>
        </p:nvSpPr>
        <p:spPr>
          <a:xfrm>
            <a:off x="457200" y="1377538"/>
            <a:ext cx="8259288" cy="4982782"/>
          </a:xfrm>
        </p:spPr>
        <p:txBody>
          <a:bodyPr/>
          <a:lstStyle/>
          <a:p>
            <a:r>
              <a:rPr lang="en-US" dirty="0" smtClean="0"/>
              <a:t> Why do I get multiple “Connection Lost” messages?</a:t>
            </a:r>
          </a:p>
          <a:p>
            <a:pPr lvl="1"/>
            <a:r>
              <a:rPr lang="en-US" dirty="0"/>
              <a:t> </a:t>
            </a:r>
            <a:r>
              <a:rPr lang="en-US" dirty="0" smtClean="0"/>
              <a:t>When connecting over cellular, if the “Cancel” button is pressed, and then a new connection is attempted within 30+ seconds, because of network delays the “Connection Lost” message may appear several times.</a:t>
            </a:r>
          </a:p>
          <a:p>
            <a:endParaRPr lang="en-US" dirty="0"/>
          </a:p>
          <a:p>
            <a:r>
              <a:rPr lang="en-US" dirty="0" smtClean="0"/>
              <a:t> How do I change a remembered access code from the App?  (This is the code that is used to log into the app.)</a:t>
            </a:r>
          </a:p>
          <a:p>
            <a:pPr lvl="1"/>
            <a:r>
              <a:rPr lang="en-US" dirty="0"/>
              <a:t> </a:t>
            </a:r>
            <a:r>
              <a:rPr lang="en-US" dirty="0" smtClean="0"/>
              <a:t>Under “System Management” (on main side bar (left side)) select “Manage Systems”.  Under Manage Systems, select the gear icon for the system that the code is to be changed for, and select “Access code” in the “Modify System” screen</a:t>
            </a:r>
          </a:p>
        </p:txBody>
      </p:sp>
      <p:sp>
        <p:nvSpPr>
          <p:cNvPr id="7" name="Slide Number Placeholder 6"/>
          <p:cNvSpPr>
            <a:spLocks noGrp="1"/>
          </p:cNvSpPr>
          <p:nvPr>
            <p:ph type="sldNum" sz="quarter" idx="12"/>
          </p:nvPr>
        </p:nvSpPr>
        <p:spPr/>
        <p:txBody>
          <a:bodyPr/>
          <a:lstStyle/>
          <a:p>
            <a:fld id="{9496BC54-2BCC-4728-81EF-9B14DA96F0FF}" type="slidenum">
              <a:rPr lang="en-US" smtClean="0"/>
              <a:pPr/>
              <a:t>24</a:t>
            </a:fld>
            <a:endParaRPr lang="en-US"/>
          </a:p>
        </p:txBody>
      </p:sp>
    </p:spTree>
    <p:extLst>
      <p:ext uri="{BB962C8B-B14F-4D97-AF65-F5344CB8AC3E}">
        <p14:creationId xmlns:p14="http://schemas.microsoft.com/office/powerpoint/2010/main" val="1991611921"/>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024" y="439387"/>
            <a:ext cx="7831776" cy="653143"/>
          </a:xfrm>
        </p:spPr>
        <p:txBody>
          <a:bodyPr>
            <a:normAutofit/>
          </a:bodyPr>
          <a:lstStyle/>
          <a:p>
            <a:pPr algn="ctr"/>
            <a:r>
              <a:rPr lang="en-US" sz="3200" b="1" dirty="0" smtClean="0"/>
              <a:t>Neo Go App – Limitations</a:t>
            </a:r>
            <a:endParaRPr lang="en-US" sz="3200" b="1" dirty="0"/>
          </a:p>
        </p:txBody>
      </p:sp>
      <p:sp>
        <p:nvSpPr>
          <p:cNvPr id="5" name="Content Placeholder 4"/>
          <p:cNvSpPr>
            <a:spLocks noGrp="1"/>
          </p:cNvSpPr>
          <p:nvPr>
            <p:ph sz="quarter" idx="2"/>
          </p:nvPr>
        </p:nvSpPr>
        <p:spPr>
          <a:xfrm>
            <a:off x="457200" y="1377538"/>
            <a:ext cx="8259288" cy="4982782"/>
          </a:xfrm>
        </p:spPr>
        <p:txBody>
          <a:bodyPr>
            <a:normAutofit/>
          </a:bodyPr>
          <a:lstStyle/>
          <a:p>
            <a:r>
              <a:rPr lang="en-US" dirty="0" smtClean="0"/>
              <a:t> Panel is Busy</a:t>
            </a:r>
          </a:p>
          <a:p>
            <a:pPr marL="457200" lvl="1" indent="0">
              <a:buNone/>
            </a:pPr>
            <a:r>
              <a:rPr lang="en-US" sz="1800" dirty="0" smtClean="0"/>
              <a:t>The panel can only handle one communication path at a time, so if the panel has to communicate to the central station, or DLS, then the application will show that the panel is busy, and user will have to try again (until the other connections have been completed).</a:t>
            </a:r>
          </a:p>
          <a:p>
            <a:r>
              <a:rPr lang="en-US" dirty="0"/>
              <a:t> </a:t>
            </a:r>
            <a:r>
              <a:rPr lang="en-US" dirty="0" smtClean="0"/>
              <a:t>Single App Session</a:t>
            </a:r>
          </a:p>
          <a:p>
            <a:pPr marL="0" indent="0">
              <a:buNone/>
            </a:pPr>
            <a:r>
              <a:rPr lang="en-US" dirty="0"/>
              <a:t> </a:t>
            </a:r>
            <a:r>
              <a:rPr lang="en-US" dirty="0" smtClean="0"/>
              <a:t>     </a:t>
            </a:r>
            <a:r>
              <a:rPr lang="en-US" sz="1800" dirty="0" smtClean="0"/>
              <a:t>With multiple users with access to the system via the Neo Go App, only one user may access the system at a time.</a:t>
            </a:r>
            <a:endParaRPr lang="en-US" sz="1800" dirty="0"/>
          </a:p>
          <a:p>
            <a:r>
              <a:rPr lang="en-US" dirty="0" smtClean="0"/>
              <a:t>Backup Receivers</a:t>
            </a:r>
          </a:p>
          <a:p>
            <a:pPr marL="0" indent="0">
              <a:buNone/>
            </a:pPr>
            <a:r>
              <a:rPr lang="en-US" sz="2000" dirty="0"/>
              <a:t> </a:t>
            </a:r>
            <a:r>
              <a:rPr lang="en-US" sz="2000" dirty="0" smtClean="0"/>
              <a:t>      </a:t>
            </a:r>
            <a:r>
              <a:rPr lang="en-US" sz="1800" dirty="0" smtClean="0"/>
              <a:t>Visual verification support in Neo Go requires using one of the    Ethernet or cellular receivers.  If central station communications are also desired, the Neo Go receiver cannot be used for backup communications.</a:t>
            </a:r>
          </a:p>
        </p:txBody>
      </p:sp>
      <p:sp>
        <p:nvSpPr>
          <p:cNvPr id="7" name="Slide Number Placeholder 6"/>
          <p:cNvSpPr>
            <a:spLocks noGrp="1"/>
          </p:cNvSpPr>
          <p:nvPr>
            <p:ph type="sldNum" sz="quarter" idx="12"/>
          </p:nvPr>
        </p:nvSpPr>
        <p:spPr/>
        <p:txBody>
          <a:bodyPr/>
          <a:lstStyle/>
          <a:p>
            <a:fld id="{9496BC54-2BCC-4728-81EF-9B14DA96F0FF}" type="slidenum">
              <a:rPr lang="en-US" smtClean="0"/>
              <a:pPr/>
              <a:t>25</a:t>
            </a:fld>
            <a:endParaRPr lang="en-US"/>
          </a:p>
        </p:txBody>
      </p:sp>
    </p:spTree>
    <p:extLst>
      <p:ext uri="{BB962C8B-B14F-4D97-AF65-F5344CB8AC3E}">
        <p14:creationId xmlns:p14="http://schemas.microsoft.com/office/powerpoint/2010/main" val="700080667"/>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119063" lvl="1" eaLnBrk="0" fontAlgn="base" hangingPunct="0">
              <a:spcBef>
                <a:spcPct val="0"/>
              </a:spcBef>
              <a:spcAft>
                <a:spcPct val="0"/>
              </a:spcAft>
              <a:buClr>
                <a:schemeClr val="tx2">
                  <a:lumMod val="60000"/>
                  <a:lumOff val="40000"/>
                </a:schemeClr>
              </a:buClr>
              <a:buFont typeface="Wingdings" pitchFamily="2" charset="2"/>
              <a:buChar char="v"/>
            </a:pPr>
            <a:endParaRPr lang="en-US" sz="1400" dirty="0" smtClean="0">
              <a:solidFill>
                <a:srgbClr val="0070C0"/>
              </a:solidFill>
            </a:endParaRPr>
          </a:p>
          <a:p>
            <a:pPr marL="0" lvl="1" indent="0" eaLnBrk="0" fontAlgn="base" hangingPunct="0">
              <a:spcBef>
                <a:spcPct val="0"/>
              </a:spcBef>
              <a:spcAft>
                <a:spcPct val="0"/>
              </a:spcAft>
              <a:buClr>
                <a:schemeClr val="tx2">
                  <a:lumMod val="60000"/>
                  <a:lumOff val="40000"/>
                </a:schemeClr>
              </a:buClr>
              <a:buNone/>
            </a:pPr>
            <a:r>
              <a:rPr lang="en-US" sz="1400" dirty="0" smtClean="0"/>
              <a:t>	DSC Technical Support Information : </a:t>
            </a:r>
            <a:r>
              <a:rPr lang="en-US" sz="1400" b="1" dirty="0" smtClean="0">
                <a:solidFill>
                  <a:schemeClr val="accent1">
                    <a:lumMod val="75000"/>
                  </a:schemeClr>
                </a:solidFill>
              </a:rPr>
              <a:t>1-800-387-3630</a:t>
            </a:r>
            <a:r>
              <a:rPr lang="en-US" sz="1400" dirty="0" smtClean="0">
                <a:solidFill>
                  <a:schemeClr val="accent1">
                    <a:lumMod val="75000"/>
                  </a:schemeClr>
                </a:solidFill>
              </a:rPr>
              <a:t> </a:t>
            </a:r>
            <a:r>
              <a:rPr lang="en-US" sz="1400" dirty="0">
                <a:hlinkClick r:id="rId2"/>
              </a:rPr>
              <a:t>tech@dsc.com</a:t>
            </a:r>
            <a:r>
              <a:rPr lang="en-US" sz="1400" dirty="0"/>
              <a:t> </a:t>
            </a:r>
            <a:endParaRPr lang="en-US" sz="1400" dirty="0" smtClean="0">
              <a:solidFill>
                <a:schemeClr val="accent1">
                  <a:lumMod val="75000"/>
                </a:schemeClr>
              </a:solidFill>
            </a:endParaRPr>
          </a:p>
          <a:p>
            <a:pPr marL="119063" lvl="1" eaLnBrk="0" fontAlgn="base" hangingPunct="0">
              <a:spcBef>
                <a:spcPct val="0"/>
              </a:spcBef>
              <a:spcAft>
                <a:spcPct val="0"/>
              </a:spcAft>
              <a:buClr>
                <a:schemeClr val="tx2">
                  <a:lumMod val="60000"/>
                  <a:lumOff val="40000"/>
                </a:schemeClr>
              </a:buClr>
              <a:buFont typeface="Wingdings" pitchFamily="2" charset="2"/>
              <a:buChar char="v"/>
            </a:pPr>
            <a:endParaRPr lang="en-US" sz="1400" dirty="0" smtClean="0"/>
          </a:p>
          <a:p>
            <a:pPr marL="0" indent="0">
              <a:buNone/>
            </a:pPr>
            <a:r>
              <a:rPr lang="en-GB" b="1" dirty="0" smtClean="0"/>
              <a:t>	Tyco </a:t>
            </a:r>
            <a:r>
              <a:rPr lang="en-GB" b="1" dirty="0"/>
              <a:t>Security Products EMEA Intrusion Technical Support</a:t>
            </a:r>
            <a:endParaRPr lang="en-US" dirty="0"/>
          </a:p>
          <a:p>
            <a:pPr marL="0" indent="0">
              <a:buNone/>
            </a:pPr>
            <a:r>
              <a:rPr lang="en-GB" b="1" dirty="0" smtClean="0"/>
              <a:t>	</a:t>
            </a:r>
            <a:r>
              <a:rPr lang="en-GB" b="1" dirty="0" err="1" smtClean="0"/>
              <a:t>Bentel</a:t>
            </a:r>
            <a:r>
              <a:rPr lang="en-GB" b="1" dirty="0" smtClean="0"/>
              <a:t> – DSC – </a:t>
            </a:r>
            <a:r>
              <a:rPr lang="en-GB" b="1" dirty="0" err="1" smtClean="0"/>
              <a:t>SurGard</a:t>
            </a:r>
            <a:r>
              <a:rPr lang="en-GB" b="1" dirty="0" smtClean="0"/>
              <a:t> – </a:t>
            </a:r>
            <a:r>
              <a:rPr lang="en-GB" b="1" dirty="0" err="1" smtClean="0"/>
              <a:t>Visonic</a:t>
            </a:r>
            <a:r>
              <a:rPr lang="en-GB" b="1" dirty="0" smtClean="0"/>
              <a:t> </a:t>
            </a:r>
            <a:r>
              <a:rPr lang="en-GB" dirty="0"/>
              <a:t/>
            </a:r>
            <a:br>
              <a:rPr lang="en-GB" dirty="0"/>
            </a:br>
            <a:r>
              <a:rPr lang="en-GB" dirty="0" smtClean="0"/>
              <a:t>	Hours</a:t>
            </a:r>
            <a:r>
              <a:rPr lang="en-GB" dirty="0"/>
              <a:t>: 8am to 6pm CET / 7am to 5pm GMT</a:t>
            </a:r>
            <a:br>
              <a:rPr lang="en-GB" dirty="0"/>
            </a:br>
            <a:r>
              <a:rPr lang="en-GB" dirty="0" smtClean="0"/>
              <a:t>	Toll </a:t>
            </a:r>
            <a:r>
              <a:rPr lang="en-GB" dirty="0"/>
              <a:t>Free: +800 CALLTYCO or (+800-2255 8926) or Direct: +31 475 352 722</a:t>
            </a:r>
            <a:endParaRPr lang="en-US" dirty="0"/>
          </a:p>
          <a:p>
            <a:pPr marL="0" indent="0">
              <a:buNone/>
            </a:pPr>
            <a:r>
              <a:rPr lang="en-GB" dirty="0" smtClean="0"/>
              <a:t>	Intrusion </a:t>
            </a:r>
            <a:r>
              <a:rPr lang="en-GB" dirty="0"/>
              <a:t>Technical Support: </a:t>
            </a:r>
            <a:r>
              <a:rPr lang="en-GB" u="sng" dirty="0">
                <a:hlinkClick r:id="rId3"/>
              </a:rPr>
              <a:t>emea-intrusion-support@tycoint.com</a:t>
            </a:r>
            <a:endParaRPr lang="en-US" dirty="0"/>
          </a:p>
          <a:p>
            <a:pPr marL="0" indent="0">
              <a:buNone/>
            </a:pPr>
            <a:endParaRPr lang="en-US" dirty="0"/>
          </a:p>
          <a:p>
            <a:pPr marL="0" indent="0">
              <a:buNone/>
            </a:pPr>
            <a:r>
              <a:rPr lang="en-US" b="1" dirty="0"/>
              <a:t>	</a:t>
            </a:r>
            <a:r>
              <a:rPr lang="en-GB" b="1" dirty="0" smtClean="0"/>
              <a:t>Local </a:t>
            </a:r>
            <a:r>
              <a:rPr lang="en-GB" b="1" dirty="0"/>
              <a:t>Direct Dial Numbers:</a:t>
            </a:r>
            <a:endParaRPr lang="en-US" dirty="0"/>
          </a:p>
          <a:p>
            <a:pPr marL="0" indent="0">
              <a:buNone/>
            </a:pPr>
            <a:r>
              <a:rPr lang="en-US" dirty="0" smtClean="0"/>
              <a:t>	• </a:t>
            </a:r>
            <a:r>
              <a:rPr lang="en-US" dirty="0"/>
              <a:t>UK – (+</a:t>
            </a:r>
            <a:r>
              <a:rPr lang="en-CA" dirty="0"/>
              <a:t>44-330 777 1300</a:t>
            </a:r>
            <a:r>
              <a:rPr lang="en-GB" dirty="0"/>
              <a:t>) </a:t>
            </a:r>
            <a:r>
              <a:rPr lang="en-US" dirty="0"/>
              <a:t>• </a:t>
            </a:r>
          </a:p>
          <a:p>
            <a:pPr marL="0" indent="0">
              <a:buNone/>
            </a:pPr>
            <a:r>
              <a:rPr lang="en-US" dirty="0" smtClean="0"/>
              <a:t>	• </a:t>
            </a:r>
            <a:r>
              <a:rPr lang="en-US" dirty="0"/>
              <a:t>Israel – (</a:t>
            </a:r>
            <a:r>
              <a:rPr lang="en-CA" dirty="0"/>
              <a:t>+972-772 201 350) </a:t>
            </a:r>
            <a:r>
              <a:rPr lang="en-US" dirty="0"/>
              <a:t>•</a:t>
            </a:r>
          </a:p>
          <a:p>
            <a:pPr marL="0" indent="0">
              <a:buNone/>
            </a:pPr>
            <a:r>
              <a:rPr lang="en-US" dirty="0" smtClean="0"/>
              <a:t>	• </a:t>
            </a:r>
            <a:r>
              <a:rPr lang="en-US" dirty="0"/>
              <a:t>Spain – (900-99 31 61) •</a:t>
            </a:r>
          </a:p>
          <a:p>
            <a:pPr marL="0" indent="0">
              <a:buNone/>
            </a:pPr>
            <a:r>
              <a:rPr lang="en-US" dirty="0" smtClean="0"/>
              <a:t>	• </a:t>
            </a:r>
            <a:r>
              <a:rPr lang="en-US" dirty="0"/>
              <a:t>France – (0800-90 79 72) •</a:t>
            </a:r>
          </a:p>
          <a:p>
            <a:pPr marL="0" indent="0">
              <a:buNone/>
            </a:pPr>
            <a:r>
              <a:rPr lang="en-US" dirty="0" smtClean="0"/>
              <a:t>	• </a:t>
            </a:r>
            <a:r>
              <a:rPr lang="en-US" dirty="0"/>
              <a:t>Germany – (0800-1806 757) •</a:t>
            </a:r>
          </a:p>
          <a:p>
            <a:pPr marL="0" indent="0">
              <a:buNone/>
            </a:pPr>
            <a:r>
              <a:rPr lang="en-US" dirty="0" smtClean="0"/>
              <a:t>	• </a:t>
            </a:r>
            <a:r>
              <a:rPr lang="en-CA" dirty="0"/>
              <a:t>Italy - (+39-0230 510 112) </a:t>
            </a:r>
            <a:r>
              <a:rPr lang="en-US" dirty="0"/>
              <a:t>•</a:t>
            </a:r>
          </a:p>
          <a:p>
            <a:pPr marL="0" indent="0">
              <a:buNone/>
            </a:pPr>
            <a:r>
              <a:rPr lang="en-US" dirty="0" smtClean="0"/>
              <a:t>	• </a:t>
            </a:r>
            <a:r>
              <a:rPr lang="en-US" dirty="0"/>
              <a:t>Belgium – (0800-76 452) •</a:t>
            </a:r>
          </a:p>
          <a:p>
            <a:pPr marL="0" indent="0">
              <a:buNone/>
            </a:pPr>
            <a:r>
              <a:rPr lang="en-US" dirty="0" smtClean="0"/>
              <a:t>	• </a:t>
            </a:r>
            <a:r>
              <a:rPr lang="en-US" dirty="0"/>
              <a:t>Ireland – (1800943570) •</a:t>
            </a:r>
          </a:p>
          <a:p>
            <a:pPr marL="0" indent="0">
              <a:buNone/>
            </a:pPr>
            <a:r>
              <a:rPr lang="en-US" dirty="0" smtClean="0"/>
              <a:t>	• </a:t>
            </a:r>
            <a:r>
              <a:rPr lang="en-US" dirty="0"/>
              <a:t>Nordic – (+45-4494 9001) •</a:t>
            </a:r>
          </a:p>
          <a:p>
            <a:pPr marL="0" indent="0">
              <a:buNone/>
            </a:pPr>
            <a:r>
              <a:rPr lang="en-US" dirty="0" smtClean="0"/>
              <a:t>	• </a:t>
            </a:r>
            <a:r>
              <a:rPr lang="en-US" dirty="0"/>
              <a:t>Greece – (00800-31229453) •</a:t>
            </a:r>
          </a:p>
          <a:p>
            <a:pPr marL="0" indent="0">
              <a:buNone/>
            </a:pPr>
            <a:r>
              <a:rPr lang="en-US" dirty="0" smtClean="0"/>
              <a:t>	• </a:t>
            </a:r>
            <a:r>
              <a:rPr lang="en-US" dirty="0"/>
              <a:t>South Africa – (</a:t>
            </a:r>
            <a:r>
              <a:rPr lang="en-CA" dirty="0"/>
              <a:t>+27-211003882) </a:t>
            </a:r>
            <a:r>
              <a:rPr lang="en-US" dirty="0"/>
              <a:t>•</a:t>
            </a:r>
          </a:p>
          <a:p>
            <a:pPr marL="0" indent="0">
              <a:buNone/>
            </a:pPr>
            <a:r>
              <a:rPr lang="en-US" dirty="0" smtClean="0"/>
              <a:t>	• </a:t>
            </a:r>
            <a:r>
              <a:rPr lang="en-US" dirty="0"/>
              <a:t>Russia – (81080020521031) •</a:t>
            </a:r>
          </a:p>
          <a:p>
            <a:pPr marL="0" indent="0">
              <a:buNone/>
            </a:pPr>
            <a:r>
              <a:rPr lang="en-US" dirty="0" smtClean="0"/>
              <a:t>	• </a:t>
            </a:r>
            <a:r>
              <a:rPr lang="en-US" dirty="0"/>
              <a:t>Turkey – (00800-31923007) •</a:t>
            </a:r>
          </a:p>
          <a:p>
            <a:pPr marL="0" indent="0">
              <a:buNone/>
            </a:pPr>
            <a:r>
              <a:rPr lang="en-US" dirty="0" smtClean="0"/>
              <a:t>	• </a:t>
            </a:r>
            <a:r>
              <a:rPr lang="en-US" dirty="0"/>
              <a:t>UAE – (800-03107123) •</a:t>
            </a:r>
          </a:p>
          <a:p>
            <a:pPr marL="0" indent="0">
              <a:buNone/>
            </a:pPr>
            <a:r>
              <a:rPr lang="en-US" dirty="0" smtClean="0"/>
              <a:t>	• </a:t>
            </a:r>
            <a:r>
              <a:rPr lang="en-US" dirty="0"/>
              <a:t>Bahrain – (800-04127) •</a:t>
            </a:r>
          </a:p>
          <a:p>
            <a:pPr marL="0" indent="0">
              <a:buNone/>
            </a:pPr>
            <a:r>
              <a:rPr lang="en-US" dirty="0" smtClean="0"/>
              <a:t>	• Saudi </a:t>
            </a:r>
            <a:r>
              <a:rPr lang="en-US" dirty="0"/>
              <a:t>Arabia – (+966-115102679) •</a:t>
            </a:r>
          </a:p>
          <a:p>
            <a:pPr lvl="0" eaLnBrk="0" fontAlgn="base" hangingPunct="0">
              <a:spcBef>
                <a:spcPct val="0"/>
              </a:spcBef>
              <a:spcAft>
                <a:spcPct val="0"/>
              </a:spcAft>
              <a:buNone/>
            </a:pPr>
            <a:endParaRPr lang="en-US" dirty="0" smtClean="0">
              <a:solidFill>
                <a:schemeClr val="tx1">
                  <a:lumMod val="65000"/>
                  <a:lumOff val="35000"/>
                </a:schemeClr>
              </a:solidFill>
              <a:ea typeface="Calibri" pitchFamily="34" charset="0"/>
            </a:endParaRPr>
          </a:p>
          <a:p>
            <a:pPr lvl="0" eaLnBrk="0" fontAlgn="base" hangingPunct="0">
              <a:spcBef>
                <a:spcPct val="0"/>
              </a:spcBef>
              <a:spcAft>
                <a:spcPct val="0"/>
              </a:spcAft>
              <a:buNone/>
            </a:pPr>
            <a:endParaRPr lang="en-US" dirty="0" smtClean="0">
              <a:solidFill>
                <a:schemeClr val="tx1">
                  <a:lumMod val="65000"/>
                  <a:lumOff val="35000"/>
                </a:schemeClr>
              </a:solidFill>
              <a:ea typeface="Calibri" pitchFamily="34" charset="0"/>
            </a:endParaRPr>
          </a:p>
          <a:p>
            <a:pPr>
              <a:buNone/>
            </a:pPr>
            <a:endParaRPr lang="en-US" b="1" dirty="0" smtClean="0"/>
          </a:p>
          <a:p>
            <a:endParaRPr lang="en-US" dirty="0"/>
          </a:p>
        </p:txBody>
      </p:sp>
      <p:sp>
        <p:nvSpPr>
          <p:cNvPr id="4" name="Title 1"/>
          <p:cNvSpPr>
            <a:spLocks noGrp="1"/>
          </p:cNvSpPr>
          <p:nvPr>
            <p:ph type="title"/>
          </p:nvPr>
        </p:nvSpPr>
        <p:spPr>
          <a:xfrm>
            <a:off x="801954" y="512144"/>
            <a:ext cx="7297017" cy="853518"/>
          </a:xfrm>
        </p:spPr>
        <p:txBody>
          <a:bodyPr>
            <a:normAutofit/>
          </a:bodyPr>
          <a:lstStyle/>
          <a:p>
            <a:pPr algn="ctr"/>
            <a:r>
              <a:rPr lang="en-US" sz="3200" b="1" dirty="0" smtClean="0"/>
              <a:t>Contact Information</a:t>
            </a:r>
            <a:endParaRPr lang="en-US" sz="3200" b="1" dirty="0"/>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78447"/>
          </a:xfrm>
        </p:spPr>
        <p:txBody>
          <a:bodyPr>
            <a:noAutofit/>
          </a:bodyPr>
          <a:lstStyle/>
          <a:p>
            <a:pPr algn="ctr"/>
            <a:r>
              <a:rPr lang="en-US" sz="3600" b="1" dirty="0"/>
              <a:t>Notice to the Installer</a:t>
            </a:r>
          </a:p>
        </p:txBody>
      </p:sp>
      <p:sp>
        <p:nvSpPr>
          <p:cNvPr id="5" name="Content Placeholder 4"/>
          <p:cNvSpPr>
            <a:spLocks noGrp="1"/>
          </p:cNvSpPr>
          <p:nvPr>
            <p:ph sz="quarter" idx="2"/>
          </p:nvPr>
        </p:nvSpPr>
        <p:spPr>
          <a:xfrm>
            <a:off x="457199" y="1508166"/>
            <a:ext cx="8247413" cy="4852154"/>
          </a:xfrm>
        </p:spPr>
        <p:txBody>
          <a:bodyPr/>
          <a:lstStyle/>
          <a:p>
            <a:pPr marL="119063" lvl="1">
              <a:buClrTx/>
              <a:buBlip>
                <a:blip r:embed="rId2"/>
              </a:buBlip>
            </a:pPr>
            <a:r>
              <a:rPr lang="en-US" dirty="0"/>
              <a:t>Ensure that an appropriate </a:t>
            </a:r>
            <a:r>
              <a:rPr lang="en-US" dirty="0" smtClean="0"/>
              <a:t>data plan </a:t>
            </a:r>
            <a:r>
              <a:rPr lang="en-US" dirty="0"/>
              <a:t>is in place for the panel’s </a:t>
            </a:r>
            <a:r>
              <a:rPr lang="en-US" dirty="0" smtClean="0"/>
              <a:t>communicator if a cellular connection is intended to be used. The </a:t>
            </a:r>
            <a:r>
              <a:rPr lang="en-US" dirty="0"/>
              <a:t>app may consume up to 20M/month of data under typical usage.</a:t>
            </a:r>
          </a:p>
          <a:p>
            <a:pPr lvl="2">
              <a:buFont typeface="Wingdings" panose="05000000000000000000" pitchFamily="2" charset="2"/>
              <a:buChar char="Ø"/>
            </a:pPr>
            <a:r>
              <a:rPr lang="en-US" dirty="0"/>
              <a:t> Typical usage is 2 </a:t>
            </a:r>
            <a:r>
              <a:rPr lang="en-US" dirty="0" smtClean="0"/>
              <a:t>arming and 2 disarming functions per day</a:t>
            </a:r>
          </a:p>
          <a:p>
            <a:pPr lvl="2">
              <a:buFont typeface="Wingdings" panose="05000000000000000000" pitchFamily="2" charset="2"/>
              <a:buChar char="Ø"/>
            </a:pPr>
            <a:r>
              <a:rPr lang="en-US" dirty="0" smtClean="0"/>
              <a:t> Image transfer, if the system has been configured to support it, is not included in the 20Meg per month estimate.</a:t>
            </a:r>
          </a:p>
          <a:p>
            <a:pPr lvl="2"/>
            <a:endParaRPr lang="en-US" dirty="0"/>
          </a:p>
          <a:p>
            <a:pPr marL="0" indent="0">
              <a:buNone/>
            </a:pPr>
            <a:endParaRPr lang="en-US" dirty="0"/>
          </a:p>
        </p:txBody>
      </p:sp>
      <p:sp>
        <p:nvSpPr>
          <p:cNvPr id="7" name="Slide Number Placeholder 6"/>
          <p:cNvSpPr>
            <a:spLocks noGrp="1"/>
          </p:cNvSpPr>
          <p:nvPr>
            <p:ph type="sldNum" sz="quarter" idx="12"/>
          </p:nvPr>
        </p:nvSpPr>
        <p:spPr/>
        <p:txBody>
          <a:bodyPr/>
          <a:lstStyle/>
          <a:p>
            <a:fld id="{9496BC54-2BCC-4728-81EF-9B14DA96F0FF}" type="slidenum">
              <a:rPr lang="en-US" smtClean="0"/>
              <a:pPr/>
              <a:t>3</a:t>
            </a:fld>
            <a:endParaRPr lang="en-US"/>
          </a:p>
        </p:txBody>
      </p:sp>
    </p:spTree>
    <p:extLst>
      <p:ext uri="{BB962C8B-B14F-4D97-AF65-F5344CB8AC3E}">
        <p14:creationId xmlns:p14="http://schemas.microsoft.com/office/powerpoint/2010/main" val="2387204123"/>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330" y="407205"/>
            <a:ext cx="8229600" cy="896112"/>
          </a:xfrm>
        </p:spPr>
        <p:txBody>
          <a:bodyPr>
            <a:normAutofit/>
          </a:bodyPr>
          <a:lstStyle/>
          <a:p>
            <a:pPr algn="ctr"/>
            <a:r>
              <a:rPr lang="en-US" sz="3200" b="1" dirty="0" smtClean="0"/>
              <a:t>NEO Communicator v4.11, v4.12 Settings</a:t>
            </a:r>
            <a:endParaRPr lang="en-US" sz="3200" b="1" dirty="0"/>
          </a:p>
        </p:txBody>
      </p:sp>
      <p:sp>
        <p:nvSpPr>
          <p:cNvPr id="3" name="Content Placeholder 2"/>
          <p:cNvSpPr>
            <a:spLocks noGrp="1"/>
          </p:cNvSpPr>
          <p:nvPr>
            <p:ph idx="1"/>
          </p:nvPr>
        </p:nvSpPr>
        <p:spPr>
          <a:xfrm>
            <a:off x="457200" y="1425039"/>
            <a:ext cx="8229600" cy="4702629"/>
          </a:xfrm>
        </p:spPr>
        <p:txBody>
          <a:bodyPr>
            <a:noAutofit/>
          </a:bodyPr>
          <a:lstStyle/>
          <a:p>
            <a:pPr lvl="1">
              <a:buClr>
                <a:schemeClr val="tx2">
                  <a:lumMod val="60000"/>
                  <a:lumOff val="40000"/>
                </a:schemeClr>
              </a:buClr>
              <a:buFont typeface="Wingdings" panose="05000000000000000000" pitchFamily="2" charset="2"/>
              <a:buChar char="Ø"/>
            </a:pPr>
            <a:r>
              <a:rPr lang="en-US" sz="1600" b="1" dirty="0">
                <a:solidFill>
                  <a:schemeClr val="accent1">
                    <a:lumMod val="75000"/>
                  </a:schemeClr>
                </a:solidFill>
              </a:rPr>
              <a:t>Neo Go with Cellular Communications</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a:t>
            </a:r>
            <a:r>
              <a:rPr lang="en-US" sz="1600" b="1" dirty="0">
                <a:solidFill>
                  <a:schemeClr val="tx2">
                    <a:lumMod val="50000"/>
                  </a:schemeClr>
                </a:solidFill>
              </a:rPr>
              <a:t>651] </a:t>
            </a:r>
            <a:r>
              <a:rPr lang="en-US" sz="1600" dirty="0">
                <a:solidFill>
                  <a:schemeClr val="tx2">
                    <a:lumMod val="50000"/>
                  </a:schemeClr>
                </a:solidFill>
              </a:rPr>
              <a:t>– </a:t>
            </a:r>
            <a:r>
              <a:rPr lang="en-US" sz="1600" dirty="0" smtClean="0">
                <a:solidFill>
                  <a:schemeClr val="tx2">
                    <a:lumMod val="50000"/>
                  </a:schemeClr>
                </a:solidFill>
              </a:rPr>
              <a:t>Integration ID.  Record the 12 digit value and enter in </a:t>
            </a:r>
            <a:r>
              <a:rPr lang="en-US" sz="1600" dirty="0">
                <a:solidFill>
                  <a:schemeClr val="tx2">
                    <a:lumMod val="50000"/>
                  </a:schemeClr>
                </a:solidFill>
              </a:rPr>
              <a:t>the Neo Go app</a:t>
            </a:r>
          </a:p>
          <a:p>
            <a:pPr lvl="1">
              <a:buClr>
                <a:schemeClr val="tx2">
                  <a:lumMod val="60000"/>
                  <a:lumOff val="40000"/>
                </a:schemeClr>
              </a:buClr>
              <a:buFont typeface="Wingdings" panose="05000000000000000000" pitchFamily="2" charset="2"/>
              <a:buChar char="Ø"/>
            </a:pPr>
            <a:r>
              <a:rPr lang="en-US" sz="1600" b="1" dirty="0">
                <a:solidFill>
                  <a:schemeClr val="tx2">
                    <a:lumMod val="50000"/>
                  </a:schemeClr>
                </a:solidFill>
              </a:rPr>
              <a:t>[996] </a:t>
            </a:r>
            <a:r>
              <a:rPr lang="en-US" sz="1600" dirty="0">
                <a:solidFill>
                  <a:schemeClr val="tx2">
                    <a:lumMod val="50000"/>
                  </a:schemeClr>
                </a:solidFill>
              </a:rPr>
              <a:t>– Cellular Phone Number.  Record this value and enter in Neo Go app</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a:t>
            </a:r>
            <a:r>
              <a:rPr lang="en-US" sz="1600" b="1" dirty="0">
                <a:solidFill>
                  <a:schemeClr val="tx2">
                    <a:lumMod val="50000"/>
                  </a:schemeClr>
                </a:solidFill>
              </a:rPr>
              <a:t>663][2] </a:t>
            </a:r>
            <a:r>
              <a:rPr lang="en-US" sz="1600" dirty="0">
                <a:solidFill>
                  <a:schemeClr val="tx2">
                    <a:lumMod val="50000"/>
                  </a:schemeClr>
                </a:solidFill>
              </a:rPr>
              <a:t>– (ON) Integration Over Cellular</a:t>
            </a:r>
          </a:p>
          <a:p>
            <a:pPr lvl="1">
              <a:buClr>
                <a:schemeClr val="tx2">
                  <a:lumMod val="60000"/>
                  <a:lumOff val="40000"/>
                </a:schemeClr>
              </a:buClr>
              <a:buFont typeface="Wingdings" panose="05000000000000000000" pitchFamily="2" charset="2"/>
              <a:buChar char="Ø"/>
            </a:pPr>
            <a:r>
              <a:rPr lang="en-US" sz="1600" b="1" dirty="0">
                <a:solidFill>
                  <a:schemeClr val="tx2">
                    <a:lumMod val="50000"/>
                  </a:schemeClr>
                </a:solidFill>
              </a:rPr>
              <a:t>[663][3] </a:t>
            </a:r>
            <a:r>
              <a:rPr lang="en-US" sz="1600" dirty="0">
                <a:solidFill>
                  <a:schemeClr val="tx2">
                    <a:lumMod val="50000"/>
                  </a:schemeClr>
                </a:solidFill>
              </a:rPr>
              <a:t>– (OFF) Integration Over Ethernet</a:t>
            </a:r>
          </a:p>
          <a:p>
            <a:pPr lvl="1">
              <a:buClr>
                <a:schemeClr val="tx2">
                  <a:lumMod val="60000"/>
                  <a:lumOff val="40000"/>
                </a:schemeClr>
              </a:buClr>
              <a:buFont typeface="Wingdings" panose="05000000000000000000" pitchFamily="2" charset="2"/>
              <a:buChar char="Ø"/>
            </a:pPr>
            <a:r>
              <a:rPr lang="en-US" sz="1600" b="1" dirty="0">
                <a:solidFill>
                  <a:schemeClr val="tx2">
                    <a:lumMod val="50000"/>
                  </a:schemeClr>
                </a:solidFill>
              </a:rPr>
              <a:t>[663][5</a:t>
            </a:r>
            <a:r>
              <a:rPr lang="en-US" sz="1600" dirty="0">
                <a:solidFill>
                  <a:schemeClr val="tx2">
                    <a:lumMod val="50000"/>
                  </a:schemeClr>
                </a:solidFill>
              </a:rPr>
              <a:t>] – (ON) ITv2 Integration </a:t>
            </a:r>
            <a:r>
              <a:rPr lang="en-US" sz="1600" dirty="0" smtClean="0">
                <a:solidFill>
                  <a:schemeClr val="tx2">
                    <a:lumMod val="50000"/>
                  </a:schemeClr>
                </a:solidFill>
              </a:rPr>
              <a:t>Protocol</a:t>
            </a:r>
          </a:p>
          <a:p>
            <a:pPr lvl="1">
              <a:buClr>
                <a:schemeClr val="tx2">
                  <a:lumMod val="60000"/>
                  <a:lumOff val="40000"/>
                </a:schemeClr>
              </a:buClr>
              <a:buFont typeface="Wingdings" panose="05000000000000000000" pitchFamily="2" charset="2"/>
              <a:buChar char="Ø"/>
            </a:pPr>
            <a:r>
              <a:rPr lang="en-US" sz="1600" b="1" dirty="0">
                <a:solidFill>
                  <a:schemeClr val="tx2">
                    <a:lumMod val="50000"/>
                  </a:schemeClr>
                </a:solidFill>
              </a:rPr>
              <a:t>[664][1] </a:t>
            </a:r>
            <a:r>
              <a:rPr lang="en-US" sz="1600" dirty="0">
                <a:solidFill>
                  <a:schemeClr val="tx2">
                    <a:lumMod val="50000"/>
                  </a:schemeClr>
                </a:solidFill>
              </a:rPr>
              <a:t>– (OFF) UDP Polling</a:t>
            </a:r>
          </a:p>
          <a:p>
            <a:pPr lvl="1">
              <a:buClr>
                <a:schemeClr val="tx2">
                  <a:lumMod val="60000"/>
                  <a:lumOff val="40000"/>
                </a:schemeClr>
              </a:buClr>
              <a:buFont typeface="Wingdings" panose="05000000000000000000" pitchFamily="2" charset="2"/>
              <a:buChar char="Ø"/>
            </a:pPr>
            <a:r>
              <a:rPr lang="en-US" sz="1600" b="1" dirty="0">
                <a:solidFill>
                  <a:schemeClr val="tx2">
                    <a:lumMod val="50000"/>
                  </a:schemeClr>
                </a:solidFill>
              </a:rPr>
              <a:t>[664][2] </a:t>
            </a:r>
            <a:r>
              <a:rPr lang="en-US" sz="1600" dirty="0">
                <a:solidFill>
                  <a:schemeClr val="tx2">
                    <a:lumMod val="50000"/>
                  </a:schemeClr>
                </a:solidFill>
              </a:rPr>
              <a:t>– (</a:t>
            </a:r>
            <a:r>
              <a:rPr lang="en-US" sz="1600" dirty="0" smtClean="0">
                <a:solidFill>
                  <a:schemeClr val="tx2">
                    <a:lumMod val="50000"/>
                  </a:schemeClr>
                </a:solidFill>
              </a:rPr>
              <a:t>OFF) </a:t>
            </a:r>
            <a:r>
              <a:rPr lang="en-US" sz="1600" dirty="0">
                <a:solidFill>
                  <a:schemeClr val="tx2">
                    <a:lumMod val="50000"/>
                  </a:schemeClr>
                </a:solidFill>
              </a:rPr>
              <a:t>HTTP Polling</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a:t>
            </a:r>
            <a:r>
              <a:rPr lang="en-US" sz="1600" b="1" dirty="0">
                <a:solidFill>
                  <a:schemeClr val="tx2">
                    <a:lumMod val="50000"/>
                  </a:schemeClr>
                </a:solidFill>
              </a:rPr>
              <a:t>664][3] </a:t>
            </a:r>
            <a:r>
              <a:rPr lang="en-US" sz="1600" dirty="0">
                <a:solidFill>
                  <a:schemeClr val="tx2">
                    <a:lumMod val="50000"/>
                  </a:schemeClr>
                </a:solidFill>
              </a:rPr>
              <a:t>– (ON) Real Time Notifications</a:t>
            </a:r>
          </a:p>
          <a:p>
            <a:pPr lvl="1">
              <a:buClr>
                <a:schemeClr val="tx2">
                  <a:lumMod val="60000"/>
                  <a:lumOff val="40000"/>
                </a:schemeClr>
              </a:buClr>
              <a:buFont typeface="Wingdings" panose="05000000000000000000" pitchFamily="2" charset="2"/>
              <a:buChar char="Ø"/>
            </a:pPr>
            <a:r>
              <a:rPr lang="en-US" sz="1600" b="1" dirty="0">
                <a:solidFill>
                  <a:schemeClr val="tx2">
                    <a:lumMod val="50000"/>
                  </a:schemeClr>
                </a:solidFill>
              </a:rPr>
              <a:t>[694] </a:t>
            </a:r>
            <a:r>
              <a:rPr lang="en-US" sz="1600" dirty="0">
                <a:solidFill>
                  <a:schemeClr val="tx2">
                    <a:lumMod val="50000"/>
                  </a:schemeClr>
                </a:solidFill>
              </a:rPr>
              <a:t>– Integration Notification Port – Program with %1E61 (Port 7777)</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a:t>
            </a:r>
            <a:r>
              <a:rPr lang="en-US" sz="1600" b="1" dirty="0">
                <a:solidFill>
                  <a:schemeClr val="tx2">
                    <a:lumMod val="50000"/>
                  </a:schemeClr>
                </a:solidFill>
              </a:rPr>
              <a:t>697] </a:t>
            </a:r>
            <a:r>
              <a:rPr lang="en-US" sz="1600" dirty="0">
                <a:solidFill>
                  <a:schemeClr val="tx2">
                    <a:lumMod val="50000"/>
                  </a:schemeClr>
                </a:solidFill>
              </a:rPr>
              <a:t>– Integration Server DNS.  Program with connect.powerseriesneogo.com</a:t>
            </a:r>
          </a:p>
          <a:p>
            <a:pPr lvl="1">
              <a:buClr>
                <a:schemeClr val="tx2">
                  <a:lumMod val="60000"/>
                  <a:lumOff val="40000"/>
                </a:schemeClr>
              </a:buClr>
              <a:buFont typeface="Wingdings" panose="05000000000000000000" pitchFamily="2" charset="2"/>
              <a:buChar char="Ø"/>
            </a:pPr>
            <a:endParaRPr lang="en-US" sz="1600" b="1" dirty="0">
              <a:solidFill>
                <a:schemeClr val="tx2">
                  <a:lumMod val="50000"/>
                </a:schemeClr>
              </a:solidFill>
            </a:endParaRPr>
          </a:p>
          <a:p>
            <a:pPr lvl="1">
              <a:lnSpc>
                <a:spcPct val="150000"/>
              </a:lnSpc>
              <a:buClr>
                <a:schemeClr val="tx2">
                  <a:lumMod val="60000"/>
                  <a:lumOff val="40000"/>
                </a:schemeClr>
              </a:buClr>
              <a:buFont typeface="Wingdings" panose="05000000000000000000" pitchFamily="2" charset="2"/>
              <a:buChar char="Ø"/>
            </a:pPr>
            <a:endParaRPr lang="en-US" sz="1600" b="1"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330" y="407205"/>
            <a:ext cx="8229600" cy="896112"/>
          </a:xfrm>
        </p:spPr>
        <p:txBody>
          <a:bodyPr>
            <a:noAutofit/>
          </a:bodyPr>
          <a:lstStyle/>
          <a:p>
            <a:pPr algn="ctr"/>
            <a:r>
              <a:rPr lang="en-US" sz="3200" b="1" dirty="0" smtClean="0"/>
              <a:t>NEO Communicator v4.11, v4.12 Settings</a:t>
            </a:r>
            <a:endParaRPr lang="en-US" sz="3200" b="1" dirty="0"/>
          </a:p>
        </p:txBody>
      </p:sp>
      <p:sp>
        <p:nvSpPr>
          <p:cNvPr id="3" name="Content Placeholder 2"/>
          <p:cNvSpPr>
            <a:spLocks noGrp="1"/>
          </p:cNvSpPr>
          <p:nvPr>
            <p:ph idx="1"/>
          </p:nvPr>
        </p:nvSpPr>
        <p:spPr>
          <a:xfrm>
            <a:off x="457200" y="1425039"/>
            <a:ext cx="8229600" cy="4702629"/>
          </a:xfrm>
        </p:spPr>
        <p:txBody>
          <a:bodyPr>
            <a:noAutofit/>
          </a:bodyPr>
          <a:lstStyle/>
          <a:p>
            <a:pPr lvl="1">
              <a:buClr>
                <a:schemeClr val="tx2">
                  <a:lumMod val="60000"/>
                  <a:lumOff val="40000"/>
                </a:schemeClr>
              </a:buClr>
              <a:buFont typeface="Wingdings" panose="05000000000000000000" pitchFamily="2" charset="2"/>
              <a:buChar char="Ø"/>
            </a:pPr>
            <a:r>
              <a:rPr lang="en-US" sz="1600" b="1" dirty="0">
                <a:solidFill>
                  <a:schemeClr val="accent1">
                    <a:lumMod val="75000"/>
                  </a:schemeClr>
                </a:solidFill>
              </a:rPr>
              <a:t>Neo Go with </a:t>
            </a:r>
            <a:r>
              <a:rPr lang="en-US" sz="1600" b="1" dirty="0" smtClean="0">
                <a:solidFill>
                  <a:schemeClr val="accent1">
                    <a:lumMod val="75000"/>
                  </a:schemeClr>
                </a:solidFill>
              </a:rPr>
              <a:t>Ethernet </a:t>
            </a:r>
            <a:r>
              <a:rPr lang="en-US" sz="1600" b="1" dirty="0">
                <a:solidFill>
                  <a:schemeClr val="accent1">
                    <a:lumMod val="75000"/>
                  </a:schemeClr>
                </a:solidFill>
              </a:rPr>
              <a:t>Communications</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a:t>
            </a:r>
            <a:r>
              <a:rPr lang="en-US" sz="1600" b="1" dirty="0">
                <a:solidFill>
                  <a:schemeClr val="tx2">
                    <a:lumMod val="50000"/>
                  </a:schemeClr>
                </a:solidFill>
              </a:rPr>
              <a:t>651] </a:t>
            </a:r>
            <a:r>
              <a:rPr lang="en-US" sz="1600" dirty="0">
                <a:solidFill>
                  <a:schemeClr val="tx2">
                    <a:lumMod val="50000"/>
                  </a:schemeClr>
                </a:solidFill>
              </a:rPr>
              <a:t>– </a:t>
            </a:r>
            <a:r>
              <a:rPr lang="en-US" sz="1600" dirty="0" smtClean="0">
                <a:solidFill>
                  <a:schemeClr val="tx2">
                    <a:lumMod val="50000"/>
                  </a:schemeClr>
                </a:solidFill>
              </a:rPr>
              <a:t>Integration ID.  Record the 12 digit value and enter in </a:t>
            </a:r>
            <a:r>
              <a:rPr lang="en-US" sz="1600" dirty="0">
                <a:solidFill>
                  <a:schemeClr val="tx2">
                    <a:lumMod val="50000"/>
                  </a:schemeClr>
                </a:solidFill>
              </a:rPr>
              <a:t>the Neo Go app</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a:t>
            </a:r>
            <a:r>
              <a:rPr lang="en-US" sz="1600" b="1" dirty="0">
                <a:solidFill>
                  <a:schemeClr val="tx2">
                    <a:lumMod val="50000"/>
                  </a:schemeClr>
                </a:solidFill>
              </a:rPr>
              <a:t>663][2] </a:t>
            </a:r>
            <a:r>
              <a:rPr lang="en-US" sz="1600" dirty="0">
                <a:solidFill>
                  <a:schemeClr val="tx2">
                    <a:lumMod val="50000"/>
                  </a:schemeClr>
                </a:solidFill>
              </a:rPr>
              <a:t>– (</a:t>
            </a:r>
            <a:r>
              <a:rPr lang="en-US" sz="1600" dirty="0" smtClean="0">
                <a:solidFill>
                  <a:schemeClr val="tx2">
                    <a:lumMod val="50000"/>
                  </a:schemeClr>
                </a:solidFill>
              </a:rPr>
              <a:t>OFF) </a:t>
            </a:r>
            <a:r>
              <a:rPr lang="en-US" sz="1600" dirty="0">
                <a:solidFill>
                  <a:schemeClr val="tx2">
                    <a:lumMod val="50000"/>
                  </a:schemeClr>
                </a:solidFill>
              </a:rPr>
              <a:t>Integration Over Cellular</a:t>
            </a:r>
          </a:p>
          <a:p>
            <a:pPr lvl="1">
              <a:buClr>
                <a:schemeClr val="tx2">
                  <a:lumMod val="60000"/>
                  <a:lumOff val="40000"/>
                </a:schemeClr>
              </a:buClr>
              <a:buFont typeface="Wingdings" panose="05000000000000000000" pitchFamily="2" charset="2"/>
              <a:buChar char="Ø"/>
            </a:pPr>
            <a:r>
              <a:rPr lang="en-US" sz="1600" b="1" dirty="0">
                <a:solidFill>
                  <a:schemeClr val="tx2">
                    <a:lumMod val="50000"/>
                  </a:schemeClr>
                </a:solidFill>
              </a:rPr>
              <a:t>[663][3] </a:t>
            </a:r>
            <a:r>
              <a:rPr lang="en-US" sz="1600" dirty="0">
                <a:solidFill>
                  <a:schemeClr val="tx2">
                    <a:lumMod val="50000"/>
                  </a:schemeClr>
                </a:solidFill>
              </a:rPr>
              <a:t>– (</a:t>
            </a:r>
            <a:r>
              <a:rPr lang="en-US" sz="1600" dirty="0" smtClean="0">
                <a:solidFill>
                  <a:schemeClr val="tx2">
                    <a:lumMod val="50000"/>
                  </a:schemeClr>
                </a:solidFill>
              </a:rPr>
              <a:t>ON) </a:t>
            </a:r>
            <a:r>
              <a:rPr lang="en-US" sz="1600" dirty="0">
                <a:solidFill>
                  <a:schemeClr val="tx2">
                    <a:lumMod val="50000"/>
                  </a:schemeClr>
                </a:solidFill>
              </a:rPr>
              <a:t>Integration Over Ethernet</a:t>
            </a:r>
          </a:p>
          <a:p>
            <a:pPr lvl="1">
              <a:buClr>
                <a:schemeClr val="tx2">
                  <a:lumMod val="60000"/>
                  <a:lumOff val="40000"/>
                </a:schemeClr>
              </a:buClr>
              <a:buFont typeface="Wingdings" panose="05000000000000000000" pitchFamily="2" charset="2"/>
              <a:buChar char="Ø"/>
            </a:pPr>
            <a:r>
              <a:rPr lang="en-US" sz="1600" b="1" dirty="0">
                <a:solidFill>
                  <a:schemeClr val="tx2">
                    <a:lumMod val="50000"/>
                  </a:schemeClr>
                </a:solidFill>
              </a:rPr>
              <a:t>[663][5] </a:t>
            </a:r>
            <a:r>
              <a:rPr lang="en-US" sz="1600" dirty="0">
                <a:solidFill>
                  <a:schemeClr val="tx2">
                    <a:lumMod val="50000"/>
                  </a:schemeClr>
                </a:solidFill>
              </a:rPr>
              <a:t>– (ON) ITv2 Integration </a:t>
            </a:r>
            <a:r>
              <a:rPr lang="en-US" sz="1600" dirty="0" smtClean="0">
                <a:solidFill>
                  <a:schemeClr val="tx2">
                    <a:lumMod val="50000"/>
                  </a:schemeClr>
                </a:solidFill>
              </a:rPr>
              <a:t>Protocol</a:t>
            </a:r>
          </a:p>
          <a:p>
            <a:pPr lvl="1">
              <a:buClr>
                <a:schemeClr val="tx2">
                  <a:lumMod val="60000"/>
                  <a:lumOff val="40000"/>
                </a:schemeClr>
              </a:buClr>
              <a:buFont typeface="Wingdings" panose="05000000000000000000" pitchFamily="2" charset="2"/>
              <a:buChar char="Ø"/>
            </a:pPr>
            <a:r>
              <a:rPr lang="en-US" sz="1600" b="1" dirty="0">
                <a:solidFill>
                  <a:schemeClr val="tx2">
                    <a:lumMod val="50000"/>
                  </a:schemeClr>
                </a:solidFill>
              </a:rPr>
              <a:t>[664][1] </a:t>
            </a:r>
            <a:r>
              <a:rPr lang="en-US" sz="1600" dirty="0">
                <a:solidFill>
                  <a:schemeClr val="tx2">
                    <a:lumMod val="50000"/>
                  </a:schemeClr>
                </a:solidFill>
              </a:rPr>
              <a:t>– (OFF) UDP Polling</a:t>
            </a:r>
          </a:p>
          <a:p>
            <a:pPr lvl="1">
              <a:buClr>
                <a:schemeClr val="tx2">
                  <a:lumMod val="60000"/>
                  <a:lumOff val="40000"/>
                </a:schemeClr>
              </a:buClr>
              <a:buFont typeface="Wingdings" panose="05000000000000000000" pitchFamily="2" charset="2"/>
              <a:buChar char="Ø"/>
            </a:pPr>
            <a:r>
              <a:rPr lang="en-US" sz="1600" b="1" dirty="0">
                <a:solidFill>
                  <a:schemeClr val="tx2">
                    <a:lumMod val="50000"/>
                  </a:schemeClr>
                </a:solidFill>
              </a:rPr>
              <a:t>[664][2] </a:t>
            </a:r>
            <a:r>
              <a:rPr lang="en-US" sz="1600" dirty="0">
                <a:solidFill>
                  <a:schemeClr val="tx2">
                    <a:lumMod val="50000"/>
                  </a:schemeClr>
                </a:solidFill>
              </a:rPr>
              <a:t>– (ON) HTTP Polling</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a:t>
            </a:r>
            <a:r>
              <a:rPr lang="en-US" sz="1600" b="1" dirty="0">
                <a:solidFill>
                  <a:schemeClr val="tx2">
                    <a:lumMod val="50000"/>
                  </a:schemeClr>
                </a:solidFill>
              </a:rPr>
              <a:t>664][3] </a:t>
            </a:r>
            <a:r>
              <a:rPr lang="en-US" sz="1600" dirty="0">
                <a:solidFill>
                  <a:schemeClr val="tx2">
                    <a:lumMod val="50000"/>
                  </a:schemeClr>
                </a:solidFill>
              </a:rPr>
              <a:t>– (ON) Real Time Notifications</a:t>
            </a:r>
          </a:p>
          <a:p>
            <a:pPr lvl="1">
              <a:buClr>
                <a:schemeClr val="tx2">
                  <a:lumMod val="60000"/>
                  <a:lumOff val="40000"/>
                </a:schemeClr>
              </a:buClr>
              <a:buFont typeface="Wingdings" panose="05000000000000000000" pitchFamily="2" charset="2"/>
              <a:buChar char="Ø"/>
            </a:pPr>
            <a:r>
              <a:rPr lang="en-US" sz="1600" b="1" dirty="0">
                <a:solidFill>
                  <a:schemeClr val="tx2">
                    <a:lumMod val="50000"/>
                  </a:schemeClr>
                </a:solidFill>
              </a:rPr>
              <a:t>[694] </a:t>
            </a:r>
            <a:r>
              <a:rPr lang="en-US" sz="1600" dirty="0">
                <a:solidFill>
                  <a:schemeClr val="tx2">
                    <a:lumMod val="50000"/>
                  </a:schemeClr>
                </a:solidFill>
              </a:rPr>
              <a:t>– Integration Notification Port – Program with %1E61 (Port 7777)</a:t>
            </a:r>
          </a:p>
          <a:p>
            <a:pPr lvl="1">
              <a:buClr>
                <a:schemeClr val="tx2">
                  <a:lumMod val="60000"/>
                  <a:lumOff val="40000"/>
                </a:schemeClr>
              </a:buClr>
              <a:buFont typeface="Wingdings" panose="05000000000000000000" pitchFamily="2" charset="2"/>
              <a:buChar char="Ø"/>
            </a:pPr>
            <a:r>
              <a:rPr lang="en-US" sz="1600" b="1" dirty="0">
                <a:solidFill>
                  <a:schemeClr val="tx2">
                    <a:lumMod val="50000"/>
                  </a:schemeClr>
                </a:solidFill>
              </a:rPr>
              <a:t>[695] </a:t>
            </a:r>
            <a:r>
              <a:rPr lang="en-US" sz="1600" dirty="0">
                <a:solidFill>
                  <a:schemeClr val="tx2">
                    <a:lumMod val="50000"/>
                  </a:schemeClr>
                </a:solidFill>
              </a:rPr>
              <a:t>–</a:t>
            </a:r>
            <a:r>
              <a:rPr lang="en-US" sz="1600" b="1" dirty="0">
                <a:solidFill>
                  <a:schemeClr val="tx2">
                    <a:lumMod val="50000"/>
                  </a:schemeClr>
                </a:solidFill>
              </a:rPr>
              <a:t> </a:t>
            </a:r>
            <a:r>
              <a:rPr lang="en-US" sz="1600" dirty="0">
                <a:solidFill>
                  <a:schemeClr val="tx2">
                    <a:lumMod val="50000"/>
                  </a:schemeClr>
                </a:solidFill>
              </a:rPr>
              <a:t>Integration Polling Port – Program with %0050 (Port 80) or %C73D (Port 51005</a:t>
            </a:r>
            <a:r>
              <a:rPr lang="en-US" sz="1600" dirty="0" smtClean="0">
                <a:solidFill>
                  <a:schemeClr val="tx2">
                    <a:lumMod val="50000"/>
                  </a:schemeClr>
                </a:solidFill>
              </a:rPr>
              <a:t>)</a:t>
            </a:r>
          </a:p>
          <a:p>
            <a:pPr lvl="1">
              <a:buClr>
                <a:schemeClr val="tx2">
                  <a:lumMod val="60000"/>
                  <a:lumOff val="40000"/>
                </a:schemeClr>
              </a:buClr>
              <a:buFont typeface="Wingdings" panose="05000000000000000000" pitchFamily="2" charset="2"/>
              <a:buChar char="Ø"/>
            </a:pPr>
            <a:r>
              <a:rPr lang="en-US" sz="1600" b="1" dirty="0">
                <a:solidFill>
                  <a:schemeClr val="tx2">
                    <a:lumMod val="50000"/>
                  </a:schemeClr>
                </a:solidFill>
              </a:rPr>
              <a:t>[697] </a:t>
            </a:r>
            <a:r>
              <a:rPr lang="en-US" sz="1600" dirty="0">
                <a:solidFill>
                  <a:schemeClr val="tx2">
                    <a:lumMod val="50000"/>
                  </a:schemeClr>
                </a:solidFill>
              </a:rPr>
              <a:t>–</a:t>
            </a:r>
            <a:r>
              <a:rPr lang="en-US" sz="1600" b="1" dirty="0">
                <a:solidFill>
                  <a:schemeClr val="tx2">
                    <a:lumMod val="50000"/>
                  </a:schemeClr>
                </a:solidFill>
              </a:rPr>
              <a:t> </a:t>
            </a:r>
            <a:r>
              <a:rPr lang="en-US" sz="1600" dirty="0">
                <a:solidFill>
                  <a:schemeClr val="tx2">
                    <a:lumMod val="50000"/>
                  </a:schemeClr>
                </a:solidFill>
              </a:rPr>
              <a:t>Integration Server DNS.  Program with </a:t>
            </a:r>
            <a:r>
              <a:rPr lang="en-US" sz="1600" dirty="0" smtClean="0">
                <a:solidFill>
                  <a:schemeClr val="tx2">
                    <a:lumMod val="50000"/>
                  </a:schemeClr>
                </a:solidFill>
              </a:rPr>
              <a:t>connect.powerseriesneogo.com</a:t>
            </a:r>
          </a:p>
          <a:p>
            <a:pPr lvl="1">
              <a:buClr>
                <a:schemeClr val="tx2">
                  <a:lumMod val="60000"/>
                  <a:lumOff val="40000"/>
                </a:schemeClr>
              </a:buClr>
              <a:buFont typeface="Wingdings" panose="05000000000000000000" pitchFamily="2" charset="2"/>
              <a:buChar char="Ø"/>
            </a:pPr>
            <a:r>
              <a:rPr lang="en-US" sz="1600" b="1" dirty="0">
                <a:solidFill>
                  <a:schemeClr val="tx2">
                    <a:lumMod val="50000"/>
                  </a:schemeClr>
                </a:solidFill>
              </a:rPr>
              <a:t>[001] </a:t>
            </a:r>
            <a:r>
              <a:rPr lang="en-US" sz="1600" dirty="0">
                <a:solidFill>
                  <a:schemeClr val="tx2">
                    <a:lumMod val="50000"/>
                  </a:schemeClr>
                </a:solidFill>
              </a:rPr>
              <a:t>– Communicator’s Static IP address if DHCP isn’t </a:t>
            </a:r>
            <a:r>
              <a:rPr lang="en-US" sz="1600" dirty="0" smtClean="0">
                <a:solidFill>
                  <a:schemeClr val="tx2">
                    <a:lumMod val="50000"/>
                  </a:schemeClr>
                </a:solidFill>
              </a:rPr>
              <a:t>used</a:t>
            </a:r>
            <a:endParaRPr lang="en-US" sz="1600" dirty="0">
              <a:solidFill>
                <a:schemeClr val="tx2">
                  <a:lumMod val="50000"/>
                </a:schemeClr>
              </a:solidFill>
            </a:endParaRPr>
          </a:p>
          <a:p>
            <a:pPr lvl="1">
              <a:buClr>
                <a:schemeClr val="tx2">
                  <a:lumMod val="60000"/>
                  <a:lumOff val="40000"/>
                </a:schemeClr>
              </a:buClr>
              <a:buFont typeface="Wingdings" panose="05000000000000000000" pitchFamily="2" charset="2"/>
              <a:buChar char="Ø"/>
            </a:pPr>
            <a:r>
              <a:rPr lang="en-US" sz="1600" b="1" dirty="0">
                <a:solidFill>
                  <a:schemeClr val="tx2">
                    <a:lumMod val="50000"/>
                  </a:schemeClr>
                </a:solidFill>
              </a:rPr>
              <a:t>[007] </a:t>
            </a:r>
            <a:r>
              <a:rPr lang="en-US" sz="1600" dirty="0">
                <a:solidFill>
                  <a:schemeClr val="tx2">
                    <a:lumMod val="50000"/>
                  </a:schemeClr>
                </a:solidFill>
              </a:rPr>
              <a:t>– DNS Server </a:t>
            </a:r>
            <a:r>
              <a:rPr lang="en-US" sz="1600" dirty="0" smtClean="0">
                <a:solidFill>
                  <a:schemeClr val="tx2">
                    <a:lumMod val="50000"/>
                  </a:schemeClr>
                </a:solidFill>
              </a:rPr>
              <a:t>IP if DHCP isn’t used</a:t>
            </a:r>
            <a:endParaRPr lang="en-US" sz="1600" b="1" dirty="0">
              <a:solidFill>
                <a:schemeClr val="tx2">
                  <a:lumMod val="50000"/>
                </a:schemeClr>
              </a:solidFill>
            </a:endParaRPr>
          </a:p>
          <a:p>
            <a:pPr lvl="1">
              <a:buClr>
                <a:schemeClr val="tx2">
                  <a:lumMod val="60000"/>
                  <a:lumOff val="40000"/>
                </a:schemeClr>
              </a:buClr>
              <a:buFont typeface="Wingdings" panose="05000000000000000000" pitchFamily="2" charset="2"/>
              <a:buChar char="Ø"/>
            </a:pPr>
            <a:endParaRPr lang="en-US" sz="1600" b="1" dirty="0">
              <a:solidFill>
                <a:schemeClr val="tx2">
                  <a:lumMod val="50000"/>
                </a:schemeClr>
              </a:solidFill>
            </a:endParaRPr>
          </a:p>
          <a:p>
            <a:pPr lvl="1">
              <a:lnSpc>
                <a:spcPct val="150000"/>
              </a:lnSpc>
              <a:buClr>
                <a:schemeClr val="tx2">
                  <a:lumMod val="60000"/>
                  <a:lumOff val="40000"/>
                </a:schemeClr>
              </a:buClr>
              <a:buFont typeface="Wingdings" panose="05000000000000000000" pitchFamily="2" charset="2"/>
              <a:buChar char="Ø"/>
            </a:pPr>
            <a:endParaRPr lang="en-US" sz="1600" b="1" dirty="0"/>
          </a:p>
        </p:txBody>
      </p:sp>
    </p:spTree>
    <p:extLst>
      <p:ext uri="{BB962C8B-B14F-4D97-AF65-F5344CB8AC3E}">
        <p14:creationId xmlns:p14="http://schemas.microsoft.com/office/powerpoint/2010/main" val="266637047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330" y="407205"/>
            <a:ext cx="8229600" cy="896112"/>
          </a:xfrm>
        </p:spPr>
        <p:txBody>
          <a:bodyPr>
            <a:normAutofit/>
          </a:bodyPr>
          <a:lstStyle/>
          <a:p>
            <a:pPr algn="ctr"/>
            <a:r>
              <a:rPr lang="en-US" sz="3200" b="1" dirty="0" smtClean="0"/>
              <a:t>NEO Communicator v5.0 Settings</a:t>
            </a:r>
            <a:endParaRPr lang="en-US" sz="3200" b="1" dirty="0"/>
          </a:p>
        </p:txBody>
      </p:sp>
      <p:sp>
        <p:nvSpPr>
          <p:cNvPr id="3" name="Content Placeholder 2"/>
          <p:cNvSpPr>
            <a:spLocks noGrp="1"/>
          </p:cNvSpPr>
          <p:nvPr>
            <p:ph idx="1"/>
          </p:nvPr>
        </p:nvSpPr>
        <p:spPr>
          <a:xfrm>
            <a:off x="457200" y="1425039"/>
            <a:ext cx="8229600" cy="4702629"/>
          </a:xfrm>
        </p:spPr>
        <p:txBody>
          <a:bodyPr>
            <a:noAutofit/>
          </a:bodyPr>
          <a:lstStyle/>
          <a:p>
            <a:pPr lvl="1">
              <a:buClr>
                <a:schemeClr val="tx2">
                  <a:lumMod val="60000"/>
                  <a:lumOff val="40000"/>
                </a:schemeClr>
              </a:buClr>
              <a:buFont typeface="Wingdings" panose="05000000000000000000" pitchFamily="2" charset="2"/>
              <a:buChar char="Ø"/>
            </a:pPr>
            <a:r>
              <a:rPr lang="en-US" sz="1600" b="1" dirty="0">
                <a:solidFill>
                  <a:schemeClr val="accent1">
                    <a:lumMod val="75000"/>
                  </a:schemeClr>
                </a:solidFill>
              </a:rPr>
              <a:t>Neo Go with </a:t>
            </a:r>
            <a:r>
              <a:rPr lang="en-US" sz="1600" b="1" dirty="0" smtClean="0">
                <a:solidFill>
                  <a:schemeClr val="accent1">
                    <a:lumMod val="75000"/>
                  </a:schemeClr>
                </a:solidFill>
              </a:rPr>
              <a:t>Cellular Communications – Session 1 Programming</a:t>
            </a:r>
            <a:endParaRPr lang="en-US" sz="1600" b="1" dirty="0">
              <a:solidFill>
                <a:schemeClr val="accent1">
                  <a:lumMod val="75000"/>
                </a:schemeClr>
              </a:solidFill>
            </a:endParaRP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[422] </a:t>
            </a:r>
            <a:r>
              <a:rPr lang="en-US" sz="1600" dirty="0">
                <a:solidFill>
                  <a:schemeClr val="tx2">
                    <a:lumMod val="50000"/>
                  </a:schemeClr>
                </a:solidFill>
              </a:rPr>
              <a:t>– Integration ID.  Record the 12 digit value and enter in the Neo Go app</a:t>
            </a:r>
          </a:p>
          <a:p>
            <a:pPr lvl="1">
              <a:buClr>
                <a:schemeClr val="tx2">
                  <a:lumMod val="60000"/>
                  <a:lumOff val="40000"/>
                </a:schemeClr>
              </a:buClr>
              <a:buFont typeface="Wingdings" panose="05000000000000000000" pitchFamily="2" charset="2"/>
              <a:buChar char="Ø"/>
            </a:pPr>
            <a:r>
              <a:rPr lang="en-US" sz="1600" b="1" dirty="0">
                <a:solidFill>
                  <a:schemeClr val="tx2">
                    <a:lumMod val="50000"/>
                  </a:schemeClr>
                </a:solidFill>
              </a:rPr>
              <a:t>[996] </a:t>
            </a:r>
            <a:r>
              <a:rPr lang="en-US" sz="1600" dirty="0">
                <a:solidFill>
                  <a:schemeClr val="tx2">
                    <a:lumMod val="50000"/>
                  </a:schemeClr>
                </a:solidFill>
              </a:rPr>
              <a:t>– Cellular Phone Number.  Record this value and enter in Neo Go app</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[424] </a:t>
            </a:r>
            <a:r>
              <a:rPr lang="en-US" sz="1600" dirty="0">
                <a:solidFill>
                  <a:schemeClr val="tx2">
                    <a:lumMod val="50000"/>
                  </a:schemeClr>
                </a:solidFill>
              </a:rPr>
              <a:t>– </a:t>
            </a:r>
            <a:r>
              <a:rPr lang="en-US" sz="1600" dirty="0" smtClean="0">
                <a:solidFill>
                  <a:schemeClr val="tx2">
                    <a:lumMod val="50000"/>
                  </a:schemeClr>
                </a:solidFill>
              </a:rPr>
              <a:t>Session 1 SMS Label. Program “neo go” in this section using lower case characters, without the quotes.</a:t>
            </a:r>
            <a:endParaRPr lang="en-US" sz="1600" dirty="0">
              <a:solidFill>
                <a:schemeClr val="tx2">
                  <a:lumMod val="50000"/>
                </a:schemeClr>
              </a:solidFill>
            </a:endParaRP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[425][</a:t>
            </a:r>
            <a:r>
              <a:rPr lang="en-US" sz="1600" b="1" dirty="0">
                <a:solidFill>
                  <a:schemeClr val="tx2">
                    <a:lumMod val="50000"/>
                  </a:schemeClr>
                </a:solidFill>
              </a:rPr>
              <a:t>2] </a:t>
            </a:r>
            <a:r>
              <a:rPr lang="en-US" sz="1600" dirty="0">
                <a:solidFill>
                  <a:schemeClr val="tx2">
                    <a:lumMod val="50000"/>
                  </a:schemeClr>
                </a:solidFill>
              </a:rPr>
              <a:t>– (ON) Integration Over Cellular</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[425][</a:t>
            </a:r>
            <a:r>
              <a:rPr lang="en-US" sz="1600" b="1" dirty="0">
                <a:solidFill>
                  <a:schemeClr val="tx2">
                    <a:lumMod val="50000"/>
                  </a:schemeClr>
                </a:solidFill>
              </a:rPr>
              <a:t>3] </a:t>
            </a:r>
            <a:r>
              <a:rPr lang="en-US" sz="1600" dirty="0">
                <a:solidFill>
                  <a:schemeClr val="tx2">
                    <a:lumMod val="50000"/>
                  </a:schemeClr>
                </a:solidFill>
              </a:rPr>
              <a:t>– (OFF) Integration Over Ethernet</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[425][</a:t>
            </a:r>
            <a:r>
              <a:rPr lang="en-US" sz="1600" b="1" dirty="0">
                <a:solidFill>
                  <a:schemeClr val="tx2">
                    <a:lumMod val="50000"/>
                  </a:schemeClr>
                </a:solidFill>
              </a:rPr>
              <a:t>5] </a:t>
            </a:r>
            <a:r>
              <a:rPr lang="en-US" sz="1600" dirty="0">
                <a:solidFill>
                  <a:schemeClr val="tx2">
                    <a:lumMod val="50000"/>
                  </a:schemeClr>
                </a:solidFill>
              </a:rPr>
              <a:t>– (ON) ITv2 Integration Protocol</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[426][</a:t>
            </a:r>
            <a:r>
              <a:rPr lang="en-US" sz="1600" b="1" dirty="0">
                <a:solidFill>
                  <a:schemeClr val="tx2">
                    <a:lumMod val="50000"/>
                  </a:schemeClr>
                </a:solidFill>
              </a:rPr>
              <a:t>3] </a:t>
            </a:r>
            <a:r>
              <a:rPr lang="en-US" sz="1600" dirty="0">
                <a:solidFill>
                  <a:schemeClr val="tx2">
                    <a:lumMod val="50000"/>
                  </a:schemeClr>
                </a:solidFill>
              </a:rPr>
              <a:t>– (ON) Real Time Notifications</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[429] </a:t>
            </a:r>
            <a:r>
              <a:rPr lang="en-US" sz="1600" dirty="0">
                <a:solidFill>
                  <a:schemeClr val="tx2">
                    <a:lumMod val="50000"/>
                  </a:schemeClr>
                </a:solidFill>
              </a:rPr>
              <a:t>– Integration Notification Port – Program with %1E61 (Port 7777)</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[431] </a:t>
            </a:r>
            <a:r>
              <a:rPr lang="en-US" sz="1600" dirty="0">
                <a:solidFill>
                  <a:schemeClr val="tx2">
                    <a:lumMod val="50000"/>
                  </a:schemeClr>
                </a:solidFill>
              </a:rPr>
              <a:t>– Integration Server DNS.  Program with connect.powerseriesneogo.com</a:t>
            </a:r>
          </a:p>
          <a:p>
            <a:pPr lvl="1">
              <a:buClr>
                <a:schemeClr val="tx2">
                  <a:lumMod val="60000"/>
                  <a:lumOff val="40000"/>
                </a:schemeClr>
              </a:buClr>
              <a:buFont typeface="Wingdings" panose="05000000000000000000" pitchFamily="2" charset="2"/>
              <a:buChar char="Ø"/>
            </a:pPr>
            <a:endParaRPr lang="en-US" sz="1600" b="1" dirty="0">
              <a:solidFill>
                <a:schemeClr val="tx2">
                  <a:lumMod val="50000"/>
                </a:schemeClr>
              </a:solidFill>
            </a:endParaRPr>
          </a:p>
          <a:p>
            <a:pPr lvl="1">
              <a:lnSpc>
                <a:spcPct val="150000"/>
              </a:lnSpc>
              <a:buClr>
                <a:schemeClr val="tx2">
                  <a:lumMod val="60000"/>
                  <a:lumOff val="40000"/>
                </a:schemeClr>
              </a:buClr>
              <a:buFont typeface="Wingdings" panose="05000000000000000000" pitchFamily="2" charset="2"/>
              <a:buChar char="Ø"/>
            </a:pPr>
            <a:endParaRPr lang="en-US" sz="1600" b="1" dirty="0"/>
          </a:p>
        </p:txBody>
      </p:sp>
    </p:spTree>
    <p:extLst>
      <p:ext uri="{BB962C8B-B14F-4D97-AF65-F5344CB8AC3E}">
        <p14:creationId xmlns:p14="http://schemas.microsoft.com/office/powerpoint/2010/main" val="319109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330" y="407205"/>
            <a:ext cx="8229600" cy="896112"/>
          </a:xfrm>
        </p:spPr>
        <p:txBody>
          <a:bodyPr>
            <a:normAutofit/>
          </a:bodyPr>
          <a:lstStyle/>
          <a:p>
            <a:pPr algn="ctr"/>
            <a:r>
              <a:rPr lang="en-US" sz="3200" b="1" dirty="0" smtClean="0"/>
              <a:t>NEO Communicator 5.0 Settings</a:t>
            </a:r>
            <a:endParaRPr lang="en-US" sz="3200" b="1" dirty="0"/>
          </a:p>
        </p:txBody>
      </p:sp>
      <p:sp>
        <p:nvSpPr>
          <p:cNvPr id="3" name="Content Placeholder 2"/>
          <p:cNvSpPr>
            <a:spLocks noGrp="1"/>
          </p:cNvSpPr>
          <p:nvPr>
            <p:ph idx="1"/>
          </p:nvPr>
        </p:nvSpPr>
        <p:spPr>
          <a:xfrm>
            <a:off x="457200" y="1425039"/>
            <a:ext cx="8229600" cy="4702629"/>
          </a:xfrm>
        </p:spPr>
        <p:txBody>
          <a:bodyPr>
            <a:noAutofit/>
          </a:bodyPr>
          <a:lstStyle/>
          <a:p>
            <a:pPr lvl="1">
              <a:buClr>
                <a:schemeClr val="tx2">
                  <a:lumMod val="60000"/>
                  <a:lumOff val="40000"/>
                </a:schemeClr>
              </a:buClr>
              <a:buFont typeface="Wingdings" panose="05000000000000000000" pitchFamily="2" charset="2"/>
              <a:buChar char="Ø"/>
            </a:pPr>
            <a:r>
              <a:rPr lang="en-US" sz="1600" b="1" dirty="0">
                <a:solidFill>
                  <a:schemeClr val="accent1">
                    <a:lumMod val="75000"/>
                  </a:schemeClr>
                </a:solidFill>
              </a:rPr>
              <a:t>Neo Go with </a:t>
            </a:r>
            <a:r>
              <a:rPr lang="en-US" sz="1600" b="1" dirty="0" smtClean="0">
                <a:solidFill>
                  <a:schemeClr val="accent1">
                    <a:lumMod val="75000"/>
                  </a:schemeClr>
                </a:solidFill>
              </a:rPr>
              <a:t>Ethernet Communications – Session 1 Programming</a:t>
            </a:r>
            <a:endParaRPr lang="en-US" sz="1600" b="1" dirty="0">
              <a:solidFill>
                <a:schemeClr val="accent1">
                  <a:lumMod val="75000"/>
                </a:schemeClr>
              </a:solidFill>
            </a:endParaRP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[422] </a:t>
            </a:r>
            <a:r>
              <a:rPr lang="en-US" sz="1600" dirty="0">
                <a:solidFill>
                  <a:schemeClr val="tx2">
                    <a:lumMod val="50000"/>
                  </a:schemeClr>
                </a:solidFill>
              </a:rPr>
              <a:t>– </a:t>
            </a:r>
            <a:r>
              <a:rPr lang="en-US" sz="1600" dirty="0" smtClean="0">
                <a:solidFill>
                  <a:schemeClr val="tx2">
                    <a:lumMod val="50000"/>
                  </a:schemeClr>
                </a:solidFill>
              </a:rPr>
              <a:t>Integration ID.  Record the 12 digit value and enter in </a:t>
            </a:r>
            <a:r>
              <a:rPr lang="en-US" sz="1600" dirty="0">
                <a:solidFill>
                  <a:schemeClr val="tx2">
                    <a:lumMod val="50000"/>
                  </a:schemeClr>
                </a:solidFill>
              </a:rPr>
              <a:t>the Neo Go app</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[425][</a:t>
            </a:r>
            <a:r>
              <a:rPr lang="en-US" sz="1600" b="1" dirty="0">
                <a:solidFill>
                  <a:schemeClr val="tx2">
                    <a:lumMod val="50000"/>
                  </a:schemeClr>
                </a:solidFill>
              </a:rPr>
              <a:t>2] </a:t>
            </a:r>
            <a:r>
              <a:rPr lang="en-US" sz="1600" dirty="0">
                <a:solidFill>
                  <a:schemeClr val="tx2">
                    <a:lumMod val="50000"/>
                  </a:schemeClr>
                </a:solidFill>
              </a:rPr>
              <a:t>– (</a:t>
            </a:r>
            <a:r>
              <a:rPr lang="en-US" sz="1600" dirty="0" smtClean="0">
                <a:solidFill>
                  <a:schemeClr val="tx2">
                    <a:lumMod val="50000"/>
                  </a:schemeClr>
                </a:solidFill>
              </a:rPr>
              <a:t>OFF) </a:t>
            </a:r>
            <a:r>
              <a:rPr lang="en-US" sz="1600" dirty="0">
                <a:solidFill>
                  <a:schemeClr val="tx2">
                    <a:lumMod val="50000"/>
                  </a:schemeClr>
                </a:solidFill>
              </a:rPr>
              <a:t>Integration Over Cellular</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[425][</a:t>
            </a:r>
            <a:r>
              <a:rPr lang="en-US" sz="1600" b="1" dirty="0">
                <a:solidFill>
                  <a:schemeClr val="tx2">
                    <a:lumMod val="50000"/>
                  </a:schemeClr>
                </a:solidFill>
              </a:rPr>
              <a:t>3] </a:t>
            </a:r>
            <a:r>
              <a:rPr lang="en-US" sz="1600" dirty="0">
                <a:solidFill>
                  <a:schemeClr val="tx2">
                    <a:lumMod val="50000"/>
                  </a:schemeClr>
                </a:solidFill>
              </a:rPr>
              <a:t>– (</a:t>
            </a:r>
            <a:r>
              <a:rPr lang="en-US" sz="1600" dirty="0" smtClean="0">
                <a:solidFill>
                  <a:schemeClr val="tx2">
                    <a:lumMod val="50000"/>
                  </a:schemeClr>
                </a:solidFill>
              </a:rPr>
              <a:t>ON) </a:t>
            </a:r>
            <a:r>
              <a:rPr lang="en-US" sz="1600" dirty="0">
                <a:solidFill>
                  <a:schemeClr val="tx2">
                    <a:lumMod val="50000"/>
                  </a:schemeClr>
                </a:solidFill>
              </a:rPr>
              <a:t>Integration Over Ethernet</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[425][</a:t>
            </a:r>
            <a:r>
              <a:rPr lang="en-US" sz="1600" b="1" dirty="0">
                <a:solidFill>
                  <a:schemeClr val="tx2">
                    <a:lumMod val="50000"/>
                  </a:schemeClr>
                </a:solidFill>
              </a:rPr>
              <a:t>5] </a:t>
            </a:r>
            <a:r>
              <a:rPr lang="en-US" sz="1600" dirty="0">
                <a:solidFill>
                  <a:schemeClr val="tx2">
                    <a:lumMod val="50000"/>
                  </a:schemeClr>
                </a:solidFill>
              </a:rPr>
              <a:t>– (ON) ITv2 Integration </a:t>
            </a:r>
            <a:r>
              <a:rPr lang="en-US" sz="1600" dirty="0" smtClean="0">
                <a:solidFill>
                  <a:schemeClr val="tx2">
                    <a:lumMod val="50000"/>
                  </a:schemeClr>
                </a:solidFill>
              </a:rPr>
              <a:t>Protocol</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[426][</a:t>
            </a:r>
            <a:r>
              <a:rPr lang="en-US" sz="1600" b="1" dirty="0">
                <a:solidFill>
                  <a:schemeClr val="tx2">
                    <a:lumMod val="50000"/>
                  </a:schemeClr>
                </a:solidFill>
              </a:rPr>
              <a:t>1] </a:t>
            </a:r>
            <a:r>
              <a:rPr lang="en-US" sz="1600" dirty="0">
                <a:solidFill>
                  <a:schemeClr val="tx2">
                    <a:lumMod val="50000"/>
                  </a:schemeClr>
                </a:solidFill>
              </a:rPr>
              <a:t>– (OFF) UDP Polling</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[426][</a:t>
            </a:r>
            <a:r>
              <a:rPr lang="en-US" sz="1600" b="1" dirty="0">
                <a:solidFill>
                  <a:schemeClr val="tx2">
                    <a:lumMod val="50000"/>
                  </a:schemeClr>
                </a:solidFill>
              </a:rPr>
              <a:t>2] </a:t>
            </a:r>
            <a:r>
              <a:rPr lang="en-US" sz="1600" dirty="0">
                <a:solidFill>
                  <a:schemeClr val="tx2">
                    <a:lumMod val="50000"/>
                  </a:schemeClr>
                </a:solidFill>
              </a:rPr>
              <a:t>– (ON) HTTP Polling</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[426][</a:t>
            </a:r>
            <a:r>
              <a:rPr lang="en-US" sz="1600" b="1" dirty="0">
                <a:solidFill>
                  <a:schemeClr val="tx2">
                    <a:lumMod val="50000"/>
                  </a:schemeClr>
                </a:solidFill>
              </a:rPr>
              <a:t>3] </a:t>
            </a:r>
            <a:r>
              <a:rPr lang="en-US" sz="1600" dirty="0">
                <a:solidFill>
                  <a:schemeClr val="tx2">
                    <a:lumMod val="50000"/>
                  </a:schemeClr>
                </a:solidFill>
              </a:rPr>
              <a:t>– (ON) Real Time Notifications</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[429] </a:t>
            </a:r>
            <a:r>
              <a:rPr lang="en-US" sz="1600" dirty="0">
                <a:solidFill>
                  <a:schemeClr val="tx2">
                    <a:lumMod val="50000"/>
                  </a:schemeClr>
                </a:solidFill>
              </a:rPr>
              <a:t>– Integration Notification Port – Program with %1E61 (Port 7777)</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[430] </a:t>
            </a:r>
            <a:r>
              <a:rPr lang="en-US" sz="1600" dirty="0">
                <a:solidFill>
                  <a:schemeClr val="tx2">
                    <a:lumMod val="50000"/>
                  </a:schemeClr>
                </a:solidFill>
              </a:rPr>
              <a:t>–</a:t>
            </a:r>
            <a:r>
              <a:rPr lang="en-US" sz="1600" b="1" dirty="0">
                <a:solidFill>
                  <a:schemeClr val="tx2">
                    <a:lumMod val="50000"/>
                  </a:schemeClr>
                </a:solidFill>
              </a:rPr>
              <a:t> </a:t>
            </a:r>
            <a:r>
              <a:rPr lang="en-US" sz="1600" dirty="0">
                <a:solidFill>
                  <a:schemeClr val="tx2">
                    <a:lumMod val="50000"/>
                  </a:schemeClr>
                </a:solidFill>
              </a:rPr>
              <a:t>Integration Polling Port – Program with %0050 (Port 80) or %C73D (Port 51005</a:t>
            </a:r>
            <a:r>
              <a:rPr lang="en-US" sz="1600" dirty="0" smtClean="0">
                <a:solidFill>
                  <a:schemeClr val="tx2">
                    <a:lumMod val="50000"/>
                  </a:schemeClr>
                </a:solidFill>
              </a:rPr>
              <a:t>)</a:t>
            </a:r>
          </a:p>
          <a:p>
            <a:pPr lvl="1">
              <a:buClr>
                <a:schemeClr val="tx2">
                  <a:lumMod val="60000"/>
                  <a:lumOff val="40000"/>
                </a:schemeClr>
              </a:buClr>
              <a:buFont typeface="Wingdings" panose="05000000000000000000" pitchFamily="2" charset="2"/>
              <a:buChar char="Ø"/>
            </a:pPr>
            <a:r>
              <a:rPr lang="en-US" sz="1600" b="1" dirty="0" smtClean="0">
                <a:solidFill>
                  <a:schemeClr val="tx2">
                    <a:lumMod val="50000"/>
                  </a:schemeClr>
                </a:solidFill>
              </a:rPr>
              <a:t>[431] </a:t>
            </a:r>
            <a:r>
              <a:rPr lang="en-US" sz="1600" dirty="0">
                <a:solidFill>
                  <a:schemeClr val="tx2">
                    <a:lumMod val="50000"/>
                  </a:schemeClr>
                </a:solidFill>
              </a:rPr>
              <a:t>–</a:t>
            </a:r>
            <a:r>
              <a:rPr lang="en-US" sz="1600" b="1" dirty="0">
                <a:solidFill>
                  <a:schemeClr val="tx2">
                    <a:lumMod val="50000"/>
                  </a:schemeClr>
                </a:solidFill>
              </a:rPr>
              <a:t> </a:t>
            </a:r>
            <a:r>
              <a:rPr lang="en-US" sz="1600" dirty="0">
                <a:solidFill>
                  <a:schemeClr val="tx2">
                    <a:lumMod val="50000"/>
                  </a:schemeClr>
                </a:solidFill>
              </a:rPr>
              <a:t>Integration Server DNS.  Program with </a:t>
            </a:r>
            <a:r>
              <a:rPr lang="en-US" sz="1600" dirty="0" smtClean="0">
                <a:solidFill>
                  <a:schemeClr val="tx2">
                    <a:lumMod val="50000"/>
                  </a:schemeClr>
                </a:solidFill>
              </a:rPr>
              <a:t>connect.powerseriesneogo.com</a:t>
            </a:r>
          </a:p>
          <a:p>
            <a:pPr lvl="1">
              <a:buClr>
                <a:schemeClr val="tx2">
                  <a:lumMod val="60000"/>
                  <a:lumOff val="40000"/>
                </a:schemeClr>
              </a:buClr>
              <a:buFont typeface="Wingdings" panose="05000000000000000000" pitchFamily="2" charset="2"/>
              <a:buChar char="Ø"/>
            </a:pPr>
            <a:r>
              <a:rPr lang="en-US" sz="1600" b="1" dirty="0">
                <a:solidFill>
                  <a:schemeClr val="tx2">
                    <a:lumMod val="50000"/>
                  </a:schemeClr>
                </a:solidFill>
              </a:rPr>
              <a:t>[001] </a:t>
            </a:r>
            <a:r>
              <a:rPr lang="en-US" sz="1600" dirty="0">
                <a:solidFill>
                  <a:schemeClr val="tx2">
                    <a:lumMod val="50000"/>
                  </a:schemeClr>
                </a:solidFill>
              </a:rPr>
              <a:t>– Communicator’s Static IP address if DHCP isn’t </a:t>
            </a:r>
            <a:r>
              <a:rPr lang="en-US" sz="1600" dirty="0" smtClean="0">
                <a:solidFill>
                  <a:schemeClr val="tx2">
                    <a:lumMod val="50000"/>
                  </a:schemeClr>
                </a:solidFill>
              </a:rPr>
              <a:t>used</a:t>
            </a:r>
            <a:endParaRPr lang="en-US" sz="1600" dirty="0">
              <a:solidFill>
                <a:schemeClr val="tx2">
                  <a:lumMod val="50000"/>
                </a:schemeClr>
              </a:solidFill>
            </a:endParaRPr>
          </a:p>
          <a:p>
            <a:pPr lvl="1">
              <a:buClr>
                <a:schemeClr val="tx2">
                  <a:lumMod val="60000"/>
                  <a:lumOff val="40000"/>
                </a:schemeClr>
              </a:buClr>
              <a:buFont typeface="Wingdings" panose="05000000000000000000" pitchFamily="2" charset="2"/>
              <a:buChar char="Ø"/>
            </a:pPr>
            <a:r>
              <a:rPr lang="en-US" sz="1600" b="1" dirty="0">
                <a:solidFill>
                  <a:schemeClr val="tx2">
                    <a:lumMod val="50000"/>
                  </a:schemeClr>
                </a:solidFill>
              </a:rPr>
              <a:t>[007] </a:t>
            </a:r>
            <a:r>
              <a:rPr lang="en-US" sz="1600" dirty="0">
                <a:solidFill>
                  <a:schemeClr val="tx2">
                    <a:lumMod val="50000"/>
                  </a:schemeClr>
                </a:solidFill>
              </a:rPr>
              <a:t>– DNS Server </a:t>
            </a:r>
            <a:r>
              <a:rPr lang="en-US" sz="1600" dirty="0" smtClean="0">
                <a:solidFill>
                  <a:schemeClr val="tx2">
                    <a:lumMod val="50000"/>
                  </a:schemeClr>
                </a:solidFill>
              </a:rPr>
              <a:t>IP if DHCP isn’t used</a:t>
            </a:r>
            <a:endParaRPr lang="en-US" sz="1600" b="1" dirty="0">
              <a:solidFill>
                <a:schemeClr val="tx2">
                  <a:lumMod val="50000"/>
                </a:schemeClr>
              </a:solidFill>
            </a:endParaRPr>
          </a:p>
          <a:p>
            <a:pPr lvl="1">
              <a:buClr>
                <a:schemeClr val="tx2">
                  <a:lumMod val="60000"/>
                  <a:lumOff val="40000"/>
                </a:schemeClr>
              </a:buClr>
              <a:buFont typeface="Wingdings" panose="05000000000000000000" pitchFamily="2" charset="2"/>
              <a:buChar char="Ø"/>
            </a:pPr>
            <a:endParaRPr lang="en-US" sz="1600" b="1" dirty="0">
              <a:solidFill>
                <a:schemeClr val="tx2">
                  <a:lumMod val="50000"/>
                </a:schemeClr>
              </a:solidFill>
            </a:endParaRPr>
          </a:p>
          <a:p>
            <a:pPr lvl="1">
              <a:lnSpc>
                <a:spcPct val="150000"/>
              </a:lnSpc>
              <a:buClr>
                <a:schemeClr val="tx2">
                  <a:lumMod val="60000"/>
                  <a:lumOff val="40000"/>
                </a:schemeClr>
              </a:buClr>
              <a:buFont typeface="Wingdings" panose="05000000000000000000" pitchFamily="2" charset="2"/>
              <a:buChar char="Ø"/>
            </a:pPr>
            <a:endParaRPr lang="en-US" sz="1600" b="1" dirty="0"/>
          </a:p>
        </p:txBody>
      </p:sp>
    </p:spTree>
    <p:extLst>
      <p:ext uri="{BB962C8B-B14F-4D97-AF65-F5344CB8AC3E}">
        <p14:creationId xmlns:p14="http://schemas.microsoft.com/office/powerpoint/2010/main" val="4262361860"/>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519" y="391885"/>
            <a:ext cx="8324603" cy="688769"/>
          </a:xfrm>
        </p:spPr>
        <p:txBody>
          <a:bodyPr>
            <a:normAutofit/>
          </a:bodyPr>
          <a:lstStyle/>
          <a:p>
            <a:pPr algn="ctr"/>
            <a:r>
              <a:rPr lang="en-US" sz="3600" b="1" dirty="0"/>
              <a:t>NEO Communicator v5.0 </a:t>
            </a:r>
            <a:r>
              <a:rPr lang="en-US" sz="3600" b="1" dirty="0" smtClean="0"/>
              <a:t>Settings</a:t>
            </a:r>
            <a:endParaRPr lang="en-US" sz="3600" dirty="0"/>
          </a:p>
        </p:txBody>
      </p:sp>
      <p:graphicFrame>
        <p:nvGraphicFramePr>
          <p:cNvPr id="8" name="Content Placeholder 7"/>
          <p:cNvGraphicFramePr>
            <a:graphicFrameLocks noGrp="1"/>
          </p:cNvGraphicFramePr>
          <p:nvPr>
            <p:ph sz="quarter" idx="2"/>
            <p:extLst>
              <p:ext uri="{D42A27DB-BD31-4B8C-83A1-F6EECF244321}">
                <p14:modId xmlns:p14="http://schemas.microsoft.com/office/powerpoint/2010/main" val="3692833735"/>
              </p:ext>
            </p:extLst>
          </p:nvPr>
        </p:nvGraphicFramePr>
        <p:xfrm>
          <a:off x="1858487" y="2731329"/>
          <a:ext cx="4922324" cy="3301335"/>
        </p:xfrm>
        <a:graphic>
          <a:graphicData uri="http://schemas.openxmlformats.org/drawingml/2006/table">
            <a:tbl>
              <a:tblPr firstRow="1" firstCol="1" bandRow="1">
                <a:tableStyleId>{5C22544A-7EE6-4342-B048-85BDC9FD1C3A}</a:tableStyleId>
              </a:tblPr>
              <a:tblGrid>
                <a:gridCol w="1230581"/>
                <a:gridCol w="1230581"/>
                <a:gridCol w="1230581"/>
                <a:gridCol w="1230581"/>
              </a:tblGrid>
              <a:tr h="366815">
                <a:tc>
                  <a:txBody>
                    <a:bodyPr/>
                    <a:lstStyle/>
                    <a:p>
                      <a:pPr marL="0" marR="0" algn="ctr">
                        <a:lnSpc>
                          <a:spcPct val="115000"/>
                        </a:lnSpc>
                        <a:spcBef>
                          <a:spcPts val="0"/>
                        </a:spcBef>
                        <a:spcAft>
                          <a:spcPts val="0"/>
                        </a:spcAft>
                      </a:pPr>
                      <a:r>
                        <a:rPr lang="en-US" sz="1600" u="sng" dirty="0">
                          <a:effectLst/>
                        </a:rPr>
                        <a:t>Session 1:</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u="sng" dirty="0">
                          <a:effectLst/>
                        </a:rPr>
                        <a:t>Session 2:</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u="sng">
                          <a:effectLst/>
                        </a:rPr>
                        <a:t>Session 3:</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u="sng">
                          <a:effectLst/>
                        </a:rPr>
                        <a:t>Session 4:</a:t>
                      </a:r>
                      <a:endParaRPr lang="en-US" sz="1600">
                        <a:effectLst/>
                        <a:latin typeface="Calibri"/>
                        <a:ea typeface="Calibri"/>
                        <a:cs typeface="Times New Roman"/>
                      </a:endParaRPr>
                    </a:p>
                  </a:txBody>
                  <a:tcPr marL="68580" marR="68580" marT="0" marB="0"/>
                </a:tc>
              </a:tr>
              <a:tr h="366815">
                <a:tc>
                  <a:txBody>
                    <a:bodyPr/>
                    <a:lstStyle/>
                    <a:p>
                      <a:pPr marL="0" marR="0" algn="ctr">
                        <a:lnSpc>
                          <a:spcPct val="115000"/>
                        </a:lnSpc>
                        <a:spcBef>
                          <a:spcPts val="0"/>
                        </a:spcBef>
                        <a:spcAft>
                          <a:spcPts val="0"/>
                        </a:spcAft>
                      </a:pPr>
                      <a:r>
                        <a:rPr lang="en-US" sz="1600">
                          <a:effectLst/>
                        </a:rPr>
                        <a:t>[423]</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[450]</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[477]</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[504]</a:t>
                      </a:r>
                      <a:endParaRPr lang="en-US" sz="1600">
                        <a:effectLst/>
                        <a:latin typeface="Calibri"/>
                        <a:ea typeface="Calibri"/>
                        <a:cs typeface="Times New Roman"/>
                      </a:endParaRPr>
                    </a:p>
                  </a:txBody>
                  <a:tcPr marL="68580" marR="68580" marT="0" marB="0"/>
                </a:tc>
              </a:tr>
              <a:tr h="366815">
                <a:tc>
                  <a:txBody>
                    <a:bodyPr/>
                    <a:lstStyle/>
                    <a:p>
                      <a:pPr marL="0" marR="0" algn="ctr">
                        <a:lnSpc>
                          <a:spcPct val="115000"/>
                        </a:lnSpc>
                        <a:spcBef>
                          <a:spcPts val="0"/>
                        </a:spcBef>
                        <a:spcAft>
                          <a:spcPts val="0"/>
                        </a:spcAft>
                      </a:pPr>
                      <a:r>
                        <a:rPr lang="en-US" sz="1600">
                          <a:effectLst/>
                        </a:rPr>
                        <a:t>[425]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[452]</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[479]</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[506]</a:t>
                      </a:r>
                      <a:endParaRPr lang="en-US" sz="1600">
                        <a:effectLst/>
                        <a:latin typeface="Calibri"/>
                        <a:ea typeface="Calibri"/>
                        <a:cs typeface="Times New Roman"/>
                      </a:endParaRPr>
                    </a:p>
                  </a:txBody>
                  <a:tcPr marL="68580" marR="68580" marT="0" marB="0"/>
                </a:tc>
              </a:tr>
              <a:tr h="366815">
                <a:tc>
                  <a:txBody>
                    <a:bodyPr/>
                    <a:lstStyle/>
                    <a:p>
                      <a:pPr marL="0" marR="0" algn="ctr">
                        <a:lnSpc>
                          <a:spcPct val="115000"/>
                        </a:lnSpc>
                        <a:spcBef>
                          <a:spcPts val="0"/>
                        </a:spcBef>
                        <a:spcAft>
                          <a:spcPts val="0"/>
                        </a:spcAft>
                      </a:pPr>
                      <a:r>
                        <a:rPr lang="en-US" sz="1600">
                          <a:effectLst/>
                        </a:rPr>
                        <a:t>[426]</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[453]</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[480]</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[507]</a:t>
                      </a:r>
                      <a:endParaRPr lang="en-US" sz="1600">
                        <a:effectLst/>
                        <a:latin typeface="Calibri"/>
                        <a:ea typeface="Calibri"/>
                        <a:cs typeface="Times New Roman"/>
                      </a:endParaRPr>
                    </a:p>
                  </a:txBody>
                  <a:tcPr marL="68580" marR="68580" marT="0" marB="0"/>
                </a:tc>
              </a:tr>
              <a:tr h="366815">
                <a:tc>
                  <a:txBody>
                    <a:bodyPr/>
                    <a:lstStyle/>
                    <a:p>
                      <a:pPr marL="0" marR="0" algn="ctr">
                        <a:lnSpc>
                          <a:spcPct val="115000"/>
                        </a:lnSpc>
                        <a:spcBef>
                          <a:spcPts val="0"/>
                        </a:spcBef>
                        <a:spcAft>
                          <a:spcPts val="0"/>
                        </a:spcAft>
                      </a:pPr>
                      <a:r>
                        <a:rPr lang="en-US" sz="1600">
                          <a:effectLst/>
                        </a:rPr>
                        <a:t>[427]</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[454]</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[481]</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[508]</a:t>
                      </a:r>
                      <a:endParaRPr lang="en-US" sz="1600">
                        <a:effectLst/>
                        <a:latin typeface="Calibri"/>
                        <a:ea typeface="Calibri"/>
                        <a:cs typeface="Times New Roman"/>
                      </a:endParaRPr>
                    </a:p>
                  </a:txBody>
                  <a:tcPr marL="68580" marR="68580" marT="0" marB="0"/>
                </a:tc>
              </a:tr>
              <a:tr h="366815">
                <a:tc>
                  <a:txBody>
                    <a:bodyPr/>
                    <a:lstStyle/>
                    <a:p>
                      <a:pPr marL="0" marR="0" algn="ctr">
                        <a:lnSpc>
                          <a:spcPct val="115000"/>
                        </a:lnSpc>
                        <a:spcBef>
                          <a:spcPts val="0"/>
                        </a:spcBef>
                        <a:spcAft>
                          <a:spcPts val="0"/>
                        </a:spcAft>
                      </a:pPr>
                      <a:r>
                        <a:rPr lang="en-US" sz="1600">
                          <a:effectLst/>
                        </a:rPr>
                        <a:t>[428]</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[455]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[482]</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[509]</a:t>
                      </a:r>
                      <a:endParaRPr lang="en-US" sz="1600">
                        <a:effectLst/>
                        <a:latin typeface="Calibri"/>
                        <a:ea typeface="Calibri"/>
                        <a:cs typeface="Times New Roman"/>
                      </a:endParaRPr>
                    </a:p>
                  </a:txBody>
                  <a:tcPr marL="68580" marR="68580" marT="0" marB="0"/>
                </a:tc>
              </a:tr>
              <a:tr h="366815">
                <a:tc>
                  <a:txBody>
                    <a:bodyPr/>
                    <a:lstStyle/>
                    <a:p>
                      <a:pPr marL="0" marR="0" algn="ctr">
                        <a:lnSpc>
                          <a:spcPct val="115000"/>
                        </a:lnSpc>
                        <a:spcBef>
                          <a:spcPts val="0"/>
                        </a:spcBef>
                        <a:spcAft>
                          <a:spcPts val="0"/>
                        </a:spcAft>
                      </a:pPr>
                      <a:r>
                        <a:rPr lang="en-US" sz="1600">
                          <a:effectLst/>
                        </a:rPr>
                        <a:t>[429]</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[456]</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[483]</a:t>
                      </a:r>
                      <a:endParaRPr lang="en-US" sz="16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[510]</a:t>
                      </a:r>
                      <a:endParaRPr lang="en-US" sz="1600" dirty="0">
                        <a:effectLst/>
                        <a:latin typeface="Calibri"/>
                        <a:ea typeface="Calibri"/>
                        <a:cs typeface="Times New Roman"/>
                      </a:endParaRPr>
                    </a:p>
                  </a:txBody>
                  <a:tcPr marL="68580" marR="68580" marT="0" marB="0"/>
                </a:tc>
              </a:tr>
              <a:tr h="366815">
                <a:tc>
                  <a:txBody>
                    <a:bodyPr/>
                    <a:lstStyle/>
                    <a:p>
                      <a:pPr marL="0" marR="0" algn="ctr">
                        <a:lnSpc>
                          <a:spcPct val="115000"/>
                        </a:lnSpc>
                        <a:spcBef>
                          <a:spcPts val="0"/>
                        </a:spcBef>
                        <a:spcAft>
                          <a:spcPts val="0"/>
                        </a:spcAft>
                      </a:pPr>
                      <a:r>
                        <a:rPr lang="en-US" sz="1600">
                          <a:effectLst/>
                        </a:rPr>
                        <a:t>[430]</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[457]</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[484]</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[511]</a:t>
                      </a:r>
                      <a:endParaRPr lang="en-US" sz="1600" dirty="0">
                        <a:effectLst/>
                        <a:latin typeface="Calibri"/>
                        <a:ea typeface="Calibri"/>
                        <a:cs typeface="Times New Roman"/>
                      </a:endParaRPr>
                    </a:p>
                  </a:txBody>
                  <a:tcPr marL="68580" marR="68580" marT="0" marB="0"/>
                </a:tc>
              </a:tr>
              <a:tr h="366815">
                <a:tc>
                  <a:txBody>
                    <a:bodyPr/>
                    <a:lstStyle/>
                    <a:p>
                      <a:pPr marL="0" marR="0" algn="ctr">
                        <a:lnSpc>
                          <a:spcPct val="115000"/>
                        </a:lnSpc>
                        <a:spcBef>
                          <a:spcPts val="0"/>
                        </a:spcBef>
                        <a:spcAft>
                          <a:spcPts val="0"/>
                        </a:spcAft>
                      </a:pPr>
                      <a:r>
                        <a:rPr lang="en-US" sz="1600">
                          <a:effectLst/>
                        </a:rPr>
                        <a:t>[431]</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[458]</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[485]</a:t>
                      </a:r>
                      <a:endParaRPr lang="en-US" sz="16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[512]</a:t>
                      </a:r>
                      <a:endParaRPr lang="en-US" sz="1600" dirty="0">
                        <a:effectLst/>
                        <a:latin typeface="Calibri"/>
                        <a:ea typeface="Calibri"/>
                        <a:cs typeface="Times New Roman"/>
                      </a:endParaRPr>
                    </a:p>
                  </a:txBody>
                  <a:tcPr marL="68580" marR="68580" marT="0" marB="0"/>
                </a:tc>
              </a:tr>
            </a:tbl>
          </a:graphicData>
        </a:graphic>
      </p:graphicFrame>
      <p:sp>
        <p:nvSpPr>
          <p:cNvPr id="7" name="Slide Number Placeholder 6"/>
          <p:cNvSpPr>
            <a:spLocks noGrp="1"/>
          </p:cNvSpPr>
          <p:nvPr>
            <p:ph type="sldNum" sz="quarter" idx="12"/>
          </p:nvPr>
        </p:nvSpPr>
        <p:spPr/>
        <p:txBody>
          <a:bodyPr/>
          <a:lstStyle/>
          <a:p>
            <a:fld id="{9496BC54-2BCC-4728-81EF-9B14DA96F0FF}" type="slidenum">
              <a:rPr lang="en-US" smtClean="0"/>
              <a:pPr/>
              <a:t>8</a:t>
            </a:fld>
            <a:endParaRPr lang="en-US"/>
          </a:p>
        </p:txBody>
      </p:sp>
      <p:sp>
        <p:nvSpPr>
          <p:cNvPr id="9" name="Rectangle 1"/>
          <p:cNvSpPr>
            <a:spLocks noChangeArrowheads="1"/>
          </p:cNvSpPr>
          <p:nvPr/>
        </p:nvSpPr>
        <p:spPr bwMode="auto">
          <a:xfrm>
            <a:off x="522513" y="1222762"/>
            <a:ext cx="786146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Session 2, 3 and 4 Programming Sections:</a:t>
            </a:r>
            <a:endParaRPr kumimoji="0" lang="en-US" alt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latin typeface="Arial" pitchFamily="34" charset="0"/>
                <a:cs typeface="Arial" pitchFamily="34" charset="0"/>
              </a:rPr>
              <a:t>If Session 1 is being used by another application, this table outlines the corresponding Session 2, 3 and 4programming sections to use.</a:t>
            </a: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34980051"/>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330" y="407205"/>
            <a:ext cx="8229600" cy="896112"/>
          </a:xfrm>
        </p:spPr>
        <p:txBody>
          <a:bodyPr>
            <a:normAutofit/>
          </a:bodyPr>
          <a:lstStyle/>
          <a:p>
            <a:pPr algn="ctr"/>
            <a:r>
              <a:rPr lang="en-US" sz="3200" b="1" dirty="0" smtClean="0"/>
              <a:t>NEO Communicator Visual Verification</a:t>
            </a:r>
            <a:endParaRPr lang="en-US" sz="3200" b="1" dirty="0"/>
          </a:p>
        </p:txBody>
      </p:sp>
      <p:sp>
        <p:nvSpPr>
          <p:cNvPr id="3" name="Content Placeholder 2"/>
          <p:cNvSpPr>
            <a:spLocks noGrp="1"/>
          </p:cNvSpPr>
          <p:nvPr>
            <p:ph idx="1"/>
          </p:nvPr>
        </p:nvSpPr>
        <p:spPr>
          <a:xfrm>
            <a:off x="457200" y="1425039"/>
            <a:ext cx="8229600" cy="4702629"/>
          </a:xfrm>
        </p:spPr>
        <p:txBody>
          <a:bodyPr>
            <a:noAutofit/>
          </a:bodyPr>
          <a:lstStyle/>
          <a:p>
            <a:pPr marL="457200" lvl="1" indent="0">
              <a:buClr>
                <a:schemeClr val="tx2">
                  <a:lumMod val="60000"/>
                  <a:lumOff val="40000"/>
                </a:schemeClr>
              </a:buClr>
              <a:buNone/>
            </a:pPr>
            <a:r>
              <a:rPr lang="en-US" sz="1600" b="1" dirty="0" smtClean="0">
                <a:solidFill>
                  <a:schemeClr val="tx2">
                    <a:lumMod val="50000"/>
                  </a:schemeClr>
                </a:solidFill>
              </a:rPr>
              <a:t>	The system may be configured to send images captured from PIR Camera zones to the Neo Go mobile application, version 1.20+ only.  Images can be sent to the app when using version 4.11+ communicators.</a:t>
            </a:r>
          </a:p>
          <a:p>
            <a:pPr marL="457200" lvl="1" indent="0">
              <a:buClr>
                <a:schemeClr val="tx2">
                  <a:lumMod val="60000"/>
                  <a:lumOff val="40000"/>
                </a:schemeClr>
              </a:buClr>
              <a:buNone/>
            </a:pPr>
            <a:r>
              <a:rPr lang="en-US" sz="1600" b="1" dirty="0" smtClean="0">
                <a:solidFill>
                  <a:schemeClr val="tx2">
                    <a:lumMod val="50000"/>
                  </a:schemeClr>
                </a:solidFill>
              </a:rPr>
              <a:t>	A secondary receiver IP and Port must be programmed in order to support this feature if central station communications are desired.  If the Neo Go app will be used for self-monitoring, the primary receiver can be used instead.  If the system has been configured to send images to the Neo Go app, the images cannot be received at a monitoring station and vice versa.</a:t>
            </a:r>
          </a:p>
          <a:p>
            <a:pPr marL="457200" lvl="1" indent="0">
              <a:buClr>
                <a:schemeClr val="tx2">
                  <a:lumMod val="60000"/>
                  <a:lumOff val="40000"/>
                </a:schemeClr>
              </a:buClr>
              <a:buNone/>
            </a:pPr>
            <a:endParaRPr lang="en-US" sz="1600" b="1" dirty="0">
              <a:solidFill>
                <a:schemeClr val="tx2">
                  <a:lumMod val="50000"/>
                </a:schemeClr>
              </a:solidFill>
            </a:endParaRPr>
          </a:p>
          <a:p>
            <a:pPr lvl="1">
              <a:buClr>
                <a:schemeClr val="tx2">
                  <a:lumMod val="60000"/>
                  <a:lumOff val="40000"/>
                </a:schemeClr>
              </a:buClr>
              <a:buFontTx/>
              <a:buChar char="-"/>
            </a:pPr>
            <a:r>
              <a:rPr lang="en-US" sz="1600" b="1" dirty="0" smtClean="0">
                <a:solidFill>
                  <a:schemeClr val="tx2">
                    <a:lumMod val="50000"/>
                  </a:schemeClr>
                </a:solidFill>
              </a:rPr>
              <a:t>Enter [851][010] and ensure option 2, Visual Verification is enabled.</a:t>
            </a:r>
          </a:p>
          <a:p>
            <a:pPr lvl="1">
              <a:buClr>
                <a:schemeClr val="tx2">
                  <a:lumMod val="60000"/>
                  <a:lumOff val="40000"/>
                </a:schemeClr>
              </a:buClr>
              <a:buFontTx/>
              <a:buChar char="-"/>
            </a:pPr>
            <a:r>
              <a:rPr lang="en-US" sz="1600" b="1" dirty="0" smtClean="0">
                <a:solidFill>
                  <a:schemeClr val="tx2">
                    <a:lumMod val="50000"/>
                  </a:schemeClr>
                </a:solidFill>
              </a:rPr>
              <a:t>Record the Integration ID, found in either section [851][651] or [851][422] depending on the software version of the communicator.</a:t>
            </a:r>
          </a:p>
          <a:p>
            <a:pPr lvl="1">
              <a:buClr>
                <a:schemeClr val="tx2">
                  <a:lumMod val="60000"/>
                  <a:lumOff val="40000"/>
                </a:schemeClr>
              </a:buClr>
              <a:buFontTx/>
              <a:buChar char="-"/>
            </a:pPr>
            <a:r>
              <a:rPr lang="en-US" sz="1600" b="1" dirty="0" smtClean="0">
                <a:solidFill>
                  <a:schemeClr val="tx2">
                    <a:lumMod val="50000"/>
                  </a:schemeClr>
                </a:solidFill>
              </a:rPr>
              <a:t>The receiver’s account code must be programmed with the LAST 10 digits of the Integration ID.  This is done in order to link images to a specific app user. </a:t>
            </a:r>
          </a:p>
          <a:p>
            <a:pPr lvl="1">
              <a:buClr>
                <a:schemeClr val="tx2">
                  <a:lumMod val="60000"/>
                  <a:lumOff val="40000"/>
                </a:schemeClr>
              </a:buClr>
              <a:buFontTx/>
              <a:buChar char="-"/>
            </a:pPr>
            <a:r>
              <a:rPr lang="en-US" sz="1200" b="1" dirty="0" smtClean="0">
                <a:solidFill>
                  <a:schemeClr val="tx2">
                    <a:lumMod val="50000"/>
                  </a:schemeClr>
                </a:solidFill>
              </a:rPr>
              <a:t>[851][101] – Ethernet Receiver 1 Account Code</a:t>
            </a:r>
          </a:p>
          <a:p>
            <a:pPr lvl="1">
              <a:buClr>
                <a:schemeClr val="tx2">
                  <a:lumMod val="60000"/>
                  <a:lumOff val="40000"/>
                </a:schemeClr>
              </a:buClr>
              <a:buFontTx/>
              <a:buChar char="-"/>
            </a:pPr>
            <a:r>
              <a:rPr lang="en-US" sz="1200" b="1" dirty="0" smtClean="0">
                <a:solidFill>
                  <a:schemeClr val="tx2">
                    <a:lumMod val="50000"/>
                  </a:schemeClr>
                </a:solidFill>
              </a:rPr>
              <a:t>[851][111] – Ethernet Receiver 2 Account Code</a:t>
            </a:r>
          </a:p>
          <a:p>
            <a:pPr lvl="1">
              <a:buClr>
                <a:schemeClr val="tx2">
                  <a:lumMod val="60000"/>
                  <a:lumOff val="40000"/>
                </a:schemeClr>
              </a:buClr>
              <a:buFontTx/>
              <a:buChar char="-"/>
            </a:pPr>
            <a:r>
              <a:rPr lang="en-US" sz="1200" b="1" dirty="0" smtClean="0">
                <a:solidFill>
                  <a:schemeClr val="tx2">
                    <a:lumMod val="50000"/>
                  </a:schemeClr>
                </a:solidFill>
              </a:rPr>
              <a:t>[851][201] – Cellular Receiver 1 Account Code</a:t>
            </a:r>
          </a:p>
          <a:p>
            <a:pPr lvl="1">
              <a:buClr>
                <a:schemeClr val="tx2">
                  <a:lumMod val="60000"/>
                  <a:lumOff val="40000"/>
                </a:schemeClr>
              </a:buClr>
              <a:buFontTx/>
              <a:buChar char="-"/>
            </a:pPr>
            <a:r>
              <a:rPr lang="en-US" sz="1200" b="1" dirty="0" smtClean="0">
                <a:solidFill>
                  <a:schemeClr val="tx2">
                    <a:lumMod val="50000"/>
                  </a:schemeClr>
                </a:solidFill>
              </a:rPr>
              <a:t>[851][211] – Cellular Receiver 2 Account Code</a:t>
            </a:r>
            <a:endParaRPr lang="en-US" sz="1200" b="1" dirty="0">
              <a:solidFill>
                <a:schemeClr val="tx2">
                  <a:lumMod val="50000"/>
                </a:schemeClr>
              </a:solidFill>
            </a:endParaRPr>
          </a:p>
          <a:p>
            <a:pPr lvl="1">
              <a:lnSpc>
                <a:spcPct val="150000"/>
              </a:lnSpc>
              <a:buClr>
                <a:schemeClr val="tx2">
                  <a:lumMod val="60000"/>
                  <a:lumOff val="40000"/>
                </a:schemeClr>
              </a:buClr>
              <a:buFont typeface="Wingdings" panose="05000000000000000000" pitchFamily="2" charset="2"/>
              <a:buChar char="Ø"/>
            </a:pPr>
            <a:endParaRPr lang="en-US" sz="1600" b="1" dirty="0"/>
          </a:p>
        </p:txBody>
      </p:sp>
    </p:spTree>
    <p:extLst>
      <p:ext uri="{BB962C8B-B14F-4D97-AF65-F5344CB8AC3E}">
        <p14:creationId xmlns:p14="http://schemas.microsoft.com/office/powerpoint/2010/main" val="3798835186"/>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52143</TotalTime>
  <Words>2573</Words>
  <Application>Microsoft Office PowerPoint</Application>
  <PresentationFormat>On-screen Show (4:3)</PresentationFormat>
  <Paragraphs>286</Paragraphs>
  <Slides>26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Calibri</vt:lpstr>
      <vt:lpstr>Times New Roman</vt:lpstr>
      <vt:lpstr>Wingdings</vt:lpstr>
      <vt:lpstr>Office Theme</vt:lpstr>
      <vt:lpstr>1_Office Theme</vt:lpstr>
      <vt:lpstr>PowerPoint Presentation</vt:lpstr>
      <vt:lpstr>Neo Go Mobile Application Notes</vt:lpstr>
      <vt:lpstr>Notice to the Installer</vt:lpstr>
      <vt:lpstr>NEO Communicator v4.11, v4.12 Settings</vt:lpstr>
      <vt:lpstr>NEO Communicator v4.11, v4.12 Settings</vt:lpstr>
      <vt:lpstr>NEO Communicator v5.0 Settings</vt:lpstr>
      <vt:lpstr>NEO Communicator 5.0 Settings</vt:lpstr>
      <vt:lpstr>NEO Communicator v5.0 Settings</vt:lpstr>
      <vt:lpstr>NEO Communicator Visual Verification</vt:lpstr>
      <vt:lpstr>NEO Communicator Visual Verification</vt:lpstr>
      <vt:lpstr>NEO Communicator Settings – DLS 5</vt:lpstr>
      <vt:lpstr>NEO Go App - Setup</vt:lpstr>
      <vt:lpstr>NEO Go App – Setup</vt:lpstr>
      <vt:lpstr>TL280/TL2803G/3G2080 v4.1X Communicator Notes</vt:lpstr>
      <vt:lpstr>NEO Go App Operation</vt:lpstr>
      <vt:lpstr>NEO Go App Operation</vt:lpstr>
      <vt:lpstr>NEO Go App Operation</vt:lpstr>
      <vt:lpstr>NEO Go App Operation</vt:lpstr>
      <vt:lpstr>NEO Go App – Setup</vt:lpstr>
      <vt:lpstr>Neo Go App - FAQ</vt:lpstr>
      <vt:lpstr>NEO Go App – FAQ</vt:lpstr>
      <vt:lpstr>NEO Go App – FAQ cont’d</vt:lpstr>
      <vt:lpstr>NEO Go App – FAQ cont’d</vt:lpstr>
      <vt:lpstr>NEO Go App – FAQ cont’d</vt:lpstr>
      <vt:lpstr>Neo Go App – Limitations</vt:lpstr>
      <vt:lpstr>Contact Information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Kim Kuhn</dc:creator>
  <cp:lastModifiedBy>Brian</cp:lastModifiedBy>
  <cp:revision>336</cp:revision>
  <dcterms:created xsi:type="dcterms:W3CDTF">2013-02-22T11:50:52Z</dcterms:created>
  <dcterms:modified xsi:type="dcterms:W3CDTF">2020-09-26T06:22:40Z</dcterms:modified>
</cp:coreProperties>
</file>