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9" r:id="rId5"/>
    <p:sldId id="270" r:id="rId6"/>
    <p:sldId id="271" r:id="rId7"/>
    <p:sldId id="272" r:id="rId8"/>
    <p:sldId id="26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Jankowitz" initials="BJ" lastIdx="1" clrIdx="0">
    <p:extLst>
      <p:ext uri="{19B8F6BF-5375-455C-9EA6-DF929625EA0E}">
        <p15:presenceInfo xmlns:p15="http://schemas.microsoft.com/office/powerpoint/2012/main" userId="S::jankowitzb1@montclair.edu::461e5d96-fe0d-4101-b318-375399906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8"/>
    <p:restoredTop sz="95179"/>
  </p:normalViewPr>
  <p:slideViewPr>
    <p:cSldViewPr snapToGrid="0" snapToObjects="1">
      <p:cViewPr varScale="1">
        <p:scale>
          <a:sx n="91" d="100"/>
          <a:sy n="91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rianjankowitz/Documents/dsi10/Week2/project_1/code/combined_2017_201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rianjankowitz/Documents/dsi10/Week2/project_1/code/combined_2017_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rianjankowitz/Documents/dsi10/Week2/project_1/code/combined_2017_2018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rianjankowitz/Documents/dsi10/Week2/project_1/code/combined_2017_201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ACT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Colorado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Sheet1!$E$1:$F$1</c:f>
              <c:strCache>
                <c:ptCount val="2"/>
                <c:pt idx="0">
                  <c:v>Participation ACT 2017</c:v>
                </c:pt>
                <c:pt idx="1">
                  <c:v>Participation ACT 2018</c:v>
                </c:pt>
              </c:strCache>
            </c:strRef>
          </c:cat>
          <c:val>
            <c:numRef>
              <c:f>Sheet1!$E$2:$F$2</c:f>
              <c:numCache>
                <c:formatCode>General</c:formatCode>
                <c:ptCount val="2"/>
                <c:pt idx="0">
                  <c:v>100</c:v>
                </c:pt>
                <c:pt idx="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49-B04D-9AF9-A044E3CFE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5519568"/>
        <c:axId val="1856868016"/>
      </c:lineChart>
      <c:catAx>
        <c:axId val="185551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868016"/>
        <c:crosses val="autoZero"/>
        <c:auto val="1"/>
        <c:lblAlgn val="ctr"/>
        <c:lblOffset val="100"/>
        <c:noMultiLvlLbl val="0"/>
      </c:catAx>
      <c:valAx>
        <c:axId val="18568680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519568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Colorado SAT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Colorado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Sheet1!$C$1:$D$1</c:f>
              <c:strCache>
                <c:ptCount val="2"/>
                <c:pt idx="0">
                  <c:v>Participation SAT 2017</c:v>
                </c:pt>
                <c:pt idx="1">
                  <c:v>Participation SAT 2018</c:v>
                </c:pt>
              </c:strCache>
            </c:strRef>
          </c:cat>
          <c:val>
            <c:numRef>
              <c:f>Sheet1!$C$2:$D$2</c:f>
              <c:numCache>
                <c:formatCode>General</c:formatCode>
                <c:ptCount val="2"/>
                <c:pt idx="0">
                  <c:v>11</c:v>
                </c:pt>
                <c:pt idx="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5-8B4D-B19F-AE4B3909B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6173424"/>
        <c:axId val="1855484352"/>
      </c:lineChart>
      <c:catAx>
        <c:axId val="18561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484352"/>
        <c:crosses val="autoZero"/>
        <c:auto val="1"/>
        <c:lblAlgn val="ctr"/>
        <c:lblOffset val="100"/>
        <c:noMultiLvlLbl val="0"/>
      </c:catAx>
      <c:valAx>
        <c:axId val="18554843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1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</a:t>
            </a:r>
            <a:r>
              <a:rPr lang="en-US" baseline="0"/>
              <a:t> Participation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Colorado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Sheet1!$C$7:$D$7</c:f>
              <c:strCache>
                <c:ptCount val="2"/>
                <c:pt idx="0">
                  <c:v>Participation SAT 2017</c:v>
                </c:pt>
                <c:pt idx="1">
                  <c:v>Participation SAT 2018</c:v>
                </c:pt>
              </c:strCache>
            </c:strRef>
          </c:cat>
          <c:val>
            <c:numRef>
              <c:f>Sheet1!$C$8:$D$8</c:f>
              <c:numCache>
                <c:formatCode>General</c:formatCode>
                <c:ptCount val="2"/>
                <c:pt idx="0">
                  <c:v>11</c:v>
                </c:pt>
                <c:pt idx="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D4-C34A-838F-C77F2419500D}"/>
            </c:ext>
          </c:extLst>
        </c:ser>
        <c:ser>
          <c:idx val="1"/>
          <c:order val="1"/>
          <c:tx>
            <c:strRef>
              <c:f>Sheet1!$B$9</c:f>
              <c:strCache>
                <c:ptCount val="1"/>
                <c:pt idx="0">
                  <c:v>Louisiana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Sheet1!$C$7:$D$7</c:f>
              <c:strCache>
                <c:ptCount val="2"/>
                <c:pt idx="0">
                  <c:v>Participation SAT 2017</c:v>
                </c:pt>
                <c:pt idx="1">
                  <c:v>Participation SAT 2018</c:v>
                </c:pt>
              </c:strCache>
            </c:strRef>
          </c:cat>
          <c:val>
            <c:numRef>
              <c:f>Sheet1!$C$9:$D$9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D4-C34A-838F-C77F24195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4101360"/>
        <c:axId val="1855526512"/>
      </c:lineChart>
      <c:catAx>
        <c:axId val="184410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526512"/>
        <c:crosses val="autoZero"/>
        <c:auto val="1"/>
        <c:lblAlgn val="ctr"/>
        <c:lblOffset val="100"/>
        <c:noMultiLvlLbl val="0"/>
      </c:catAx>
      <c:valAx>
        <c:axId val="18555265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10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ACT Participation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Colorado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Sheet1!$C$4:$D$4</c:f>
              <c:strCache>
                <c:ptCount val="2"/>
                <c:pt idx="0">
                  <c:v>Participation ACT 2017</c:v>
                </c:pt>
                <c:pt idx="1">
                  <c:v>Participation ACT 2018</c:v>
                </c:pt>
              </c:strCache>
            </c:strRef>
          </c:cat>
          <c:val>
            <c:numRef>
              <c:f>Sheet1!$C$5:$D$5</c:f>
              <c:numCache>
                <c:formatCode>General</c:formatCode>
                <c:ptCount val="2"/>
                <c:pt idx="0">
                  <c:v>100</c:v>
                </c:pt>
                <c:pt idx="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88-FD44-8E4F-576C206BB7C6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Louisiana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Sheet1!$C$4:$D$4</c:f>
              <c:strCache>
                <c:ptCount val="2"/>
                <c:pt idx="0">
                  <c:v>Participation ACT 2017</c:v>
                </c:pt>
                <c:pt idx="1">
                  <c:v>Participation ACT 2018</c:v>
                </c:pt>
              </c:strCache>
            </c:strRef>
          </c:cat>
          <c:val>
            <c:numRef>
              <c:f>Sheet1!$C$6:$D$6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8-FD44-8E4F-576C206BB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8481616"/>
        <c:axId val="1858348656"/>
      </c:lineChart>
      <c:catAx>
        <c:axId val="185848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348656"/>
        <c:crosses val="autoZero"/>
        <c:auto val="1"/>
        <c:lblAlgn val="ctr"/>
        <c:lblOffset val="100"/>
        <c:noMultiLvlLbl val="0"/>
      </c:catAx>
      <c:valAx>
        <c:axId val="18583486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48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5T22:31:25.39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E001D-6557-BF4D-8E74-B66A93241CF1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107DD-4B9F-FE48-A596-1E6143B1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 and 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ABC4D-E264-D844-858A-FBE5C059F5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11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rate because test is required in high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107DD-4B9F-FE48-A596-1E6143B18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4% vs 100% participation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107DD-4B9F-FE48-A596-1E6143B18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8AEA-69A8-7A42-9EA6-04EC73667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E296D-A73C-7A4B-8968-056D68A5E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CBB2-297C-2144-826B-873C4C5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3957-F97D-4D4C-86E5-A1116D72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9F0A-F87B-9645-9207-9F4E9F12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3242-A284-4440-99FF-3B5DE68B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577EB-DDD8-9948-9FE1-F0D3140C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EAC7-5148-3047-8567-96A2BC8A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2BF9-132B-FF47-8F4C-937C13E8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955F-3C38-C142-A31F-275FA645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B4241-B505-DF4B-859A-88AB1C672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4883D-E843-284A-9D8C-9E176178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5A27-8A0C-FA46-957E-A1CBB7FE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C85B-1713-FF42-8381-EB20851A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1D31-765E-C44E-8A0F-D3771C2C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3B69-CED2-5149-A9B9-DD276B8F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1EC4-2730-FB49-AEFF-2DEA49A1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82B3-6E99-C64A-9BF2-339CB077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F5BB-6256-A143-BEAC-83F71234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321C-A7D9-ED4E-AB45-82D92B14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B7D0-B3D3-0944-93C6-8460AB5E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8D12D-7F05-A149-9414-E6B323C6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3EAB-938B-BA4F-8D14-3C51DB99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F32B-AB62-7747-8572-F964B323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001F-C97E-714F-B420-896038CD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FB9A-0D95-3E4C-B0FF-347D4FA3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1D13-C7B3-6B4A-B228-341F9B2F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7DF4-3122-CD47-9519-5A56795B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F375-3B52-144B-9D30-EF0C3AA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821F9-BA09-434D-9B37-D6654604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8B55-A5FF-B243-B741-D85407E1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0272-5806-554E-ACA5-9F272A26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42A36-B331-7448-B23C-BB00CAB5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42231-3E7A-6A45-9159-32BE1C37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0258-E78E-1748-A035-0E0ED8642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E7069-3817-1041-B219-E62078712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0EFEC-1949-1944-822F-9668EEAF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796D6-3AC1-8941-B309-E465EE7B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A1B03-C56E-AB49-B698-740D63F4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5DEE-A85B-C84B-AA62-D46DC336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E74C5-DBF8-9A41-9CAE-12FBE0A2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E1D33-8F41-6648-91E9-5FD8D4E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5992A-0DFB-0942-829C-1570E4C7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6FC7E-712D-804B-9474-8D2CD228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0DA4-E63C-C245-B0D9-AB9CCB2B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3220C-F370-D141-8F2F-AAED34F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30E7-46F4-6845-AE44-8E0572E7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179F-63B7-A14B-B6C7-52D2CF55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4236-A07C-4448-9637-49CCBFBF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8FDEB-3C28-424B-9F08-1742E73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782AB-67E0-0B4F-B44F-C22CDA37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9DBC-56D5-7F4D-95EE-05B20785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BD86-2A6D-CB45-B093-2C9E20E6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3D8D4-9CA3-1742-9E87-E79E6C529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6F8D7-4E4E-C348-89D5-8C32EA21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04BA5-E29C-0049-88B8-6D19C9B6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588F-E105-7043-9A4C-80E8A539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88B3-36BD-7845-8B77-F4708116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86F48-8B9F-B747-9F0A-C4F823EB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4FA5-8C87-CC4B-AD92-DD4DEA1E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3AE1-5E09-0147-ADBE-F32CE592C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4351-3471-114F-BC80-6544CB027E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758A-CDD2-FE46-ABEF-8C5D18562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C75E-78D4-0541-85FE-44159A43B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5569-7590-2E41-8A1B-4978654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point.com/ed/sat-and-act-test/" TargetMode="External"/><Relationship Id="rId2" Type="http://schemas.openxmlformats.org/officeDocument/2006/relationships/hyperlink" Target="https://www.edweek.org/ew/articles/2017/05/24/in-race-for-test-takers-act-outscores-sat--f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stive.com/colorado-sat-change-2017/" TargetMode="External"/><Relationship Id="rId5" Type="http://schemas.openxmlformats.org/officeDocument/2006/relationships/hyperlink" Target="https://www.denverpost.com/2017/03/06/colorado-juniors-sat-college-exam/" TargetMode="External"/><Relationship Id="rId4" Type="http://schemas.openxmlformats.org/officeDocument/2006/relationships/hyperlink" Target="https://www.kaptest.com/sat/sat-vs-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A85D2-F825-5944-BB99-11760D35A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6200" dirty="0">
                <a:solidFill>
                  <a:srgbClr val="FFFFFF"/>
                </a:solidFill>
              </a:rPr>
              <a:t>How can we increase SAT participation in </a:t>
            </a:r>
            <a:r>
              <a:rPr lang="en-US" sz="6200" dirty="0" err="1">
                <a:solidFill>
                  <a:srgbClr val="FFFFFF"/>
                </a:solidFill>
              </a:rPr>
              <a:t>Lousiana</a:t>
            </a:r>
            <a:r>
              <a:rPr lang="en-US" sz="6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7FA4F-4DDA-1D45-8D3D-76E8A37E2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 dirty="0"/>
              <a:t>By Brian </a:t>
            </a:r>
            <a:r>
              <a:rPr lang="en-US" sz="3200" dirty="0" err="1"/>
              <a:t>Jankowitz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813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29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F5F6C-77DC-F44D-A898-D24E0387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Poll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4603147-AAFE-0543-B108-3036FCD6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44" y="3085500"/>
            <a:ext cx="6579910" cy="279646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E1AD-07DD-4342-BCFA-22C8E92B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Did you take the ACT or SAT when you applied to college?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Put fingers up in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ACT </a:t>
            </a:r>
            <a:r>
              <a:rPr lang="en-US" sz="2000" dirty="0">
                <a:solidFill>
                  <a:srgbClr val="00B0F0"/>
                </a:solidFill>
              </a:rPr>
              <a:t>(1 finger)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SAT </a:t>
            </a:r>
            <a:r>
              <a:rPr lang="en-US" sz="2000" dirty="0">
                <a:solidFill>
                  <a:srgbClr val="00B0F0"/>
                </a:solidFill>
              </a:rPr>
              <a:t>(2 fingers)</a:t>
            </a:r>
          </a:p>
          <a:p>
            <a:pPr marL="914400" lvl="1" indent="-457200">
              <a:buAutoNum type="arabicPeriod" startAt="3"/>
            </a:pPr>
            <a:r>
              <a:rPr lang="en-US" sz="2000" dirty="0">
                <a:solidFill>
                  <a:srgbClr val="FFFFFF"/>
                </a:solidFill>
              </a:rPr>
              <a:t>International Test Equivalent </a:t>
            </a:r>
            <a:r>
              <a:rPr lang="en-US" sz="2000" dirty="0">
                <a:solidFill>
                  <a:srgbClr val="00B0F0"/>
                </a:solidFill>
              </a:rPr>
              <a:t>(3 fingers)</a:t>
            </a:r>
          </a:p>
          <a:p>
            <a:pPr marL="914400" lvl="1" indent="-457200">
              <a:buAutoNum type="arabicPeriod" startAt="3"/>
            </a:pPr>
            <a:r>
              <a:rPr lang="en-US" sz="2000" dirty="0">
                <a:solidFill>
                  <a:srgbClr val="FFFFFF"/>
                </a:solidFill>
              </a:rPr>
              <a:t>None </a:t>
            </a:r>
            <a:r>
              <a:rPr lang="en-US" sz="2000" dirty="0">
                <a:solidFill>
                  <a:srgbClr val="00B0F0"/>
                </a:solidFill>
              </a:rPr>
              <a:t>(don’t put hand up)</a:t>
            </a:r>
          </a:p>
        </p:txBody>
      </p:sp>
    </p:spTree>
    <p:extLst>
      <p:ext uri="{BB962C8B-B14F-4D97-AF65-F5344CB8AC3E}">
        <p14:creationId xmlns:p14="http://schemas.microsoft.com/office/powerpoint/2010/main" val="99586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A60E-2147-3947-BA47-36AF1D4E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260"/>
            <a:ext cx="3962400" cy="1417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SAT Participation</a:t>
            </a:r>
            <a:br>
              <a:rPr lang="en-US" dirty="0"/>
            </a:br>
            <a:r>
              <a:rPr lang="en-US" dirty="0"/>
              <a:t> in 2017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456A3C-B237-2941-8084-FDE6DD94AC6F}"/>
              </a:ext>
            </a:extLst>
          </p:cNvPr>
          <p:cNvSpPr/>
          <p:nvPr/>
        </p:nvSpPr>
        <p:spPr>
          <a:xfrm>
            <a:off x="4489548" y="4230184"/>
            <a:ext cx="1110175" cy="697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88B03-F6F9-1846-B1A2-C0F962FE4ED6}"/>
              </a:ext>
            </a:extLst>
          </p:cNvPr>
          <p:cNvSpPr txBox="1"/>
          <p:nvPr/>
        </p:nvSpPr>
        <p:spPr>
          <a:xfrm>
            <a:off x="477861" y="2368136"/>
            <a:ext cx="3962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Louisiana</a:t>
            </a:r>
            <a:r>
              <a:rPr lang="en-US" sz="7200" dirty="0"/>
              <a:t> </a:t>
            </a:r>
            <a:r>
              <a:rPr lang="en-US" sz="12000" dirty="0">
                <a:solidFill>
                  <a:srgbClr val="FF0000"/>
                </a:solidFill>
              </a:rPr>
              <a:t>4%</a:t>
            </a:r>
          </a:p>
          <a:p>
            <a:pPr algn="ctr"/>
            <a:r>
              <a:rPr lang="en-US" sz="4400" dirty="0"/>
              <a:t>14</a:t>
            </a:r>
            <a:r>
              <a:rPr lang="en-US" sz="4400" baseline="30000" dirty="0"/>
              <a:t>th </a:t>
            </a:r>
            <a:r>
              <a:rPr lang="en-US" sz="4400" dirty="0"/>
              <a:t>lowest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816B7-0756-B24B-AFA4-9C68B68D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1830"/>
            <a:ext cx="3758356" cy="3416320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E03619-8AB4-3B44-A738-DF8CF831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21" y="192024"/>
            <a:ext cx="7273879" cy="66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6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88-FEDE-E946-904E-B13024D8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EE58-C1EC-E04F-8FCB-A5EE1D4EF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646E1-00C3-C84E-8544-D898454B3A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1.64 million test takers in 2016</a:t>
            </a:r>
          </a:p>
          <a:p>
            <a:r>
              <a:rPr lang="en-US" dirty="0"/>
              <a:t>Evidence based questions</a:t>
            </a:r>
          </a:p>
          <a:p>
            <a:r>
              <a:rPr lang="en-US" dirty="0"/>
              <a:t>Reading, Math no calculator, Math with calculator, Writing</a:t>
            </a:r>
          </a:p>
          <a:p>
            <a:r>
              <a:rPr lang="en-US" dirty="0"/>
              <a:t>Optional essay</a:t>
            </a:r>
          </a:p>
          <a:p>
            <a:r>
              <a:rPr lang="en-US" dirty="0"/>
              <a:t>230 minutes</a:t>
            </a:r>
          </a:p>
          <a:p>
            <a:r>
              <a:rPr lang="en-US" dirty="0"/>
              <a:t>Average Participation 2017 and 2018: 39% and 45%</a:t>
            </a:r>
          </a:p>
          <a:p>
            <a:r>
              <a:rPr lang="en-US" dirty="0"/>
              <a:t>NOT Required in Louisiana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6EDA8-C594-894B-97D6-5A6924609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0C89F-129B-7442-8A42-30C717075C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2.09 million test takers in 2016</a:t>
            </a:r>
          </a:p>
          <a:p>
            <a:r>
              <a:rPr lang="en-US" dirty="0"/>
              <a:t>Straightforward questions</a:t>
            </a:r>
          </a:p>
          <a:p>
            <a:r>
              <a:rPr lang="en-US" dirty="0"/>
              <a:t>English, Math with calculator, Reading, Science</a:t>
            </a:r>
          </a:p>
          <a:p>
            <a:r>
              <a:rPr lang="en-US" dirty="0"/>
              <a:t>Optional essay</a:t>
            </a:r>
          </a:p>
          <a:p>
            <a:r>
              <a:rPr lang="en-US" dirty="0"/>
              <a:t>215 minutes </a:t>
            </a:r>
          </a:p>
          <a:p>
            <a:r>
              <a:rPr lang="en-US" dirty="0"/>
              <a:t>Average Participation 2017 and 2018: 66% and 62%</a:t>
            </a:r>
          </a:p>
          <a:p>
            <a:r>
              <a:rPr lang="en-US" dirty="0">
                <a:highlight>
                  <a:srgbClr val="FFFF00"/>
                </a:highlight>
              </a:rPr>
              <a:t>REQUIRED in Louisiana </a:t>
            </a:r>
          </a:p>
        </p:txBody>
      </p:sp>
    </p:spTree>
    <p:extLst>
      <p:ext uri="{BB962C8B-B14F-4D97-AF65-F5344CB8AC3E}">
        <p14:creationId xmlns:p14="http://schemas.microsoft.com/office/powerpoint/2010/main" val="379726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E42BB-CC53-4548-B12B-A6864A51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Colorado Changes from ACT to SAT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E1F5AD-DD20-2443-8FFC-1BEB2829E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95834"/>
              </p:ext>
            </p:extLst>
          </p:nvPr>
        </p:nvGraphicFramePr>
        <p:xfrm>
          <a:off x="6515100" y="533400"/>
          <a:ext cx="3827463" cy="297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CFF741-E521-A84B-8606-F3081FEC0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6838"/>
              </p:ext>
            </p:extLst>
          </p:nvPr>
        </p:nvGraphicFramePr>
        <p:xfrm>
          <a:off x="6515100" y="3595688"/>
          <a:ext cx="3827463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522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0557A-809C-3D47-A8FB-F317BC46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Why did Colorado have an increase in SAT Participation?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FBD5-5779-B849-A823-813BF77D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state switched in 2017 from ACT to SAT for high school testing of their academic skills</a:t>
            </a:r>
          </a:p>
          <a:p>
            <a:r>
              <a:rPr lang="en-US" sz="2400"/>
              <a:t>70% decrease in ACT Participation</a:t>
            </a:r>
          </a:p>
          <a:p>
            <a:r>
              <a:rPr lang="en-US" sz="2400"/>
              <a:t>89% increase in SAT Participation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81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D476B-86B2-834B-A12A-ED092420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by State Comparison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93BAFB3-6CBD-9646-B2AF-29A9DD0DC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104910"/>
              </p:ext>
            </p:extLst>
          </p:nvPr>
        </p:nvGraphicFramePr>
        <p:xfrm>
          <a:off x="6278563" y="3405188"/>
          <a:ext cx="4300538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71448D-FDA9-174A-9763-56E2A2222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534869"/>
              </p:ext>
            </p:extLst>
          </p:nvPr>
        </p:nvGraphicFramePr>
        <p:xfrm>
          <a:off x="6278563" y="533400"/>
          <a:ext cx="4300538" cy="278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020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4BD0-FC73-FB43-9CD4-C70747FD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get more students to take the SAT in Louisiana?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A637-3095-2147-964E-41C569BA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make it so students can take the SAT in high school for free (having Louisiana cover the cost)</a:t>
            </a:r>
          </a:p>
          <a:p>
            <a:r>
              <a:rPr lang="en-US" dirty="0"/>
              <a:t>Must talk with the government to talk about changing to the SAT</a:t>
            </a:r>
          </a:p>
          <a:p>
            <a:r>
              <a:rPr lang="en-US" dirty="0"/>
              <a:t>Give a lower and competitive bid </a:t>
            </a:r>
          </a:p>
        </p:txBody>
      </p:sp>
    </p:spTree>
    <p:extLst>
      <p:ext uri="{BB962C8B-B14F-4D97-AF65-F5344CB8AC3E}">
        <p14:creationId xmlns:p14="http://schemas.microsoft.com/office/powerpoint/2010/main" val="187901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7B55-E403-4244-992C-CD3B16B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906E-02A7-F640-A3C6-048E58DE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https://www.edweek.org/ew/articles/2017/05/24/in-race-for-test-takers-act-outscores-sat--for.html</a:t>
            </a:r>
            <a:endParaRPr lang="en-US" dirty="0"/>
          </a:p>
          <a:p>
            <a:r>
              <a:rPr lang="en-US" dirty="0">
                <a:hlinkClick r:id="rId3"/>
              </a:rPr>
              <a:t>https://www.studypoint.com/ed/sat-and-act-test/</a:t>
            </a:r>
            <a:endParaRPr lang="en-US" dirty="0"/>
          </a:p>
          <a:p>
            <a:r>
              <a:rPr lang="en-US" dirty="0">
                <a:hlinkClick r:id="rId4"/>
              </a:rPr>
              <a:t>https://www.kaptest.com/sat/sat-vs-</a:t>
            </a:r>
            <a:r>
              <a:rPr lang="en-US" dirty="0" err="1">
                <a:hlinkClick r:id="rId4"/>
              </a:rPr>
              <a:t>act</a:t>
            </a:r>
            <a:r>
              <a:rPr lang="en-US" dirty="0" err="1">
                <a:hlinkClick r:id="rId5"/>
              </a:rPr>
              <a:t>https</a:t>
            </a:r>
            <a:r>
              <a:rPr lang="en-US" dirty="0">
                <a:hlinkClick r:id="rId5"/>
              </a:rPr>
              <a:t>://www.denverpost.com/2017/03/06/colorado-juniors-sat-college-exam/</a:t>
            </a:r>
            <a:endParaRPr lang="en-US" dirty="0"/>
          </a:p>
          <a:p>
            <a:r>
              <a:rPr lang="en-US" dirty="0">
                <a:hlinkClick r:id="rId6"/>
              </a:rPr>
              <a:t>https://www.testive.com/colorado-sat-change-2017/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0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342</Words>
  <Application>Microsoft Macintosh PowerPoint</Application>
  <PresentationFormat>Widescreen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can we increase SAT participation in Lousiana?</vt:lpstr>
      <vt:lpstr>Poll </vt:lpstr>
      <vt:lpstr>SAT Participation  in 2017</vt:lpstr>
      <vt:lpstr>Background on Tests</vt:lpstr>
      <vt:lpstr>Colorado Changes from ACT to SAT</vt:lpstr>
      <vt:lpstr>Why did Colorado have an increase in SAT Participation?</vt:lpstr>
      <vt:lpstr>State by State Comparison</vt:lpstr>
      <vt:lpstr>How can we get more students to take the SAT in Louisiana?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SAT Participation in Louisiana </dc:title>
  <dc:creator>Brian Jankowitz</dc:creator>
  <cp:lastModifiedBy>Brian Jankowitz</cp:lastModifiedBy>
  <cp:revision>8</cp:revision>
  <dcterms:created xsi:type="dcterms:W3CDTF">2020-01-06T05:31:42Z</dcterms:created>
  <dcterms:modified xsi:type="dcterms:W3CDTF">2020-01-09T23:36:49Z</dcterms:modified>
</cp:coreProperties>
</file>