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1" r:id="rId3"/>
    <p:sldMasterId id="2147483728" r:id="rId4"/>
    <p:sldMasterId id="2147483742" r:id="rId5"/>
    <p:sldMasterId id="2147483756" r:id="rId6"/>
    <p:sldMasterId id="2147483770" r:id="rId7"/>
    <p:sldMasterId id="2147483784" r:id="rId8"/>
    <p:sldMasterId id="2147483798" r:id="rId9"/>
  </p:sldMasterIdLst>
  <p:notesMasterIdLst>
    <p:notesMasterId r:id="rId68"/>
  </p:notesMasterIdLst>
  <p:handoutMasterIdLst>
    <p:handoutMasterId r:id="rId69"/>
  </p:handoutMasterIdLst>
  <p:sldIdLst>
    <p:sldId id="316" r:id="rId10"/>
    <p:sldId id="317" r:id="rId11"/>
    <p:sldId id="367" r:id="rId12"/>
    <p:sldId id="368" r:id="rId13"/>
    <p:sldId id="379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65" r:id="rId23"/>
    <p:sldId id="377" r:id="rId24"/>
    <p:sldId id="378" r:id="rId25"/>
    <p:sldId id="318" r:id="rId26"/>
    <p:sldId id="319" r:id="rId27"/>
    <p:sldId id="320" r:id="rId28"/>
    <p:sldId id="380" r:id="rId29"/>
    <p:sldId id="321" r:id="rId30"/>
    <p:sldId id="346" r:id="rId31"/>
    <p:sldId id="347" r:id="rId32"/>
    <p:sldId id="322" r:id="rId33"/>
    <p:sldId id="323" r:id="rId34"/>
    <p:sldId id="366" r:id="rId35"/>
    <p:sldId id="327" r:id="rId36"/>
    <p:sldId id="344" r:id="rId37"/>
    <p:sldId id="328" r:id="rId38"/>
    <p:sldId id="329" r:id="rId39"/>
    <p:sldId id="330" r:id="rId40"/>
    <p:sldId id="331" r:id="rId41"/>
    <p:sldId id="332" r:id="rId42"/>
    <p:sldId id="333" r:id="rId43"/>
    <p:sldId id="335" r:id="rId44"/>
    <p:sldId id="334" r:id="rId45"/>
    <p:sldId id="336" r:id="rId46"/>
    <p:sldId id="360" r:id="rId47"/>
    <p:sldId id="362" r:id="rId48"/>
    <p:sldId id="361" r:id="rId49"/>
    <p:sldId id="364" r:id="rId50"/>
    <p:sldId id="337" r:id="rId51"/>
    <p:sldId id="338" r:id="rId52"/>
    <p:sldId id="339" r:id="rId53"/>
    <p:sldId id="340" r:id="rId54"/>
    <p:sldId id="349" r:id="rId55"/>
    <p:sldId id="341" r:id="rId56"/>
    <p:sldId id="348" r:id="rId57"/>
    <p:sldId id="342" r:id="rId58"/>
    <p:sldId id="356" r:id="rId59"/>
    <p:sldId id="357" r:id="rId60"/>
    <p:sldId id="359" r:id="rId61"/>
    <p:sldId id="358" r:id="rId62"/>
    <p:sldId id="343" r:id="rId63"/>
    <p:sldId id="352" r:id="rId64"/>
    <p:sldId id="353" r:id="rId65"/>
    <p:sldId id="354" r:id="rId66"/>
    <p:sldId id="314" r:id="rId67"/>
  </p:sldIdLst>
  <p:sldSz cx="9144000" cy="6858000" type="screen4x3"/>
  <p:notesSz cx="7010400" cy="9296400"/>
  <p:defaultTextStyle>
    <a:defPPr>
      <a:defRPr lang="es-P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2" autoAdjust="0"/>
    <p:restoredTop sz="92348" autoAdjust="0"/>
  </p:normalViewPr>
  <p:slideViewPr>
    <p:cSldViewPr>
      <p:cViewPr varScale="1">
        <p:scale>
          <a:sx n="75" d="100"/>
          <a:sy n="75" d="100"/>
        </p:scale>
        <p:origin x="8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65508-AFAD-407A-9007-225EB98BE2B3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7B08BB-E249-4BD3-9ED4-810F3D2A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585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FC1B1F-0891-48AE-99B2-E66A0B0C18F2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s-P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P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E04C9C1-8450-48E6-A27D-AB64B3808D19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2606273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09ACFCEC-3BF9-4FE2-B541-4DC6D57E374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hangingPunct="0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No podemos realizar el comando de insert para una columna que posee un valor virtual.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6248D5-62EF-44E3-96A5-97B42F0DB679}" type="slidenum">
              <a:rPr lang="es-PR" altLang="en-US" smtClean="0"/>
              <a:pPr>
                <a:spcBef>
                  <a:spcPct val="0"/>
                </a:spcBef>
              </a:pPr>
              <a:t>25</a:t>
            </a:fld>
            <a:endParaRPr lang="es-P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Puede ser utilizado para generar una tabla que contenga sólo las columnnas que deseamos que cierto departamento pueda ver como por ejemplo el departamento de mercadeo……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SET LINESIZE 300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Para visualizar mejor los resultados en pantalla.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 pueden colocar nuevos nombres para las columnas justo después del nombre de la tabla entre paréntesis.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2820A9-C533-4947-837B-85F2443E0B64}" type="slidenum">
              <a:rPr lang="es-PR" altLang="en-US" smtClean="0"/>
              <a:pPr>
                <a:spcBef>
                  <a:spcPct val="0"/>
                </a:spcBef>
              </a:pPr>
              <a:t>32</a:t>
            </a:fld>
            <a:endParaRPr lang="es-P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1B2401-EDDC-4069-9DB3-DA150061B8DB}" type="slidenum">
              <a:rPr lang="es-PR" altLang="en-US" smtClean="0"/>
              <a:pPr>
                <a:spcBef>
                  <a:spcPct val="0"/>
                </a:spcBef>
              </a:pPr>
              <a:t>38</a:t>
            </a:fld>
            <a:endParaRPr lang="es-P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5CDB3D-72A7-447B-BB4E-86552925559F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DDAA9606-19FD-4122-B60F-08E5F126148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hangingPunct="0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Ejemplo:</a:t>
            </a:r>
          </a:p>
          <a:p>
            <a:pPr>
              <a:spcBef>
                <a:spcPct val="0"/>
              </a:spcBef>
            </a:pPr>
            <a:r>
              <a:rPr lang="en-US" altLang="en-US"/>
              <a:t>Define_editor = “Notepad” </a:t>
            </a:r>
          </a:p>
          <a:p>
            <a:pPr>
              <a:spcBef>
                <a:spcPct val="0"/>
              </a:spcBef>
            </a:pPr>
            <a:r>
              <a:rPr lang="en-US" altLang="en-US"/>
              <a:t>Define_editor = “c:\Program Files\Notepad++\notepad++.exe“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s-PR" altLang="en-US"/>
              <a:t>define_editor = emacs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s-P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FBEA1A-92C6-4A27-B2B9-172B00F2A098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9573E-0196-4488-A46D-4EF8154C046C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DE8460-3B12-474C-9160-A4941E52A2A2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La restricción de los 30 caracteres sólo aplica al nombre de las tablas y los atributos y no al contenido de los atributos.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2C6F11-28B5-4CB3-85C9-45B4BDCE90A3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Es el tipo de datos que Oracle 11g espera almacenar en cada columna que sea definida…..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83EDAF-54E4-47B7-BEC6-C5755D1B9BCA}" type="slidenum">
              <a:rPr lang="es-PR" altLang="en-US" smtClean="0"/>
              <a:pPr>
                <a:spcBef>
                  <a:spcPct val="0"/>
                </a:spcBef>
              </a:pPr>
              <a:t>19</a:t>
            </a:fld>
            <a:endParaRPr lang="es-P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/>
          </a:p>
          <a:p>
            <a:pPr eaLnBrk="1" hangingPunct="1">
              <a:spcBef>
                <a:spcPct val="0"/>
              </a:spcBef>
            </a:pPr>
            <a:r>
              <a:rPr lang="es-ES" altLang="en-US"/>
              <a:t>Por “default” el “schema” pertenece al usuario que crea la tabla.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D0671C-9036-46E1-8C22-04DCC95A5CE5}" type="slidenum">
              <a:rPr lang="es-PR" altLang="en-US" smtClean="0"/>
              <a:pPr>
                <a:spcBef>
                  <a:spcPct val="0"/>
                </a:spcBef>
              </a:pPr>
              <a:t>21</a:t>
            </a:fld>
            <a:endParaRPr lang="es-P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034DB-CD29-48A2-9088-64AB066D2142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5746E-B1FB-48D6-B8B9-B0C9727F7321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40434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83FDB-696E-4544-BD45-E7D3435646DB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87F27-C898-49D8-B3D7-66641378C8EE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1796251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E0E1-4248-4A1D-943D-40B409A25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699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043337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1D546E-1473-44C0-AC9B-B4F33C4F1B75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56212-C7B0-4169-9F9E-592D67841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2531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430946-812A-4018-B749-7C52650E4EDB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33893-B982-48AC-8859-AD999CF11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2189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0BEC1D-CFA4-4DFB-BF07-DDCB6563451B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136D-CFC1-4E61-B386-2B2BA1D58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5672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D92D00-DC0A-4BC3-B30A-D2EEB04EC821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4604-C488-40E4-A001-00EC52F45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764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EDF699-D498-4274-A599-12B04DCEA01D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F4AB-06A3-4F42-8563-E81490B76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5513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C710D3-7C55-4A6D-85BE-F0315827C1E6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65F7-7A11-4BE5-AF50-B6C3CE9EA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9593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82FA908-9A90-43A9-BA77-769D27A769AC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23637-B407-4B96-B22D-3B9173457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269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AC8262-067C-48CF-B8AA-B20EA227E8ED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D7598-AEE1-4F2C-AF14-10807EC3F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7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21533-66A5-4182-B796-4D3840C236E4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ACB53-EEDF-469F-BC10-095AAF16BE38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17085438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C87FE0-F5B1-46BC-BD54-7582916631F7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6616B-34FA-4C0F-A8D3-A9E4669FA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81032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CE8083-3835-4F19-BF1E-0E6F0DDD44A6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E0270-F3E5-4793-B426-B22038E32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866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E5F38F1-B456-446B-9EA1-0ED1524D6C99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9A7A4-378E-49FF-84F4-976D2FFC2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06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6574D-D18C-4F63-A036-7727E10BF6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30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5B63-D474-4321-9B62-76B12BDFF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5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10E3B-EBCA-461F-9E62-BC62D9485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0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2B15-1B3E-4343-9556-606AD343B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41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6B84-3729-4F48-BACB-3D1E79155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9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9944A-5E46-483E-A86F-0C03BFC89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1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7D825-6E99-4D63-AB33-A6AC4B51E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811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5A3A-4CAA-44F8-A7B6-A14ACD8F23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9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500D4-E393-4FC4-AB15-93D650B2865E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F3F-BE51-4E86-A4C5-76E82C580D3E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4225086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354F-54AA-4CE6-9AD0-22D2B8519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73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D58E1-D07F-41B0-AC85-413E81880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891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D9BCD-D43E-4D64-9CB8-F0BFA2634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12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85E40-FCA7-4A17-BAAD-53927EC86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77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5344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51A385-EF68-4E6C-897C-E05EB119261E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5A71-2D38-4C1A-8A38-C0A47C628B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694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7F6F91-DF3A-4294-B4BA-3AB7F77B8CC1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3D10-DD7D-4F8F-81D8-2CD66517C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809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5892CD-47CF-4DFE-B937-04878B3489C0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13F4E-E9D7-46B7-B125-1D2071D3D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081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1BCB6D-919B-4BBE-8C44-B1FC693CFF97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327AA-3298-4573-A480-C945EE292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4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219E25-DA0D-4F80-92B8-29FA65CAD780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C692A-4A59-44AF-B870-97441116F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8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29172-B411-4E1F-96B3-05B36B232873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EFEA-188D-4162-B834-76B6A6C03CF5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4071558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20DBFA-8524-48F6-B8FD-8E4F274985A5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778FB-FF0C-4DB8-A325-2969BBD12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232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2A462B-7424-4A29-ACAA-D803E2BED35B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89135-462A-4026-9944-D58415500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674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A790EF-11BE-43C7-83F0-A4BE4926E6E2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1FE69-4499-497D-AC76-C8AC8AAB2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291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F6DD7F3-A5A5-4EFA-A63D-CE384186D5BF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500FE-4F2D-4B09-9C68-4549D2869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61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ABB3A1-C626-44E8-B4BD-778B2926D0EB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1A3C3-CE2C-436B-90B7-6383B12CC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4452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F676F4-077C-4143-BC81-3FE1410110D9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74A01-19C0-4168-A101-ADD1C6C63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662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B2B3D-1748-401E-A7C5-5FD19C2B46C8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43C79-8B60-4319-8AC5-83F0CC985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360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21A0-A592-417A-B896-E1E13FC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4376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2775-8FB0-4387-B4D9-F61FC69A3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7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9579-53CF-451A-BBF0-1E33C3BFCDFD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EC197-E4F2-427C-AC1F-7BB2A6FDE030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28867183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A7B5A-5812-4182-A34A-BD438199B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4979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79C8-0883-4DDE-B2C1-E1BD0ADE4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0603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95583-FA5C-4CF0-AA21-B91B29B0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828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BBF8D-E717-42B1-8046-FB13A44D1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165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39895-2EE1-4C67-B272-83E251FB7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533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B7C00-C914-4498-8127-96E48FEE9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2508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247DC-C0EE-4505-91A7-EF3B93CA0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868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3261-10DB-477B-849A-E5C242DB0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2752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4D1C-7F34-40B9-A4D8-81BA6A7AB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034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393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EA3A-46CC-45CE-8A92-023884778D5D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15EB4-FFA3-4F86-B056-CFE1B60A44A6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2800594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B27F4-F75C-4F4E-A7AA-0E553DFF1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857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43BF-CE4A-4ED4-AD50-14F057359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93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A21C1-F832-45B3-93EF-824BA6586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9430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04EF-EE03-465B-B458-EA7337F63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281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EC467-9690-4DB5-AFA3-788B702D9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33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E1C52-2094-4CCD-A814-3B705A590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4941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25FD-3E71-4BC0-B474-5F3142051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170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B48D3-0682-47A0-9318-65759CE00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398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B4842-E6C7-4A66-A139-C5E600956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134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24AC-7E7B-4203-8B7F-32669189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419-280C-4380-87ED-17CE158B7CB4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E3713-C2CF-4E7D-B79D-E450A9DCEAD2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8915130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80A77-815B-4BB8-A613-B0A85BCC5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3153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5C3D6-C3D6-459A-9064-3C79986EE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334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9897630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233FD-5547-4332-BD66-894A9E1CE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86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9655-8549-4812-9E00-E8A9FFBF0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2824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C6CA-DA80-4EF9-B519-3D23246D7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9113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BFCBB-D58D-4121-BC28-3DAF107FE1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8482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4323C-AC16-4D14-AE2C-6EC929D63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668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D5A51-89EA-4B4C-9C3E-A5FDDB18A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0775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9871-87B5-4B22-A46E-BEE303E6F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2317D-7F5E-44A9-AE7B-BFB709B09CFD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C6EE-DF0E-46F2-A847-0D29BAD23D8D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29302873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2305A-D8D5-4C75-AD39-492CFD286C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8354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7289-D3A2-426F-A96D-95C7E2BB6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875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03D5D-18C9-458E-984F-A3D07B9941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667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1B68C-9B37-49C1-8224-6BCCBCD566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705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61FC2-860C-4EFB-B796-E18147647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748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3300764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1A87-E4EC-4E02-B27E-97CB13AAF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7541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9E195-3888-4012-A3ED-15DC8E255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5553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F5797-BBD9-4411-96DF-F3C2F3800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5454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B000B-AC01-4006-93CA-A41BF63A1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2F72-38DD-4D94-9E84-1A4568B86392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E312D-7A32-4A9C-8A85-FE7302349F55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41746673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02F0-DDBC-4A39-9117-D6A4651FC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97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013D-B67F-4077-9888-B5D81483A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8543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82B9-2E33-4AA8-9F5B-4C9BAA2B6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620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E92F-CDDF-4B76-A34B-B0A47B31A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487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DB8E6-FB2F-45D4-93DA-C1898C0DD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8781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0F5FD-5330-49D3-A6EA-D118D0394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9391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DC20-2776-43B7-9055-DE9A4F392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5049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F378-8E51-4DA0-A2EF-7C491FED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0998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90500"/>
            <a:ext cx="80010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160900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A092-FCBD-41CD-A09C-6F78C5955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C1113-C302-4FEB-A8C9-96048D3DC604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98AD7-1803-4494-BE8F-3DBF9039F877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  <p:extLst>
      <p:ext uri="{BB962C8B-B14F-4D97-AF65-F5344CB8AC3E}">
        <p14:creationId xmlns:p14="http://schemas.microsoft.com/office/powerpoint/2010/main" val="40735209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769A9-F628-453D-BAA9-AD616655B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7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9485-5683-4E89-959A-30BF8FA3F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9708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01F5-B3F0-4231-8ABA-D249C4355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5095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E427F-F9A9-4272-8601-0427E6997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87723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2B03A-0D46-4FDC-A6D5-21479CFAA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658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4584F-F495-42CD-BCC6-C087C8FCF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0639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27B04-D881-4770-8439-6547453A4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011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197E-E65F-42DA-ACAC-10C9709E2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428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E6067-5732-454A-BA1F-87E5AB765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2082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AA62-7863-4AE3-9699-B5204F468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s-P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s-P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FA8ECD-D0C1-4C27-82CE-9938D356747C}" type="datetimeFigureOut">
              <a:rPr lang="es-PR"/>
              <a:pPr>
                <a:defRPr/>
              </a:pPr>
              <a:t>03/28/2022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31ADDA-D2D4-49C8-A303-1DABB7B87695}" type="slidenum">
              <a:rPr lang="es-PR" altLang="en-US"/>
              <a:pPr>
                <a:defRPr/>
              </a:pPr>
              <a:t>‹#›</a:t>
            </a:fld>
            <a:endParaRPr lang="es-P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54" r:id="rId1"/>
    <p:sldLayoutId id="2147486255" r:id="rId2"/>
    <p:sldLayoutId id="2147486256" r:id="rId3"/>
    <p:sldLayoutId id="2147486257" r:id="rId4"/>
    <p:sldLayoutId id="2147486258" r:id="rId5"/>
    <p:sldLayoutId id="2147486259" r:id="rId6"/>
    <p:sldLayoutId id="2147486260" r:id="rId7"/>
    <p:sldLayoutId id="2147486261" r:id="rId8"/>
    <p:sldLayoutId id="2147486262" r:id="rId9"/>
    <p:sldLayoutId id="2147486263" r:id="rId10"/>
    <p:sldLayoutId id="21474862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04834-DEB3-4542-A63A-2D6D92997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5" r:id="rId1"/>
    <p:sldLayoutId id="2147486266" r:id="rId2"/>
    <p:sldLayoutId id="2147486267" r:id="rId3"/>
    <p:sldLayoutId id="2147486268" r:id="rId4"/>
    <p:sldLayoutId id="2147486269" r:id="rId5"/>
    <p:sldLayoutId id="2147486270" r:id="rId6"/>
    <p:sldLayoutId id="2147486271" r:id="rId7"/>
    <p:sldLayoutId id="2147486272" r:id="rId8"/>
    <p:sldLayoutId id="2147486273" r:id="rId9"/>
    <p:sldLayoutId id="2147486274" r:id="rId10"/>
    <p:sldLayoutId id="2147486275" r:id="rId11"/>
    <p:sldLayoutId id="2147486276" r:id="rId12"/>
    <p:sldLayoutId id="21474862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EAD3FA2-ED85-4EEB-BA98-F5D46A982941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4EC342-8B18-4B1E-989E-6B45B3B0B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8" r:id="rId1"/>
    <p:sldLayoutId id="2147486279" r:id="rId2"/>
    <p:sldLayoutId id="2147486280" r:id="rId3"/>
    <p:sldLayoutId id="2147486281" r:id="rId4"/>
    <p:sldLayoutId id="2147486282" r:id="rId5"/>
    <p:sldLayoutId id="2147486283" r:id="rId6"/>
    <p:sldLayoutId id="2147486284" r:id="rId7"/>
    <p:sldLayoutId id="2147486285" r:id="rId8"/>
    <p:sldLayoutId id="2147486286" r:id="rId9"/>
    <p:sldLayoutId id="2147486287" r:id="rId10"/>
    <p:sldLayoutId id="2147486288" r:id="rId11"/>
    <p:sldLayoutId id="214748628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08D8CD-CA3F-4516-AF1E-0CFBBEF3D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0" r:id="rId1"/>
    <p:sldLayoutId id="2147486291" r:id="rId2"/>
    <p:sldLayoutId id="2147486292" r:id="rId3"/>
    <p:sldLayoutId id="2147486293" r:id="rId4"/>
    <p:sldLayoutId id="2147486294" r:id="rId5"/>
    <p:sldLayoutId id="2147486295" r:id="rId6"/>
    <p:sldLayoutId id="2147486296" r:id="rId7"/>
    <p:sldLayoutId id="2147486297" r:id="rId8"/>
    <p:sldLayoutId id="2147486298" r:id="rId9"/>
    <p:sldLayoutId id="2147486299" r:id="rId10"/>
    <p:sldLayoutId id="2147486300" r:id="rId11"/>
    <p:sldLayoutId id="2147486301" r:id="rId12"/>
    <p:sldLayoutId id="214748630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7CF189-5212-483A-ACC8-D2218599B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3" r:id="rId1"/>
    <p:sldLayoutId id="2147486304" r:id="rId2"/>
    <p:sldLayoutId id="2147486305" r:id="rId3"/>
    <p:sldLayoutId id="2147486306" r:id="rId4"/>
    <p:sldLayoutId id="2147486307" r:id="rId5"/>
    <p:sldLayoutId id="2147486308" r:id="rId6"/>
    <p:sldLayoutId id="2147486309" r:id="rId7"/>
    <p:sldLayoutId id="2147486310" r:id="rId8"/>
    <p:sldLayoutId id="2147486311" r:id="rId9"/>
    <p:sldLayoutId id="2147486312" r:id="rId10"/>
    <p:sldLayoutId id="2147486313" r:id="rId11"/>
    <p:sldLayoutId id="2147486314" r:id="rId12"/>
    <p:sldLayoutId id="21474863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40A82D-AADD-484E-9793-25C33CC59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16" r:id="rId1"/>
    <p:sldLayoutId id="2147486317" r:id="rId2"/>
    <p:sldLayoutId id="2147486318" r:id="rId3"/>
    <p:sldLayoutId id="2147486319" r:id="rId4"/>
    <p:sldLayoutId id="2147486320" r:id="rId5"/>
    <p:sldLayoutId id="2147486321" r:id="rId6"/>
    <p:sldLayoutId id="2147486322" r:id="rId7"/>
    <p:sldLayoutId id="2147486323" r:id="rId8"/>
    <p:sldLayoutId id="2147486324" r:id="rId9"/>
    <p:sldLayoutId id="2147486325" r:id="rId10"/>
    <p:sldLayoutId id="2147486326" r:id="rId11"/>
    <p:sldLayoutId id="2147486327" r:id="rId12"/>
    <p:sldLayoutId id="214748632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86D281-8E62-4E03-8B49-C362A1AEA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9" r:id="rId1"/>
    <p:sldLayoutId id="2147486330" r:id="rId2"/>
    <p:sldLayoutId id="2147486331" r:id="rId3"/>
    <p:sldLayoutId id="2147486332" r:id="rId4"/>
    <p:sldLayoutId id="2147486333" r:id="rId5"/>
    <p:sldLayoutId id="2147486334" r:id="rId6"/>
    <p:sldLayoutId id="2147486335" r:id="rId7"/>
    <p:sldLayoutId id="2147486336" r:id="rId8"/>
    <p:sldLayoutId id="2147486337" r:id="rId9"/>
    <p:sldLayoutId id="2147486338" r:id="rId10"/>
    <p:sldLayoutId id="2147486339" r:id="rId11"/>
    <p:sldLayoutId id="2147486340" r:id="rId12"/>
    <p:sldLayoutId id="214748634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DF9AA8-1BD6-4409-BA29-EFB6FA7F2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2" r:id="rId1"/>
    <p:sldLayoutId id="2147486343" r:id="rId2"/>
    <p:sldLayoutId id="2147486344" r:id="rId3"/>
    <p:sldLayoutId id="2147486345" r:id="rId4"/>
    <p:sldLayoutId id="2147486346" r:id="rId5"/>
    <p:sldLayoutId id="2147486347" r:id="rId6"/>
    <p:sldLayoutId id="2147486348" r:id="rId7"/>
    <p:sldLayoutId id="2147486349" r:id="rId8"/>
    <p:sldLayoutId id="2147486350" r:id="rId9"/>
    <p:sldLayoutId id="2147486351" r:id="rId10"/>
    <p:sldLayoutId id="2147486352" r:id="rId11"/>
    <p:sldLayoutId id="2147486353" r:id="rId12"/>
    <p:sldLayoutId id="214748635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BF59F7-0B84-4A19-8D58-5C69FE6F3579}" type="datetime1">
              <a:rPr lang="en-US"/>
              <a:pPr>
                <a:defRPr/>
              </a:pPr>
              <a:t>3/28/2022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D5158C-2C51-4FF1-BE8E-5274A780C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5" r:id="rId1"/>
    <p:sldLayoutId id="2147486356" r:id="rId2"/>
    <p:sldLayoutId id="2147486357" r:id="rId3"/>
    <p:sldLayoutId id="2147486358" r:id="rId4"/>
    <p:sldLayoutId id="2147486359" r:id="rId5"/>
    <p:sldLayoutId id="2147486360" r:id="rId6"/>
    <p:sldLayoutId id="2147486361" r:id="rId7"/>
    <p:sldLayoutId id="2147486362" r:id="rId8"/>
    <p:sldLayoutId id="2147486363" r:id="rId9"/>
    <p:sldLayoutId id="2147486364" r:id="rId10"/>
    <p:sldLayoutId id="214748636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25/ch4datetime.htm#i1006050" TargetMode="External"/><Relationship Id="rId2" Type="http://schemas.openxmlformats.org/officeDocument/2006/relationships/hyperlink" Target="https://docs.oracle.com/cd/B19306_01/server.102/b14225/ch4datetime.htm#i1006006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hyperlink" Target="https://docs.oracle.com/cd/B19306_01/server.102/b14225/ch4datetime.htm#i1006169" TargetMode="External"/><Relationship Id="rId4" Type="http://schemas.openxmlformats.org/officeDocument/2006/relationships/hyperlink" Target="https://docs.oracle.com/cd/B19306_01/server.102/b14225/ch4datetime.htm#i10060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895475"/>
            <a:ext cx="8001000" cy="685800"/>
          </a:xfrm>
        </p:spPr>
        <p:txBody>
          <a:bodyPr/>
          <a:lstStyle/>
          <a:p>
            <a:pPr eaLnBrk="1" hangingPunct="1"/>
            <a:r>
              <a:rPr lang="es-PR" altLang="en-US" dirty="0"/>
              <a:t>SICI-4030</a:t>
            </a:r>
            <a:br>
              <a:rPr lang="es-PR" altLang="en-US" dirty="0"/>
            </a:br>
            <a:r>
              <a:rPr lang="es-PR" altLang="en-US" dirty="0"/>
              <a:t>Base de Datos</a:t>
            </a:r>
            <a:endParaRPr lang="en-US" altLang="en-US" b="1" dirty="0"/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88" y="2895600"/>
            <a:ext cx="9144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PR" altLang="en-US" sz="3600" dirty="0"/>
              <a:t>Dr. Nelliud D. Torres</a:t>
            </a:r>
          </a:p>
          <a:p>
            <a:pPr eaLnBrk="1" hangingPunct="1">
              <a:lnSpc>
                <a:spcPct val="90000"/>
              </a:lnSpc>
            </a:pPr>
            <a:r>
              <a:rPr lang="es-PR" altLang="en-US" sz="3600" dirty="0"/>
              <a:t>Presentación - 9</a:t>
            </a:r>
          </a:p>
          <a:p>
            <a:pPr eaLnBrk="1" hangingPunct="1">
              <a:lnSpc>
                <a:spcPct val="90000"/>
              </a:lnSpc>
            </a:pPr>
            <a:r>
              <a:rPr lang="es-PR" altLang="en-US" sz="3400" i="1" dirty="0"/>
              <a:t>Creación y Mantenimiento de una Tabla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dirty="0"/>
              <a:t>Data Definition Language DDL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i="1" dirty="0"/>
              <a:t>(CREATE, ALTER and DROP Database Tables)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err="1">
                <a:solidFill>
                  <a:schemeClr val="tx1"/>
                </a:solidFill>
              </a:rPr>
              <a:t>Presentación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preparada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</a:rPr>
              <a:t>por</a:t>
            </a:r>
            <a:r>
              <a:rPr lang="en-US" altLang="en-US" sz="3200" dirty="0">
                <a:solidFill>
                  <a:schemeClr val="tx1"/>
                </a:solidFill>
              </a:rPr>
              <a:t> la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Dra. </a:t>
            </a:r>
            <a:r>
              <a:rPr lang="en-US" altLang="en-US" sz="3200" dirty="0" err="1">
                <a:solidFill>
                  <a:schemeClr val="tx1"/>
                </a:solidFill>
              </a:rPr>
              <a:t>Lennis</a:t>
            </a:r>
            <a:r>
              <a:rPr lang="en-US" altLang="en-US" sz="3200" dirty="0">
                <a:solidFill>
                  <a:schemeClr val="tx1"/>
                </a:solidFill>
              </a:rPr>
              <a:t> Torres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i="1" dirty="0"/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1895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3338"/>
            <a:ext cx="23622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8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7913" y="0"/>
            <a:ext cx="1716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s-PR" altLang="en-US" dirty="0"/>
              <a:t>CREAR LA BASE DE DATOS </a:t>
            </a:r>
            <a:r>
              <a:rPr lang="en-US" altLang="en-US" dirty="0"/>
              <a:t>“</a:t>
            </a:r>
            <a:r>
              <a:rPr lang="en-US" altLang="en-US" dirty="0" err="1"/>
              <a:t>JustLee</a:t>
            </a:r>
            <a:r>
              <a:rPr lang="en-US" altLang="en-US" dirty="0"/>
              <a:t>”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dirty="0"/>
              <a:t>Utilice el “script” provisto para crear la base de datos a usarse como ejemplo.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dirty="0"/>
              <a:t>En el </a:t>
            </a:r>
            <a:r>
              <a:rPr lang="es-PR" b="1" i="1" dirty="0" err="1"/>
              <a:t>command</a:t>
            </a:r>
            <a:r>
              <a:rPr lang="es-PR" b="1" i="1" dirty="0"/>
              <a:t> </a:t>
            </a:r>
            <a:r>
              <a:rPr lang="es-PR" b="1" i="1" dirty="0" err="1"/>
              <a:t>prompt</a:t>
            </a:r>
            <a:r>
              <a:rPr lang="es-PR" b="1" i="1" dirty="0"/>
              <a:t> </a:t>
            </a:r>
            <a:r>
              <a:rPr lang="es-PR" dirty="0"/>
              <a:t>de SQL&gt; escriba el </a:t>
            </a:r>
            <a:r>
              <a:rPr lang="es-PR" i="1" dirty="0" err="1"/>
              <a:t>path</a:t>
            </a:r>
            <a:r>
              <a:rPr lang="es-PR" dirty="0"/>
              <a:t> en donde está el código disponible en la plataforma: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R" sz="15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b="1" dirty="0">
                <a:solidFill>
                  <a:srgbClr val="FF0000"/>
                </a:solidFill>
              </a:rPr>
              <a:t>Ejemplo</a:t>
            </a:r>
            <a:r>
              <a:rPr lang="es-PR" dirty="0"/>
              <a:t>:</a:t>
            </a: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PR" b="1" dirty="0" err="1"/>
              <a:t>start</a:t>
            </a:r>
            <a:r>
              <a:rPr lang="es-PR" dirty="0"/>
              <a:t> C:\data\chapter2\JLDB_Build.sql </a:t>
            </a: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PR" b="1" dirty="0"/>
              <a:t>@</a:t>
            </a:r>
            <a:r>
              <a:rPr lang="es-PR" dirty="0"/>
              <a:t> C:\data\chapter2\JLDB_Build.sql</a:t>
            </a: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s-PR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dirty="0"/>
              <a:t>Observe las tablas disponibles con el comando: 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PR" b="1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R" b="1" dirty="0"/>
              <a:t>SELECT</a:t>
            </a:r>
            <a:r>
              <a:rPr lang="es-PR" dirty="0"/>
              <a:t> </a:t>
            </a:r>
            <a:r>
              <a:rPr lang="es-PR" dirty="0" err="1"/>
              <a:t>table_name</a:t>
            </a:r>
            <a:r>
              <a:rPr lang="es-PR" dirty="0"/>
              <a:t> </a:t>
            </a:r>
            <a:r>
              <a:rPr lang="es-PR" b="1" dirty="0"/>
              <a:t>FROM</a:t>
            </a:r>
            <a:r>
              <a:rPr lang="es-PR" dirty="0"/>
              <a:t> </a:t>
            </a:r>
            <a:r>
              <a:rPr lang="es-PR" dirty="0" err="1"/>
              <a:t>user_tables</a:t>
            </a:r>
            <a:r>
              <a:rPr lang="es-PR" dirty="0"/>
              <a:t>;</a:t>
            </a:r>
          </a:p>
          <a:p>
            <a:pPr marL="857250" lvl="1" indent="-8572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PR" sz="900" dirty="0"/>
          </a:p>
          <a:p>
            <a:pPr marL="857250" lvl="1" indent="-857250" fontAlgn="auto">
              <a:spcAft>
                <a:spcPts val="0"/>
              </a:spcAft>
              <a:buNone/>
              <a:defRPr/>
            </a:pPr>
            <a:r>
              <a:rPr lang="es-PR" b="1" dirty="0"/>
              <a:t>Nota</a:t>
            </a:r>
            <a:r>
              <a:rPr lang="es-PR" dirty="0"/>
              <a:t>:  Si está utilizando una cuenta de administrador el comando le mostrará todas las tablas disponibles y no sólo las que acaba de crear. </a:t>
            </a:r>
          </a:p>
          <a:p>
            <a:pPr marL="857250" lvl="1" indent="-857250" fontAlgn="auto">
              <a:spcAft>
                <a:spcPts val="0"/>
              </a:spcAft>
              <a:buNone/>
              <a:defRPr/>
            </a:pPr>
            <a:r>
              <a:rPr lang="es-PR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Laboratorio</a:t>
            </a:r>
            <a:r>
              <a:rPr lang="es-PR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:  Correr el script que crea esta base de datos (Debe estar en Moodle el script).</a:t>
            </a:r>
          </a:p>
          <a:p>
            <a:pPr marL="857250" lvl="1" indent="-8572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P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0" y="-11113"/>
            <a:ext cx="9144000" cy="849313"/>
          </a:xfrm>
        </p:spPr>
        <p:txBody>
          <a:bodyPr/>
          <a:lstStyle/>
          <a:p>
            <a:pPr marL="342900" indent="-342900"/>
            <a:r>
              <a:rPr lang="es-PR" altLang="en-US" b="1" dirty="0"/>
              <a:t>SELECT</a:t>
            </a:r>
            <a:r>
              <a:rPr lang="es-PR" altLang="en-US" dirty="0"/>
              <a:t> </a:t>
            </a:r>
            <a:r>
              <a:rPr lang="es-PR" altLang="en-US" dirty="0" err="1"/>
              <a:t>table_name</a:t>
            </a:r>
            <a:r>
              <a:rPr lang="es-PR" altLang="en-US" dirty="0"/>
              <a:t> </a:t>
            </a:r>
            <a:r>
              <a:rPr lang="es-PR" altLang="en-US" b="1" dirty="0"/>
              <a:t>FROM</a:t>
            </a:r>
            <a:r>
              <a:rPr lang="es-PR" altLang="en-US" dirty="0"/>
              <a:t> </a:t>
            </a:r>
            <a:r>
              <a:rPr lang="es-PR" altLang="en-US" dirty="0" err="1"/>
              <a:t>user_tables</a:t>
            </a:r>
            <a:r>
              <a:rPr lang="es-PR" altLang="en-US" dirty="0"/>
              <a:t>;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D2750-7F60-4311-B8D3-50902FCEF0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769" y="4149924"/>
            <a:ext cx="1725887" cy="276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051800-A85C-4F9E-AC59-4787A974BB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" r="41879" b="4063"/>
          <a:stretch/>
        </p:blipFill>
        <p:spPr>
          <a:xfrm>
            <a:off x="140769" y="708545"/>
            <a:ext cx="3581400" cy="398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0EAE4-A3E9-4BB8-84BC-1518F2E5A5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8" t="1" r="47170" b="15789"/>
          <a:stretch/>
        </p:blipFill>
        <p:spPr>
          <a:xfrm>
            <a:off x="4800600" y="808892"/>
            <a:ext cx="4343400" cy="4661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2F5D0098-3CB9-4BAF-8932-188B8416AC6E}"/>
              </a:ext>
            </a:extLst>
          </p:cNvPr>
          <p:cNvSpPr/>
          <p:nvPr/>
        </p:nvSpPr>
        <p:spPr>
          <a:xfrm>
            <a:off x="2362200" y="3657600"/>
            <a:ext cx="2133600" cy="5656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2410"/>
              <a:gd name="adj6" fmla="val -563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Corrida del script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3DEE3F46-26E8-42BB-9F27-E286A3A95837}"/>
              </a:ext>
            </a:extLst>
          </p:cNvPr>
          <p:cNvSpPr/>
          <p:nvPr/>
        </p:nvSpPr>
        <p:spPr>
          <a:xfrm>
            <a:off x="6629400" y="5867400"/>
            <a:ext cx="2133600" cy="565666"/>
          </a:xfrm>
          <a:prstGeom prst="borderCallout2">
            <a:avLst>
              <a:gd name="adj1" fmla="val -10264"/>
              <a:gd name="adj2" fmla="val 52107"/>
              <a:gd name="adj3" fmla="val -242377"/>
              <a:gd name="adj4" fmla="val 32234"/>
              <a:gd name="adj5" fmla="val -745650"/>
              <a:gd name="adj6" fmla="val -10173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Listado</a:t>
            </a:r>
            <a:r>
              <a:rPr lang="en-US" dirty="0">
                <a:solidFill>
                  <a:sysClr val="windowText" lastClr="000000"/>
                </a:solidFill>
              </a:rPr>
              <a:t> de las </a:t>
            </a:r>
            <a:r>
              <a:rPr lang="en-US" dirty="0" err="1">
                <a:solidFill>
                  <a:sysClr val="windowText" lastClr="000000"/>
                </a:solidFill>
              </a:rPr>
              <a:t>tablas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creadas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DESCRIBE</a:t>
            </a:r>
            <a:r>
              <a:rPr lang="en-US" altLang="en-US" dirty="0"/>
              <a:t> </a:t>
            </a:r>
            <a:r>
              <a:rPr lang="en-US" altLang="en-US" dirty="0" err="1"/>
              <a:t>tablename</a:t>
            </a:r>
            <a:r>
              <a:rPr lang="en-US" altLang="en-US" dirty="0"/>
              <a:t> o </a:t>
            </a:r>
            <a:r>
              <a:rPr lang="en-US" altLang="en-US" dirty="0">
                <a:solidFill>
                  <a:srgbClr val="FF0000"/>
                </a:solidFill>
              </a:rPr>
              <a:t>DESC</a:t>
            </a:r>
            <a:r>
              <a:rPr lang="en-US" altLang="en-US" dirty="0"/>
              <a:t> </a:t>
            </a:r>
            <a:r>
              <a:rPr lang="en-US" altLang="en-US" dirty="0" err="1"/>
              <a:t>tablename</a:t>
            </a:r>
            <a:endParaRPr lang="es-P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019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dirty="0"/>
              <a:t>Verifique el contenido de las tabla utilizando el comando </a:t>
            </a:r>
            <a:r>
              <a:rPr lang="es-PR" b="1" dirty="0"/>
              <a:t>DESCRIBE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R" dirty="0"/>
              <a:t>Tablas que componen la base de datos “</a:t>
            </a:r>
            <a:r>
              <a:rPr lang="es-PR" dirty="0" err="1"/>
              <a:t>JustLee</a:t>
            </a:r>
            <a:r>
              <a:rPr lang="es-PR" dirty="0"/>
              <a:t> </a:t>
            </a:r>
            <a:r>
              <a:rPr lang="es-PR" dirty="0" err="1"/>
              <a:t>Books</a:t>
            </a:r>
            <a:r>
              <a:rPr lang="es-PR" dirty="0"/>
              <a:t>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CUSTOMERS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ORDERS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PUBLISHER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AUTHOR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BOOKS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ORDERITEMS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BOOKAUTHOR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PROMOTION</a:t>
            </a:r>
            <a:endParaRPr lang="es-PR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9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DESCRIBE</a:t>
            </a:r>
            <a:r>
              <a:rPr lang="en-US" dirty="0"/>
              <a:t> </a:t>
            </a:r>
            <a:r>
              <a:rPr lang="es-PR" dirty="0"/>
              <a:t>pertenece a SQL*Plus por lo que no requiere el uso de </a:t>
            </a:r>
            <a:r>
              <a:rPr lang="es-PR" dirty="0" err="1"/>
              <a:t>semicolon</a:t>
            </a:r>
            <a:r>
              <a:rPr lang="es-PR" dirty="0"/>
              <a:t> (;) al final de la instrucción.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PR" altLang="en-US" dirty="0"/>
              <a:t>EJEMPLO </a:t>
            </a:r>
            <a:r>
              <a:rPr lang="en-US" altLang="en-US" dirty="0">
                <a:solidFill>
                  <a:srgbClr val="FF0000"/>
                </a:solidFill>
              </a:rPr>
              <a:t>DESCRIBE</a:t>
            </a:r>
            <a:r>
              <a:rPr lang="en-US" altLang="en-US" dirty="0"/>
              <a:t> BOOKS</a:t>
            </a:r>
            <a:endParaRPr lang="es-PR" altLang="en-US" dirty="0"/>
          </a:p>
        </p:txBody>
      </p:sp>
      <p:sp>
        <p:nvSpPr>
          <p:cNvPr id="130052" name="Rectangle 1"/>
          <p:cNvSpPr>
            <a:spLocks noChangeArrowheads="1"/>
          </p:cNvSpPr>
          <p:nvPr/>
        </p:nvSpPr>
        <p:spPr bwMode="auto">
          <a:xfrm>
            <a:off x="400050" y="914400"/>
            <a:ext cx="834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Lista de la estructura de la tabla </a:t>
            </a:r>
            <a:r>
              <a:rPr lang="en-US" alt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BOOKS</a:t>
            </a:r>
            <a:endParaRPr lang="es-PR" altLang="en-US" sz="4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7379-9504-4913-874F-0A637F41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954" y="1581817"/>
            <a:ext cx="7567246" cy="5282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" y="533400"/>
            <a:ext cx="8112125" cy="5799138"/>
          </a:xfrm>
        </p:spPr>
      </p:pic>
      <p:sp>
        <p:nvSpPr>
          <p:cNvPr id="13107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altLang="en-US" dirty="0"/>
              <a:t>JUSTLEE BOOKS DATABASE</a:t>
            </a:r>
            <a:endParaRPr lang="es-PR" altLang="en-US" dirty="0"/>
          </a:p>
        </p:txBody>
      </p:sp>
      <p:sp>
        <p:nvSpPr>
          <p:cNvPr id="131076" name="TextBox 1"/>
          <p:cNvSpPr txBox="1">
            <a:spLocks noChangeArrowheads="1"/>
          </p:cNvSpPr>
          <p:nvPr/>
        </p:nvSpPr>
        <p:spPr bwMode="auto">
          <a:xfrm>
            <a:off x="2514600" y="6332538"/>
            <a:ext cx="490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ERD ORIGINAL HECHO EN VICIO 2010</a:t>
            </a:r>
          </a:p>
        </p:txBody>
      </p:sp>
      <p:sp>
        <p:nvSpPr>
          <p:cNvPr id="131077" name="TextBox 4"/>
          <p:cNvSpPr txBox="1">
            <a:spLocks noChangeArrowheads="1"/>
          </p:cNvSpPr>
          <p:nvPr/>
        </p:nvSpPr>
        <p:spPr bwMode="auto">
          <a:xfrm>
            <a:off x="2362200" y="1752600"/>
            <a:ext cx="2743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Indique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diferencias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con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nuestro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formato</a:t>
            </a:r>
            <a:endParaRPr lang="en-US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altLang="en-US"/>
              <a:t>JUSTLEE BOOKS DATABASE</a:t>
            </a:r>
            <a:endParaRPr lang="es-PR" altLang="en-US"/>
          </a:p>
        </p:txBody>
      </p:sp>
      <p:sp>
        <p:nvSpPr>
          <p:cNvPr id="133123" name="TextBox 3"/>
          <p:cNvSpPr txBox="1">
            <a:spLocks noChangeArrowheads="1"/>
          </p:cNvSpPr>
          <p:nvPr/>
        </p:nvSpPr>
        <p:spPr bwMode="auto">
          <a:xfrm>
            <a:off x="0" y="64087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ADAPTADO A DIA PERO MANTENIENDO FORMATO ORIGINAL</a:t>
            </a:r>
          </a:p>
        </p:txBody>
      </p:sp>
      <p:pic>
        <p:nvPicPr>
          <p:cNvPr id="133124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" y="492125"/>
            <a:ext cx="7924800" cy="59991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r>
              <a:rPr lang="en-US" altLang="en-US"/>
              <a:t>JUSTLEE BOOKS DATABASE</a:t>
            </a:r>
            <a:endParaRPr lang="es-PR" altLang="en-US"/>
          </a:p>
        </p:txBody>
      </p:sp>
      <p:sp>
        <p:nvSpPr>
          <p:cNvPr id="135171" name="TextBox 3"/>
          <p:cNvSpPr txBox="1">
            <a:spLocks noChangeArrowheads="1"/>
          </p:cNvSpPr>
          <p:nvPr/>
        </p:nvSpPr>
        <p:spPr bwMode="auto">
          <a:xfrm>
            <a:off x="0" y="64087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DISEÑO EN DIA Y FORMATO DEL CURSO. ¿SE VÉ LA DIFERENCIA?</a:t>
            </a:r>
          </a:p>
        </p:txBody>
      </p:sp>
      <p:pic>
        <p:nvPicPr>
          <p:cNvPr id="135172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9"/>
          <a:stretch>
            <a:fillRect/>
          </a:stretch>
        </p:blipFill>
        <p:spPr>
          <a:xfrm>
            <a:off x="0" y="923925"/>
            <a:ext cx="9144000" cy="53244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TABLA EN UNA BASE DE DATOS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Es un objeto de la base de datos.</a:t>
            </a: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Almacena datos para la base de datos.</a:t>
            </a: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Consiste de columnas y filas.</a:t>
            </a: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Se pueden crear y modificar los datos a través de los comandos del </a:t>
            </a:r>
            <a:r>
              <a:rPr lang="es-PR" altLang="en-US" sz="2800" b="1" i="1">
                <a:cs typeface="Times New Roman" panose="02020603050405020304" pitchFamily="18" charset="0"/>
              </a:rPr>
              <a:t>Data Definition Language</a:t>
            </a:r>
            <a:r>
              <a:rPr lang="es-PR" altLang="en-US" sz="2800">
                <a:cs typeface="Times New Roman" panose="02020603050405020304" pitchFamily="18" charset="0"/>
              </a:rPr>
              <a:t> (</a:t>
            </a:r>
            <a:r>
              <a:rPr lang="es-PR" altLang="en-US" sz="2800" b="1">
                <a:cs typeface="Times New Roman" panose="02020603050405020304" pitchFamily="18" charset="0"/>
              </a:rPr>
              <a:t>DDL</a:t>
            </a:r>
            <a:r>
              <a:rPr lang="es-PR" altLang="en-US" sz="2800"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endParaRPr lang="es-PR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Pasos para crear una tabla:</a:t>
            </a:r>
          </a:p>
          <a:p>
            <a:pPr lvl="1" eaLnBrk="1" hangingPunct="1"/>
            <a:r>
              <a:rPr lang="es-PR" altLang="en-US" sz="2800">
                <a:cs typeface="Times New Roman" panose="02020603050405020304" pitchFamily="18" charset="0"/>
              </a:rPr>
              <a:t>Escoger un nombre único para cada columna.</a:t>
            </a:r>
          </a:p>
          <a:p>
            <a:pPr lvl="1" eaLnBrk="1" hangingPunct="1"/>
            <a:r>
              <a:rPr lang="es-PR" altLang="en-US" sz="2800">
                <a:cs typeface="Times New Roman" panose="02020603050405020304" pitchFamily="18" charset="0"/>
              </a:rPr>
              <a:t>Determinar el tipo de datos que almacenará.</a:t>
            </a:r>
          </a:p>
          <a:p>
            <a:pPr lvl="1" eaLnBrk="1" hangingPunct="1"/>
            <a:r>
              <a:rPr lang="es-PR" altLang="en-US" sz="2800">
                <a:cs typeface="Times New Roman" panose="02020603050405020304" pitchFamily="18" charset="0"/>
              </a:rPr>
              <a:t>Determinar (en la mayoría de los casos) el ancho máximo de cada columna.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"/>
            <a:ext cx="9144000" cy="657225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DISEÑO DE UNA TABLA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572000"/>
          </a:xfrm>
        </p:spPr>
        <p:txBody>
          <a:bodyPr/>
          <a:lstStyle/>
          <a:p>
            <a:pPr eaLnBrk="1" hangingPunct="1"/>
            <a:r>
              <a:rPr lang="es-PR" altLang="en-US" sz="3000">
                <a:cs typeface="Times New Roman" panose="02020603050405020304" pitchFamily="18" charset="0"/>
              </a:rPr>
              <a:t>Nombres de las tablas y columnas:</a:t>
            </a:r>
          </a:p>
          <a:p>
            <a:pPr lvl="1" eaLnBrk="1" hangingPunct="1"/>
            <a:r>
              <a:rPr lang="es-PR" altLang="en-US" sz="3000">
                <a:cs typeface="Times New Roman" panose="02020603050405020304" pitchFamily="18" charset="0"/>
              </a:rPr>
              <a:t>Pueden contener un máximo de 30 caracteres </a:t>
            </a:r>
            <a:br>
              <a:rPr lang="es-PR" altLang="en-US" sz="3000">
                <a:cs typeface="Times New Roman" panose="02020603050405020304" pitchFamily="18" charset="0"/>
              </a:rPr>
            </a:br>
            <a:r>
              <a:rPr lang="es-PR" altLang="en-US" sz="3000">
                <a:cs typeface="Times New Roman" panose="02020603050405020304" pitchFamily="18" charset="0"/>
              </a:rPr>
              <a:t>(no se permiten espacios en blanco)</a:t>
            </a:r>
          </a:p>
          <a:p>
            <a:pPr lvl="1" eaLnBrk="1" hangingPunct="1"/>
            <a:r>
              <a:rPr lang="es-PR" altLang="en-US" sz="3000">
                <a:cs typeface="Times New Roman" panose="02020603050405020304" pitchFamily="18" charset="0"/>
              </a:rPr>
              <a:t>Deben comenzar con una letra</a:t>
            </a:r>
          </a:p>
          <a:p>
            <a:pPr lvl="1" eaLnBrk="1" hangingPunct="1"/>
            <a:r>
              <a:rPr lang="es-PR" altLang="en-US" sz="3000">
                <a:cs typeface="Times New Roman" panose="02020603050405020304" pitchFamily="18" charset="0"/>
              </a:rPr>
              <a:t>Pueden contener números, </a:t>
            </a:r>
            <a:r>
              <a:rPr lang="es-PR" altLang="en-US" sz="3000" b="1" i="1">
                <a:cs typeface="Times New Roman" panose="02020603050405020304" pitchFamily="18" charset="0"/>
              </a:rPr>
              <a:t>underscore</a:t>
            </a:r>
            <a:r>
              <a:rPr lang="es-PR" altLang="en-US" sz="3000">
                <a:cs typeface="Times New Roman" panose="02020603050405020304" pitchFamily="18" charset="0"/>
              </a:rPr>
              <a:t> (_) </a:t>
            </a:r>
            <a:br>
              <a:rPr lang="es-PR" altLang="en-US" sz="3000">
                <a:cs typeface="Times New Roman" panose="02020603050405020304" pitchFamily="18" charset="0"/>
              </a:rPr>
            </a:br>
            <a:r>
              <a:rPr lang="es-PR" altLang="en-US" sz="3000">
                <a:cs typeface="Times New Roman" panose="02020603050405020304" pitchFamily="18" charset="0"/>
              </a:rPr>
              <a:t>y el signo de número (#)</a:t>
            </a:r>
          </a:p>
          <a:p>
            <a:pPr lvl="1" eaLnBrk="1" hangingPunct="1"/>
            <a:r>
              <a:rPr lang="es-PR" altLang="en-US" sz="3000">
                <a:cs typeface="Times New Roman" panose="02020603050405020304" pitchFamily="18" charset="0"/>
              </a:rPr>
              <a:t>Tienen que ser únicos.</a:t>
            </a:r>
          </a:p>
          <a:p>
            <a:pPr lvl="1" eaLnBrk="1" hangingPunct="1"/>
            <a:r>
              <a:rPr lang="es-PR" altLang="en-US" sz="3000">
                <a:cs typeface="Times New Roman" panose="02020603050405020304" pitchFamily="18" charset="0"/>
              </a:rPr>
              <a:t>No se permite utilizar las palabras reservadas de SQL como lo son </a:t>
            </a:r>
            <a:r>
              <a:rPr lang="es-PR" altLang="en-US" sz="3000" b="1">
                <a:cs typeface="Times New Roman" panose="02020603050405020304" pitchFamily="18" charset="0"/>
              </a:rPr>
              <a:t>SELECT</a:t>
            </a:r>
            <a:r>
              <a:rPr lang="es-PR" altLang="en-US" sz="3000">
                <a:cs typeface="Times New Roman" panose="02020603050405020304" pitchFamily="18" charset="0"/>
              </a:rPr>
              <a:t>, </a:t>
            </a:r>
            <a:r>
              <a:rPr lang="es-PR" altLang="en-US" sz="3000" b="1">
                <a:cs typeface="Times New Roman" panose="02020603050405020304" pitchFamily="18" charset="0"/>
              </a:rPr>
              <a:t>DISTINCT</a:t>
            </a:r>
            <a:r>
              <a:rPr lang="es-PR" altLang="en-US" sz="3000">
                <a:cs typeface="Times New Roman" panose="02020603050405020304" pitchFamily="18" charset="0"/>
              </a:rPr>
              <a:t>, </a:t>
            </a:r>
            <a:r>
              <a:rPr lang="es-PR" altLang="en-US" sz="3000" b="1">
                <a:cs typeface="Times New Roman" panose="02020603050405020304" pitchFamily="18" charset="0"/>
              </a:rPr>
              <a:t>CHAR</a:t>
            </a:r>
            <a:r>
              <a:rPr lang="es-PR" altLang="en-US" sz="3000">
                <a:cs typeface="Times New Roman" panose="02020603050405020304" pitchFamily="18" charset="0"/>
              </a:rPr>
              <a:t>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291" name="TextBox 1"/>
          <p:cNvSpPr txBox="1">
            <a:spLocks noChangeArrowheads="1"/>
          </p:cNvSpPr>
          <p:nvPr/>
        </p:nvSpPr>
        <p:spPr bwMode="auto">
          <a:xfrm>
            <a:off x="7712075" y="6334125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Pag: 177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838200"/>
          </a:xfrm>
        </p:spPr>
        <p:txBody>
          <a:bodyPr/>
          <a:lstStyle/>
          <a:p>
            <a:pPr eaLnBrk="1" hangingPunct="1"/>
            <a:r>
              <a:rPr lang="en-US" altLang="en-US"/>
              <a:t>OBJETIVOS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94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s-PR" altLang="en-US" sz="2400"/>
              <a:t>Modificar la apariencia del </a:t>
            </a:r>
            <a:r>
              <a:rPr lang="es-PR" altLang="en-US" sz="2400" i="1"/>
              <a:t>SQL Command Line</a:t>
            </a:r>
          </a:p>
          <a:p>
            <a:pPr>
              <a:spcBef>
                <a:spcPts val="300"/>
              </a:spcBef>
            </a:pPr>
            <a:r>
              <a:rPr lang="es-PR" altLang="en-US" sz="2400"/>
              <a:t>Conectarnos a SQL y crear una cuenta.</a:t>
            </a:r>
          </a:p>
          <a:p>
            <a:pPr>
              <a:spcBef>
                <a:spcPts val="300"/>
              </a:spcBef>
            </a:pPr>
            <a:r>
              <a:rPr lang="es-PR" altLang="en-US" sz="2400"/>
              <a:t>Crear una base de datos.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Identificar el nombre de una tabla y su estructura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Crear una nueva tabla utilizando el comando </a:t>
            </a:r>
            <a:br>
              <a:rPr lang="es-PR" altLang="en-US" sz="2400">
                <a:cs typeface="Times New Roman" panose="02020603050405020304" pitchFamily="18" charset="0"/>
              </a:rPr>
            </a:br>
            <a:r>
              <a:rPr lang="es-PR" altLang="en-US" sz="2400">
                <a:cs typeface="Times New Roman" panose="02020603050405020304" pitchFamily="18" charset="0"/>
              </a:rPr>
              <a:t>CREATE TABLE 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Utilizar un </a:t>
            </a:r>
            <a:r>
              <a:rPr lang="es-PR" altLang="en-US" sz="2400" b="1" i="1">
                <a:cs typeface="Times New Roman" panose="02020603050405020304" pitchFamily="18" charset="0"/>
              </a:rPr>
              <a:t>subquery</a:t>
            </a:r>
            <a:r>
              <a:rPr lang="es-PR" altLang="en-US" sz="2400">
                <a:cs typeface="Times New Roman" panose="02020603050405020304" pitchFamily="18" charset="0"/>
              </a:rPr>
              <a:t> para crear una nueva tabla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Añadir una columna a una tabla existente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Modificar la definición de una columna en una tabla existente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Borrar una columna de una tabla existente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Marcar una columna como </a:t>
            </a:r>
            <a:r>
              <a:rPr lang="es-PR" altLang="en-US" sz="2400" b="1" i="1">
                <a:cs typeface="Times New Roman" panose="02020603050405020304" pitchFamily="18" charset="0"/>
              </a:rPr>
              <a:t>unused</a:t>
            </a:r>
            <a:r>
              <a:rPr lang="es-PR" altLang="en-US" sz="2400">
                <a:cs typeface="Times New Roman" panose="02020603050405020304" pitchFamily="18" charset="0"/>
              </a:rPr>
              <a:t> y borrarla en otro momento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>
                <a:cs typeface="Times New Roman" panose="02020603050405020304" pitchFamily="18" charset="0"/>
              </a:rPr>
              <a:t>Cambiarle el nombre a una tabla 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 b="1" i="1">
                <a:cs typeface="Times New Roman" panose="02020603050405020304" pitchFamily="18" charset="0"/>
              </a:rPr>
              <a:t>Truncate</a:t>
            </a:r>
            <a:r>
              <a:rPr lang="es-PR" altLang="en-US" sz="2400">
                <a:cs typeface="Times New Roman" panose="02020603050405020304" pitchFamily="18" charset="0"/>
              </a:rPr>
              <a:t> una tabla (Eliminar los datos)</a:t>
            </a:r>
          </a:p>
          <a:p>
            <a:pPr eaLnBrk="1" hangingPunct="1">
              <a:spcBef>
                <a:spcPts val="300"/>
              </a:spcBef>
            </a:pPr>
            <a:r>
              <a:rPr lang="es-PR" altLang="en-US" sz="2400" b="1" i="1">
                <a:cs typeface="Times New Roman" panose="02020603050405020304" pitchFamily="18" charset="0"/>
              </a:rPr>
              <a:t>Drop</a:t>
            </a:r>
            <a:r>
              <a:rPr lang="es-PR" altLang="en-US" sz="2400">
                <a:cs typeface="Times New Roman" panose="02020603050405020304" pitchFamily="18" charset="0"/>
              </a:rPr>
              <a:t> una tabla (Eliminar la tabla)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B11C-5F5B-4721-B1E9-4F3ABFBD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-20320"/>
            <a:ext cx="9128760" cy="782320"/>
          </a:xfrm>
        </p:spPr>
        <p:txBody>
          <a:bodyPr/>
          <a:lstStyle/>
          <a:p>
            <a:r>
              <a:rPr lang="en-US" dirty="0"/>
              <a:t>DATE &amp;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92DC-1E81-4352-9B55-D607BE7C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" y="3349312"/>
            <a:ext cx="9118600" cy="1690048"/>
          </a:xfrm>
        </p:spPr>
        <p:txBody>
          <a:bodyPr/>
          <a:lstStyle/>
          <a:p>
            <a:r>
              <a:rPr lang="en-US" b="1" dirty="0"/>
              <a:t>Datetime Datatypes</a:t>
            </a:r>
          </a:p>
          <a:p>
            <a:r>
              <a:rPr lang="en-US" dirty="0"/>
              <a:t>This section includes the following topics: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 Datatype</a:t>
            </a:r>
            <a:endParaRPr lang="en-US" b="1" dirty="0">
              <a:solidFill>
                <a:srgbClr val="FF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TIMESTAMP Datatype</a:t>
            </a:r>
            <a:endParaRPr lang="en-US" b="1" dirty="0">
              <a:solidFill>
                <a:srgbClr val="FF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TIMESTAMP WITH TIME ZONE Datatype</a:t>
            </a:r>
            <a:endParaRPr lang="en-US" b="1" dirty="0">
              <a:solidFill>
                <a:srgbClr val="FF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TIMESTAMP WITH LOCAL TIME ZONE Datatype</a:t>
            </a:r>
            <a:endParaRPr lang="en-US" b="1" dirty="0">
              <a:solidFill>
                <a:srgbClr val="FF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32C1-9257-44D0-B79B-771581B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03D10-DD7D-4F8F-81D8-2CD66517C2A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2CBCE-50BA-4197-8290-FC1E91A4A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" y="609600"/>
            <a:ext cx="9144000" cy="27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8" y="0"/>
            <a:ext cx="9144001" cy="11430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SINTAXIS BÁSICA DEL COMANDO </a:t>
            </a:r>
            <a:br>
              <a:rPr lang="es-PR" altLang="en-US">
                <a:cs typeface="Times New Roman" panose="02020603050405020304" pitchFamily="18" charset="0"/>
              </a:rPr>
            </a:br>
            <a:r>
              <a:rPr lang="es-PR" altLang="en-US">
                <a:cs typeface="Times New Roman" panose="02020603050405020304" pitchFamily="18" charset="0"/>
              </a:rPr>
              <a:t>PARA CREAR UNA TABLA</a:t>
            </a:r>
          </a:p>
        </p:txBody>
      </p:sp>
      <p:pic>
        <p:nvPicPr>
          <p:cNvPr id="142339" name="Content Placeholder 6" descr="Casteel_03_F01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0813" y="1219200"/>
            <a:ext cx="8839200" cy="1676400"/>
          </a:xfrm>
        </p:spPr>
      </p:pic>
      <p:sp>
        <p:nvSpPr>
          <p:cNvPr id="142340" name="Rectangle 3"/>
          <p:cNvSpPr txBox="1">
            <a:spLocks noChangeArrowheads="1"/>
          </p:cNvSpPr>
          <p:nvPr/>
        </p:nvSpPr>
        <p:spPr bwMode="auto">
          <a:xfrm>
            <a:off x="152400" y="3124200"/>
            <a:ext cx="899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Es obligatorio definir el nombre de la tabla, al menos una columna y su </a:t>
            </a:r>
            <a:r>
              <a:rPr lang="es-PR" altLang="en-US" sz="2800" i="1">
                <a:cs typeface="Times New Roman" panose="02020603050405020304" pitchFamily="18" charset="0"/>
              </a:rPr>
              <a:t>datatype.</a:t>
            </a:r>
            <a:endParaRPr lang="es-PR" altLang="en-US" sz="2800">
              <a:cs typeface="Times New Roman" panose="02020603050405020304" pitchFamily="18" charset="0"/>
            </a:endParaRP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Opcionalmente se puede incluir CREATE SCHEMA la cual define una porción de la base de datos que le pertenece a un usuario en particular.</a:t>
            </a:r>
          </a:p>
          <a:p>
            <a:pPr eaLnBrk="1" hangingPunct="1"/>
            <a:r>
              <a:rPr lang="es-PR" altLang="en-US" sz="2800">
                <a:cs typeface="Times New Roman" panose="02020603050405020304" pitchFamily="18" charset="0"/>
              </a:rPr>
              <a:t>Además puede asignarse un </a:t>
            </a:r>
            <a:r>
              <a:rPr lang="es-PR" altLang="en-US" sz="2800" i="1">
                <a:cs typeface="Times New Roman" panose="02020603050405020304" pitchFamily="18" charset="0"/>
              </a:rPr>
              <a:t>default value</a:t>
            </a:r>
            <a:r>
              <a:rPr lang="es-PR" altLang="en-US" sz="2800">
                <a:cs typeface="Times New Roman" panose="02020603050405020304" pitchFamily="18" charset="0"/>
              </a:rPr>
              <a:t> a la columna.</a:t>
            </a:r>
          </a:p>
        </p:txBody>
      </p:sp>
      <p:sp>
        <p:nvSpPr>
          <p:cNvPr id="142341" name="TextBox 4"/>
          <p:cNvSpPr txBox="1">
            <a:spLocks noChangeArrowheads="1"/>
          </p:cNvSpPr>
          <p:nvPr/>
        </p:nvSpPr>
        <p:spPr bwMode="auto">
          <a:xfrm>
            <a:off x="7712075" y="6334125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Pag: 187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s-PR" altLang="en-US"/>
              <a:t>SCHEMA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r>
              <a:rPr lang="es-PR" altLang="en-US"/>
              <a:t>Antes de poder crear tablas en la base de datos, necesitamos crear esquemas para los usuarios.</a:t>
            </a:r>
          </a:p>
          <a:p>
            <a:r>
              <a:rPr lang="es-PR" altLang="en-US"/>
              <a:t>Son como cuentas o áreas en donde cada usuario crea y maneja sus tablas independientemente.</a:t>
            </a:r>
          </a:p>
          <a:p>
            <a:r>
              <a:rPr lang="es-PR" altLang="en-US"/>
              <a:t>A nivel de producción se define un </a:t>
            </a:r>
            <a:r>
              <a:rPr lang="es-PR" altLang="en-US" b="1" i="1"/>
              <a:t>schema</a:t>
            </a:r>
            <a:r>
              <a:rPr lang="es-PR" altLang="en-US"/>
              <a:t> que comparten muchos usuarios. (prueba vs producción)</a:t>
            </a:r>
          </a:p>
          <a:p>
            <a:r>
              <a:rPr lang="es-PR" altLang="en-US"/>
              <a:t>El administrador de la base de datos es el que crea los esquemas y las cuentas.</a:t>
            </a:r>
          </a:p>
        </p:txBody>
      </p:sp>
      <p:sp>
        <p:nvSpPr>
          <p:cNvPr id="144388" name="TextBox 3"/>
          <p:cNvSpPr txBox="1">
            <a:spLocks noChangeArrowheads="1"/>
          </p:cNvSpPr>
          <p:nvPr/>
        </p:nvSpPr>
        <p:spPr bwMode="auto">
          <a:xfrm>
            <a:off x="7262813" y="6334125"/>
            <a:ext cx="1881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Pags: 39-41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" y="0"/>
            <a:ext cx="9136062" cy="1143000"/>
          </a:xfrm>
        </p:spPr>
        <p:txBody>
          <a:bodyPr/>
          <a:lstStyle/>
          <a:p>
            <a:r>
              <a:rPr lang="es-PR" altLang="en-US"/>
              <a:t>ENUNCIADO CREATE TABLE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525963"/>
          </a:xfrm>
        </p:spPr>
        <p:txBody>
          <a:bodyPr/>
          <a:lstStyle/>
          <a:p>
            <a:r>
              <a:rPr lang="es-PR" altLang="en-US" sz="3600" dirty="0"/>
              <a:t>Su formato básico es:</a:t>
            </a:r>
          </a:p>
          <a:p>
            <a:endParaRPr lang="es-PR" altLang="en-US" sz="3600" dirty="0"/>
          </a:p>
          <a:p>
            <a:pPr>
              <a:buFontTx/>
              <a:buNone/>
            </a:pPr>
            <a:r>
              <a:rPr lang="es-PR" altLang="en-US" sz="3600" dirty="0"/>
              <a:t>CREATE TABLE </a:t>
            </a:r>
            <a:r>
              <a:rPr lang="es-PR" altLang="en-US" sz="3600" dirty="0" err="1"/>
              <a:t>nombre_tabla</a:t>
            </a:r>
            <a:r>
              <a:rPr lang="es-PR" altLang="en-US" sz="3600" dirty="0"/>
              <a:t> (</a:t>
            </a:r>
          </a:p>
          <a:p>
            <a:pPr>
              <a:buFontTx/>
              <a:buNone/>
            </a:pPr>
            <a:r>
              <a:rPr lang="es-PR" altLang="en-US" sz="3600" dirty="0"/>
              <a:t>		atributo1  	tipo_de_dato1,</a:t>
            </a:r>
          </a:p>
          <a:p>
            <a:pPr>
              <a:buFontTx/>
              <a:buNone/>
            </a:pPr>
            <a:r>
              <a:rPr lang="es-PR" altLang="en-US" sz="3600" dirty="0"/>
              <a:t>		atributo2	       	tipo_de_dato2,</a:t>
            </a:r>
          </a:p>
          <a:p>
            <a:pPr>
              <a:buFontTx/>
              <a:buNone/>
            </a:pPr>
            <a:r>
              <a:rPr lang="es-PR" altLang="en-US" sz="3600" dirty="0"/>
              <a:t>		atributo3		tipo_de_dato3,</a:t>
            </a:r>
          </a:p>
          <a:p>
            <a:pPr>
              <a:buFontTx/>
              <a:buNone/>
            </a:pPr>
            <a:r>
              <a:rPr lang="es-PR" altLang="en-US" sz="3600" dirty="0"/>
              <a:t>  		etc.);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DEFINICIÓN DE LAS COLUMNAS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8" y="1066800"/>
            <a:ext cx="9110662" cy="5181600"/>
          </a:xfrm>
        </p:spPr>
        <p:txBody>
          <a:bodyPr/>
          <a:lstStyle/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La definición de las columnas tienen que estar encerradas con paréntesis.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La definición de cada columna es separada por una coma (,).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El tipo de datos (</a:t>
            </a:r>
            <a:r>
              <a:rPr lang="es-PR" altLang="en-US" sz="3200" i="1">
                <a:cs typeface="Times New Roman" panose="02020603050405020304" pitchFamily="18" charset="0"/>
              </a:rPr>
              <a:t>Datatype</a:t>
            </a:r>
            <a:r>
              <a:rPr lang="es-PR" altLang="en-US" sz="3200">
                <a:cs typeface="Times New Roman" panose="02020603050405020304" pitchFamily="18" charset="0"/>
              </a:rPr>
              <a:t>) tiene que ser especificado en cada una de las columnas.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Opcionalmente se puede asignar un </a:t>
            </a:r>
            <a:r>
              <a:rPr lang="es-PR" altLang="en-US" sz="3200" i="1">
                <a:cs typeface="Times New Roman" panose="02020603050405020304" pitchFamily="18" charset="0"/>
              </a:rPr>
              <a:t>default value.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El máximo de columnas en una tabla es 1,000.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525000" cy="838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EJEMPLO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sz="3500" dirty="0">
                <a:cs typeface="Times New Roman" panose="02020603050405020304" pitchFamily="18" charset="0"/>
              </a:rPr>
              <a:t>DEL COMANDO CREATE TABLE</a:t>
            </a:r>
          </a:p>
        </p:txBody>
      </p:sp>
      <p:sp>
        <p:nvSpPr>
          <p:cNvPr id="149509" name="Rectangle 3"/>
          <p:cNvSpPr txBox="1">
            <a:spLocks noChangeArrowheads="1"/>
          </p:cNvSpPr>
          <p:nvPr/>
        </p:nvSpPr>
        <p:spPr bwMode="auto">
          <a:xfrm>
            <a:off x="-52388" y="4394200"/>
            <a:ext cx="9109076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El valor de la columna virtual es generado (derivado) cuando se realiza la consulta (</a:t>
            </a:r>
            <a:r>
              <a:rPr lang="es-PR" altLang="en-US" sz="2800" i="1" dirty="0" err="1">
                <a:cs typeface="Times New Roman" panose="02020603050405020304" pitchFamily="18" charset="0"/>
              </a:rPr>
              <a:t>query</a:t>
            </a:r>
            <a:r>
              <a:rPr lang="es-PR" altLang="en-US" sz="2800" dirty="0">
                <a:cs typeface="Times New Roman" panose="02020603050405020304" pitchFamily="18" charset="0"/>
              </a:rPr>
              <a:t>) y el mismo no es almacenado físicamente en los datos de la fila.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695E2-DAB0-47C7-8460-305BF1BCC5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000" b="51064"/>
          <a:stretch/>
        </p:blipFill>
        <p:spPr>
          <a:xfrm>
            <a:off x="976024" y="688731"/>
            <a:ext cx="6059558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22B18CC0-CE63-4454-955B-E4C63EA3C815}"/>
              </a:ext>
            </a:extLst>
          </p:cNvPr>
          <p:cNvSpPr/>
          <p:nvPr/>
        </p:nvSpPr>
        <p:spPr>
          <a:xfrm>
            <a:off x="5867400" y="3747450"/>
            <a:ext cx="2133600" cy="565666"/>
          </a:xfrm>
          <a:prstGeom prst="borderCallout2">
            <a:avLst>
              <a:gd name="adj1" fmla="val 18750"/>
              <a:gd name="adj2" fmla="val -8333"/>
              <a:gd name="adj3" fmla="val -47568"/>
              <a:gd name="adj4" fmla="val -121612"/>
              <a:gd name="adj5" fmla="val -155005"/>
              <a:gd name="adj6" fmla="val -16841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Columna</a:t>
            </a:r>
            <a:r>
              <a:rPr lang="en-US" dirty="0">
                <a:solidFill>
                  <a:sysClr val="windowText" lastClr="000000"/>
                </a:solidFill>
              </a:rPr>
              <a:t> Virtual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PR" altLang="en-US" dirty="0"/>
              <a:t>USO DE NOTEPAD++ PARA CREAR EL SCRIPT (SQL) QUE GENERA LA TABLA</a:t>
            </a:r>
          </a:p>
        </p:txBody>
      </p:sp>
      <p:sp>
        <p:nvSpPr>
          <p:cNvPr id="151556" name="Rectangle 3"/>
          <p:cNvSpPr txBox="1">
            <a:spLocks noChangeArrowheads="1"/>
          </p:cNvSpPr>
          <p:nvPr/>
        </p:nvSpPr>
        <p:spPr bwMode="auto">
          <a:xfrm>
            <a:off x="3175" y="4102100"/>
            <a:ext cx="914082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El comando </a:t>
            </a:r>
            <a:r>
              <a:rPr lang="es-PR" altLang="en-US" sz="2800" b="1" dirty="0">
                <a:cs typeface="Times New Roman" panose="02020603050405020304" pitchFamily="18" charset="0"/>
              </a:rPr>
              <a:t>CREATE TABLE </a:t>
            </a:r>
            <a:r>
              <a:rPr lang="es-PR" altLang="en-US" sz="2800" dirty="0">
                <a:cs typeface="Times New Roman" panose="02020603050405020304" pitchFamily="18" charset="0"/>
              </a:rPr>
              <a:t>nos permite crear la estructura de la tabla.  </a:t>
            </a:r>
          </a:p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Para añadir datos a la misma es necesario utilizar el comando </a:t>
            </a:r>
            <a:r>
              <a:rPr lang="es-PR" altLang="en-US" sz="2800" b="1" dirty="0">
                <a:cs typeface="Times New Roman" panose="02020603050405020304" pitchFamily="18" charset="0"/>
              </a:rPr>
              <a:t>INSERT</a:t>
            </a:r>
            <a:r>
              <a:rPr lang="es-PR" altLang="en-US" sz="2800" dirty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s-PR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Práctica</a:t>
            </a:r>
            <a:r>
              <a:rPr lang="es-PR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:  Crear esta tabla en la clase. Recuerde que Oracle 10 no trabaja atributos virtuales.</a:t>
            </a:r>
          </a:p>
          <a:p>
            <a:pPr eaLnBrk="1" hangingPunct="1"/>
            <a:endParaRPr lang="es-PR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EC74C-EE95-44A1-B5BC-6734C41A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89" y="1037492"/>
            <a:ext cx="5879814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58288" cy="1143000"/>
          </a:xfrm>
        </p:spPr>
        <p:txBody>
          <a:bodyPr/>
          <a:lstStyle/>
          <a:p>
            <a:pPr eaLnBrk="1" hangingPunct="1"/>
            <a:r>
              <a:rPr lang="en-US" altLang="en-US"/>
              <a:t>VISUALIZANDO LA LISTA DE LAS TABLAS: USER_TABLES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" y="1524000"/>
            <a:ext cx="911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s-PR" altLang="en-US" sz="3200"/>
              <a:t>El </a:t>
            </a:r>
            <a:r>
              <a:rPr lang="es-PR" altLang="en-US" sz="3200" b="1" i="1"/>
              <a:t>data dictionary</a:t>
            </a:r>
            <a:r>
              <a:rPr lang="es-PR" altLang="en-US" sz="3200"/>
              <a:t> es un componente típico del DBMS el cual mantiene información acerca de todos los objetos que componen la base de datos.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s-PR" altLang="en-US" sz="3200"/>
              <a:t>Se puede consultar el </a:t>
            </a:r>
            <a:r>
              <a:rPr lang="es-PR" altLang="en-US" sz="3200" b="1" i="1"/>
              <a:t>data dictionary</a:t>
            </a:r>
            <a:r>
              <a:rPr lang="es-PR" altLang="en-US" sz="3200" b="1"/>
              <a:t> </a:t>
            </a:r>
            <a:r>
              <a:rPr lang="es-PR" altLang="en-US" sz="3200"/>
              <a:t>para verificar todas las tablas que existen en el esquema.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s-PR" altLang="en-US" sz="3200"/>
              <a:t>El objeto “</a:t>
            </a:r>
            <a:r>
              <a:rPr lang="es-PR" altLang="en-US" sz="3200" b="1"/>
              <a:t>USER_TABLES </a:t>
            </a:r>
            <a:r>
              <a:rPr lang="es-PR" altLang="en-US" sz="3200" b="1" i="1"/>
              <a:t>data dictionary</a:t>
            </a:r>
            <a:r>
              <a:rPr lang="es-PR" altLang="en-US" sz="3200"/>
              <a:t>” mantiene información de sobre todas las tablas</a:t>
            </a:r>
            <a:endParaRPr lang="es-PR" altLang="en-US" sz="32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>
          <a:xfrm>
            <a:off x="22225" y="0"/>
            <a:ext cx="9121775" cy="1143000"/>
          </a:xfrm>
        </p:spPr>
        <p:txBody>
          <a:bodyPr/>
          <a:lstStyle/>
          <a:p>
            <a:r>
              <a:rPr lang="en-US" altLang="en-US"/>
              <a:t>VISUALIZANDO LA LISTA DE LAS TABLAS: USER_TABLES</a:t>
            </a:r>
            <a:endParaRPr lang="es-PR" altLang="en-US"/>
          </a:p>
        </p:txBody>
      </p:sp>
      <p:sp>
        <p:nvSpPr>
          <p:cNvPr id="153604" name="TextBox 1"/>
          <p:cNvSpPr txBox="1">
            <a:spLocks noChangeArrowheads="1"/>
          </p:cNvSpPr>
          <p:nvPr/>
        </p:nvSpPr>
        <p:spPr bwMode="auto">
          <a:xfrm>
            <a:off x="5257800" y="4770438"/>
            <a:ext cx="3886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3200">
                <a:solidFill>
                  <a:schemeClr val="tx1"/>
                </a:solidFill>
                <a:latin typeface="Calibri" panose="020F0502020204030204" pitchFamily="34" charset="0"/>
              </a:rPr>
              <a:t>: Ejecute esta instrucción en Oracle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3EF91-276A-4808-8C78-35F16B7D7D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1295400"/>
            <a:ext cx="5026847" cy="5326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VISUALIZANDO LA ESTRUCTURA DE UNA TABLA: DESCRIBE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262063"/>
            <a:ext cx="8929687" cy="12192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s-PR" altLang="en-US" sz="2400" dirty="0">
                <a:cs typeface="Times New Roman" panose="02020603050405020304" pitchFamily="18" charset="0"/>
              </a:rPr>
              <a:t>El comando </a:t>
            </a:r>
            <a:r>
              <a:rPr lang="es-PR" altLang="en-US" sz="2400" b="1" dirty="0">
                <a:cs typeface="Times New Roman" panose="02020603050405020304" pitchFamily="18" charset="0"/>
              </a:rPr>
              <a:t>DESCRIBE</a:t>
            </a:r>
            <a:r>
              <a:rPr lang="es-PR" altLang="en-US" sz="2400" dirty="0">
                <a:cs typeface="Times New Roman" panose="02020603050405020304" pitchFamily="18" charset="0"/>
              </a:rPr>
              <a:t> muestra la estructura de una tabla en específico (incluyendo todas sus columnas).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s-PR" altLang="en-US" sz="2400" dirty="0">
                <a:cs typeface="Times New Roman" panose="02020603050405020304" pitchFamily="18" charset="0"/>
              </a:rPr>
              <a:t>Permite corroborar el </a:t>
            </a:r>
            <a:r>
              <a:rPr lang="es-PR" altLang="en-US" sz="2400" b="1" i="1" dirty="0" err="1">
                <a:cs typeface="Times New Roman" panose="02020603050405020304" pitchFamily="18" charset="0"/>
              </a:rPr>
              <a:t>datatype</a:t>
            </a:r>
            <a:r>
              <a:rPr lang="es-PR" altLang="en-US" sz="2400" dirty="0">
                <a:cs typeface="Times New Roman" panose="02020603050405020304" pitchFamily="18" charset="0"/>
              </a:rPr>
              <a:t> de cada columna.</a:t>
            </a:r>
          </a:p>
        </p:txBody>
      </p:sp>
      <p:sp>
        <p:nvSpPr>
          <p:cNvPr id="154629" name="TextBox 4"/>
          <p:cNvSpPr txBox="1">
            <a:spLocks noChangeArrowheads="1"/>
          </p:cNvSpPr>
          <p:nvPr/>
        </p:nvSpPr>
        <p:spPr bwMode="auto">
          <a:xfrm>
            <a:off x="3175" y="6248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3200">
                <a:solidFill>
                  <a:schemeClr val="tx1"/>
                </a:solidFill>
                <a:latin typeface="Calibri" panose="020F0502020204030204" pitchFamily="34" charset="0"/>
              </a:rPr>
              <a:t>: Ejecute esta instrucción en Oracle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E4300-FE96-426D-BFF3-B2C542EF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1856" y="2481263"/>
            <a:ext cx="6261838" cy="3814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F99F5BA-0DCB-427A-BC91-4DCA2168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13" y="2219325"/>
            <a:ext cx="371475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D2554-AED1-4F9D-AC83-241F3999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28775"/>
            <a:ext cx="3724275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" y="0"/>
            <a:ext cx="9113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R" dirty="0"/>
              <a:t>MODIFICAR LA APARIENCIA DE LA VENTANA DE </a:t>
            </a:r>
            <a:r>
              <a:rPr lang="en-US" dirty="0"/>
              <a:t>“SQL Command Line”</a:t>
            </a:r>
            <a:endParaRPr lang="es-PR" dirty="0"/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15811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52400" y="3429000"/>
            <a:ext cx="1371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  <p:cxnSp>
        <p:nvCxnSpPr>
          <p:cNvPr id="5" name="Straight Arrow Connector 4"/>
          <p:cNvCxnSpPr>
            <a:cxnSpLocks/>
            <a:stCxn id="3" idx="7"/>
          </p:cNvCxnSpPr>
          <p:nvPr/>
        </p:nvCxnSpPr>
        <p:spPr>
          <a:xfrm flipV="1">
            <a:off x="1323134" y="2219325"/>
            <a:ext cx="559153" cy="1254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52600" y="1981200"/>
            <a:ext cx="481013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  <p:sp>
        <p:nvSpPr>
          <p:cNvPr id="12" name="Oval 11"/>
          <p:cNvSpPr/>
          <p:nvPr/>
        </p:nvSpPr>
        <p:spPr>
          <a:xfrm>
            <a:off x="6019800" y="2538657"/>
            <a:ext cx="481013" cy="230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CREACIÓN DE UNA TABLA A TRAVÉS DEL USO DE “SUBQUERIES”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419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s-PR" altLang="en-US" sz="3200">
                <a:cs typeface="Times New Roman" panose="02020603050405020304" pitchFamily="18" charset="0"/>
              </a:rPr>
              <a:t>Una tabla puede ser generada </a:t>
            </a:r>
            <a:r>
              <a:rPr lang="es-PR" altLang="en-US" sz="3200" i="1">
                <a:cs typeface="Times New Roman" panose="02020603050405020304" pitchFamily="18" charset="0"/>
              </a:rPr>
              <a:t>from scratch</a:t>
            </a:r>
            <a:r>
              <a:rPr lang="es-PR" altLang="en-US" sz="3200">
                <a:cs typeface="Times New Roman" panose="02020603050405020304" pitchFamily="18" charset="0"/>
              </a:rPr>
              <a:t> o generada  a través del uso de </a:t>
            </a:r>
            <a:r>
              <a:rPr lang="es-PR" altLang="en-US" sz="3200" i="1">
                <a:cs typeface="Times New Roman" panose="02020603050405020304" pitchFamily="18" charset="0"/>
              </a:rPr>
              <a:t>subqueries.</a:t>
            </a:r>
          </a:p>
          <a:p>
            <a:pPr eaLnBrk="1" hangingPunct="1">
              <a:spcBef>
                <a:spcPts val="1200"/>
              </a:spcBef>
            </a:pPr>
            <a:r>
              <a:rPr lang="es-PR" altLang="en-US" sz="3200">
                <a:cs typeface="Times New Roman" panose="02020603050405020304" pitchFamily="18" charset="0"/>
              </a:rPr>
              <a:t>Se pueden utilizar </a:t>
            </a:r>
            <a:r>
              <a:rPr lang="es-PR" altLang="en-US" sz="3200" i="1">
                <a:cs typeface="Times New Roman" panose="02020603050405020304" pitchFamily="18" charset="0"/>
              </a:rPr>
              <a:t>subqueries</a:t>
            </a:r>
            <a:r>
              <a:rPr lang="es-PR" altLang="en-US" sz="3200">
                <a:cs typeface="Times New Roman" panose="02020603050405020304" pitchFamily="18" charset="0"/>
              </a:rPr>
              <a:t> para recuperar datos de una tabla existente.</a:t>
            </a:r>
          </a:p>
          <a:p>
            <a:pPr eaLnBrk="1" hangingPunct="1">
              <a:spcBef>
                <a:spcPts val="1200"/>
              </a:spcBef>
            </a:pPr>
            <a:r>
              <a:rPr lang="es-PR" altLang="en-US" sz="3200">
                <a:cs typeface="Times New Roman" panose="02020603050405020304" pitchFamily="18" charset="0"/>
              </a:rPr>
              <a:t>Requiere el uso de “AS” como palabra clave.</a:t>
            </a:r>
          </a:p>
          <a:p>
            <a:pPr eaLnBrk="1" hangingPunct="1">
              <a:spcBef>
                <a:spcPts val="1200"/>
              </a:spcBef>
            </a:pPr>
            <a:r>
              <a:rPr lang="es-PR" altLang="en-US" sz="3200">
                <a:cs typeface="Times New Roman" panose="02020603050405020304" pitchFamily="18" charset="0"/>
              </a:rPr>
              <a:t>Se pueden asignar nuevos nombres a las columnas.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CREATE TABLE…AS</a:t>
            </a:r>
          </a:p>
        </p:txBody>
      </p:sp>
      <p:pic>
        <p:nvPicPr>
          <p:cNvPr id="156675" name="Content Placeholder 6" descr="Casteel_03_F06.bmp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400" y="1828800"/>
            <a:ext cx="8802688" cy="18669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3175"/>
            <a:ext cx="9147175" cy="11430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COMMANDO CREATE TABLE…AS EJEMPLO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5C9B3-3766-42FD-924C-9291D7C36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 r="1078" b="22464"/>
          <a:stretch/>
        </p:blipFill>
        <p:spPr>
          <a:xfrm>
            <a:off x="451338" y="1113693"/>
            <a:ext cx="8034337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98FC5-5E35-425D-B8AE-DF2DE17A8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" r="1060" b="18695"/>
          <a:stretch/>
        </p:blipFill>
        <p:spPr>
          <a:xfrm>
            <a:off x="685800" y="3680778"/>
            <a:ext cx="7543800" cy="3188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-7938" y="0"/>
            <a:ext cx="9151938" cy="914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MODIFICAR TABLAS EXISTENTES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72000"/>
          </a:xfrm>
        </p:spPr>
        <p:txBody>
          <a:bodyPr/>
          <a:lstStyle/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Realizado a  través del comando </a:t>
            </a:r>
            <a:r>
              <a:rPr lang="es-PR" altLang="en-US" sz="3200" b="1">
                <a:cs typeface="Times New Roman" panose="02020603050405020304" pitchFamily="18" charset="0"/>
              </a:rPr>
              <a:t>ALTER TABLE.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Utilizar la cláusula </a:t>
            </a:r>
            <a:r>
              <a:rPr lang="es-PR" altLang="en-US" sz="3200" b="1">
                <a:cs typeface="Times New Roman" panose="02020603050405020304" pitchFamily="18" charset="0"/>
              </a:rPr>
              <a:t>ADD</a:t>
            </a:r>
            <a:r>
              <a:rPr lang="es-PR" altLang="en-US" sz="3200">
                <a:cs typeface="Times New Roman" panose="02020603050405020304" pitchFamily="18" charset="0"/>
              </a:rPr>
              <a:t> para añadir una columna.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Utilizar la cláusula </a:t>
            </a:r>
            <a:r>
              <a:rPr lang="es-PR" altLang="en-US" sz="3200" b="1">
                <a:cs typeface="Times New Roman" panose="02020603050405020304" pitchFamily="18" charset="0"/>
              </a:rPr>
              <a:t>MODIFY</a:t>
            </a:r>
            <a:r>
              <a:rPr lang="es-PR" altLang="en-US" sz="3200">
                <a:cs typeface="Times New Roman" panose="02020603050405020304" pitchFamily="18" charset="0"/>
              </a:rPr>
              <a:t> para cambiar una columna.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Utilizar </a:t>
            </a:r>
            <a:r>
              <a:rPr lang="es-PR" altLang="en-US" sz="3200" b="1">
                <a:cs typeface="Times New Roman" panose="02020603050405020304" pitchFamily="18" charset="0"/>
              </a:rPr>
              <a:t>DROP COLUMN </a:t>
            </a:r>
            <a:r>
              <a:rPr lang="es-PR" altLang="en-US" sz="3200">
                <a:cs typeface="Times New Roman" panose="02020603050405020304" pitchFamily="18" charset="0"/>
              </a:rPr>
              <a:t>para eliminar una columna.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113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SINTAXIS DEL COMANDO ALTER TABLE   </a:t>
            </a:r>
          </a:p>
        </p:txBody>
      </p:sp>
      <p:pic>
        <p:nvPicPr>
          <p:cNvPr id="160771" name="Content Placeholder 6" descr="Casteel_03_F10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462963" cy="1524000"/>
          </a:xfrm>
        </p:spPr>
      </p:pic>
      <p:sp>
        <p:nvSpPr>
          <p:cNvPr id="160772" name="TextBox 3"/>
          <p:cNvSpPr txBox="1">
            <a:spLocks noChangeArrowheads="1"/>
          </p:cNvSpPr>
          <p:nvPr/>
        </p:nvSpPr>
        <p:spPr bwMode="auto">
          <a:xfrm>
            <a:off x="6869113" y="6334125"/>
            <a:ext cx="224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Pags: 190-191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ALTER TABLE…MODIFY Command</a:t>
            </a:r>
          </a:p>
        </p:txBody>
      </p:sp>
      <p:sp>
        <p:nvSpPr>
          <p:cNvPr id="161796" name="TextBox 3"/>
          <p:cNvSpPr txBox="1">
            <a:spLocks noChangeArrowheads="1"/>
          </p:cNvSpPr>
          <p:nvPr/>
        </p:nvSpPr>
        <p:spPr bwMode="auto">
          <a:xfrm>
            <a:off x="6019800" y="2133600"/>
            <a:ext cx="3124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: Ejecute esta instrucción en Oracle con la tabla ya creada.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40F26-C78E-46B9-AC86-3A5A7B49E1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7185"/>
            <a:ext cx="4800600" cy="6091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1007B8-30E8-4ED9-94C3-590812820C36}"/>
              </a:ext>
            </a:extLst>
          </p:cNvPr>
          <p:cNvSpPr/>
          <p:nvPr/>
        </p:nvSpPr>
        <p:spPr>
          <a:xfrm>
            <a:off x="2971800" y="2055323"/>
            <a:ext cx="1295400" cy="229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0A8DF9-BB09-4BEC-9F05-9D4628C67D4A}"/>
              </a:ext>
            </a:extLst>
          </p:cNvPr>
          <p:cNvSpPr/>
          <p:nvPr/>
        </p:nvSpPr>
        <p:spPr>
          <a:xfrm>
            <a:off x="2971800" y="5132632"/>
            <a:ext cx="1295400" cy="229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t"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ALTER TABLE…ADD COMMAND</a:t>
            </a:r>
          </a:p>
        </p:txBody>
      </p:sp>
      <p:sp>
        <p:nvSpPr>
          <p:cNvPr id="162820" name="Rectangle 2"/>
          <p:cNvSpPr>
            <a:spLocks noChangeArrowheads="1"/>
          </p:cNvSpPr>
          <p:nvPr/>
        </p:nvSpPr>
        <p:spPr bwMode="auto">
          <a:xfrm>
            <a:off x="28575" y="685800"/>
            <a:ext cx="8656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ALTER  TABLE  publisher</a:t>
            </a:r>
            <a:br>
              <a:rPr lang="en-US" altLang="en-US" sz="28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000000"/>
                </a:solidFill>
                <a:cs typeface="Times New Roman" panose="02020603050405020304" pitchFamily="18" charset="0"/>
              </a:rPr>
              <a:t>	ADD (ext  NUMBER(4));</a:t>
            </a:r>
            <a:endParaRPr lang="es-PR" altLang="en-US" sz="2800">
              <a:solidFill>
                <a:srgbClr val="000000"/>
              </a:solidFill>
            </a:endParaRPr>
          </a:p>
        </p:txBody>
      </p:sp>
      <p:sp>
        <p:nvSpPr>
          <p:cNvPr id="162823" name="TextBox 6"/>
          <p:cNvSpPr txBox="1">
            <a:spLocks noChangeArrowheads="1"/>
          </p:cNvSpPr>
          <p:nvPr/>
        </p:nvSpPr>
        <p:spPr bwMode="auto">
          <a:xfrm>
            <a:off x="28575" y="6353175"/>
            <a:ext cx="909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2800">
                <a:solidFill>
                  <a:schemeClr val="tx1"/>
                </a:solidFill>
                <a:latin typeface="Calibri" panose="020F0502020204030204" pitchFamily="34" charset="0"/>
              </a:rPr>
              <a:t>: Ejecute esta instrucción con la tabla creada.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2B805D-2B10-4ACD-AA8A-B2D568945091}"/>
              </a:ext>
            </a:extLst>
          </p:cNvPr>
          <p:cNvGrpSpPr/>
          <p:nvPr/>
        </p:nvGrpSpPr>
        <p:grpSpPr>
          <a:xfrm>
            <a:off x="152400" y="1675057"/>
            <a:ext cx="6400800" cy="4163645"/>
            <a:chOff x="264379" y="662354"/>
            <a:chExt cx="6400800" cy="41636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C39A94-E2D4-4E44-84A6-46F817D83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5" r="805" b="54351"/>
            <a:stretch/>
          </p:blipFill>
          <p:spPr>
            <a:xfrm>
              <a:off x="264379" y="662354"/>
              <a:ext cx="6400800" cy="24523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02778B-A8B3-4639-8544-001FFC25FA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5" t="66371" r="805" b="1774"/>
            <a:stretch/>
          </p:blipFill>
          <p:spPr>
            <a:xfrm>
              <a:off x="264379" y="3114675"/>
              <a:ext cx="6400800" cy="1711324"/>
            </a:xfrm>
            <a:prstGeom prst="rect">
              <a:avLst/>
            </a:prstGeom>
          </p:spPr>
        </p:pic>
      </p:grp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D829854E-D52D-44DF-A8F5-655BE3677E08}"/>
              </a:ext>
            </a:extLst>
          </p:cNvPr>
          <p:cNvSpPr/>
          <p:nvPr/>
        </p:nvSpPr>
        <p:spPr>
          <a:xfrm>
            <a:off x="6324600" y="3469392"/>
            <a:ext cx="2133600" cy="565666"/>
          </a:xfrm>
          <a:prstGeom prst="borderCallout2">
            <a:avLst>
              <a:gd name="adj1" fmla="val 18750"/>
              <a:gd name="adj2" fmla="val -8333"/>
              <a:gd name="adj3" fmla="val 120299"/>
              <a:gd name="adj4" fmla="val -152931"/>
              <a:gd name="adj5" fmla="val 48094"/>
              <a:gd name="adj6" fmla="val -22885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sz="1800" dirty="0" err="1">
                <a:solidFill>
                  <a:schemeClr val="tx1"/>
                </a:solidFill>
              </a:rPr>
              <a:t>Añadir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columna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ext</a:t>
            </a:r>
            <a:endParaRPr lang="es-PR" sz="1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8938AD-28A0-40DC-846B-8B0EB4CE7804}"/>
              </a:ext>
            </a:extLst>
          </p:cNvPr>
          <p:cNvSpPr/>
          <p:nvPr/>
        </p:nvSpPr>
        <p:spPr>
          <a:xfrm>
            <a:off x="175248" y="5246077"/>
            <a:ext cx="499433" cy="209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8" y="0"/>
            <a:ext cx="9144001" cy="11430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REGLAS PARA LLEVAR A CABO LA MODIFICACIÓN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El tamaño de la columna debe ser tan amplio como la cantidad de datos que ya contiene.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Si una columna del tipo </a:t>
            </a:r>
            <a:r>
              <a:rPr lang="es-PR" altLang="en-US" sz="3200" b="1">
                <a:cs typeface="Times New Roman" panose="02020603050405020304" pitchFamily="18" charset="0"/>
              </a:rPr>
              <a:t>NUMBER</a:t>
            </a:r>
            <a:r>
              <a:rPr lang="es-PR" altLang="en-US" sz="3200">
                <a:cs typeface="Times New Roman" panose="02020603050405020304" pitchFamily="18" charset="0"/>
              </a:rPr>
              <a:t> posee datos, el tamaño de dicha columna no se puede reducir.</a:t>
            </a:r>
          </a:p>
          <a:p>
            <a:pPr eaLnBrk="1" hangingPunct="1"/>
            <a:r>
              <a:rPr lang="es-PR" altLang="en-US" sz="3200">
                <a:cs typeface="Times New Roman" panose="02020603050405020304" pitchFamily="18" charset="0"/>
              </a:rPr>
              <a:t>Añadir o cambiar el tipo de datos </a:t>
            </a:r>
            <a:r>
              <a:rPr lang="es-PR" altLang="en-US" sz="3200" i="1">
                <a:cs typeface="Times New Roman" panose="02020603050405020304" pitchFamily="18" charset="0"/>
              </a:rPr>
              <a:t>default</a:t>
            </a:r>
            <a:r>
              <a:rPr lang="es-PR" altLang="en-US" sz="3200">
                <a:cs typeface="Times New Roman" panose="02020603050405020304" pitchFamily="18" charset="0"/>
              </a:rPr>
              <a:t> no afecta los datos ya existentes en la tabla.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s-PR" altLang="en-US"/>
              <a:t>ERROR AL MODIFICAR TAMAÑO DE UNA COLUMNA</a:t>
            </a:r>
          </a:p>
        </p:txBody>
      </p:sp>
      <p:pic>
        <p:nvPicPr>
          <p:cNvPr id="16486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81888" cy="2057400"/>
          </a:xfrm>
        </p:spPr>
      </p:pic>
      <p:pic>
        <p:nvPicPr>
          <p:cNvPr id="16486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3019425"/>
            <a:ext cx="31623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4950" y="5410200"/>
            <a:ext cx="3581400" cy="4619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PR" sz="2400" b="1" dirty="0">
                <a:solidFill>
                  <a:srgbClr val="FF0000"/>
                </a:solidFill>
              </a:rPr>
              <a:t>Título de 30 caracteres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248150" y="4343400"/>
            <a:ext cx="1066800" cy="1296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14288" y="762000"/>
            <a:ext cx="6400800" cy="230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69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en-US"/>
              <a:t>MODIFICAR TAMAÑO DE LA COLUMNA</a:t>
            </a:r>
            <a:endParaRPr lang="es-PR" altLang="en-US"/>
          </a:p>
        </p:txBody>
      </p:sp>
      <p:sp>
        <p:nvSpPr>
          <p:cNvPr id="13722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22222"/>
                </a:solidFill>
                <a:latin typeface="Times New Roman" pitchFamily="18" charset="0"/>
              </a:rPr>
              <a:t>Oracle 11g: SQL</a:t>
            </a:r>
          </a:p>
        </p:txBody>
      </p:sp>
      <p:sp>
        <p:nvSpPr>
          <p:cNvPr id="166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14256-9097-49E1-8963-E853F3CCFE3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1238250" y="3276600"/>
            <a:ext cx="790575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776875-82E2-4B9D-952F-93167F17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1828800"/>
            <a:ext cx="3724275" cy="4676775"/>
          </a:xfrm>
          <a:prstGeom prst="rect">
            <a:avLst/>
          </a:prstGeom>
        </p:spPr>
      </p:pic>
      <p:sp>
        <p:nvSpPr>
          <p:cNvPr id="1208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s-PR" dirty="0"/>
              <a:t>MODIFICAR LA APARIENCIA DE LA VENTANA (cont.)</a:t>
            </a:r>
            <a:endParaRPr lang="es-P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C2B78B-E25D-477F-8526-93559C1FD5B2}"/>
              </a:ext>
            </a:extLst>
          </p:cNvPr>
          <p:cNvGrpSpPr/>
          <p:nvPr/>
        </p:nvGrpSpPr>
        <p:grpSpPr>
          <a:xfrm>
            <a:off x="253147" y="1857375"/>
            <a:ext cx="3724275" cy="4648200"/>
            <a:chOff x="88900" y="228600"/>
            <a:chExt cx="3724275" cy="4648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BD6A3C-1BCD-4E6E-99E4-F19AE9FB5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" y="228600"/>
              <a:ext cx="3724275" cy="464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1066800" y="571500"/>
              <a:ext cx="549275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R"/>
            </a:p>
          </p:txBody>
        </p:sp>
      </p:grpSp>
      <p:sp>
        <p:nvSpPr>
          <p:cNvPr id="7" name="Oval 6"/>
          <p:cNvSpPr/>
          <p:nvPr/>
        </p:nvSpPr>
        <p:spPr>
          <a:xfrm>
            <a:off x="6682154" y="2174631"/>
            <a:ext cx="481012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29718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39" name="Title 1"/>
          <p:cNvSpPr>
            <a:spLocks noGrp="1"/>
          </p:cNvSpPr>
          <p:nvPr>
            <p:ph type="title"/>
          </p:nvPr>
        </p:nvSpPr>
        <p:spPr>
          <a:xfrm>
            <a:off x="-7938" y="0"/>
            <a:ext cx="9151938" cy="1143000"/>
          </a:xfrm>
        </p:spPr>
        <p:txBody>
          <a:bodyPr/>
          <a:lstStyle/>
          <a:p>
            <a:r>
              <a:rPr lang="es-PR" altLang="en-US"/>
              <a:t>ERROR AL MODIFICAR UNA COLUMNA TIPO </a:t>
            </a:r>
            <a:r>
              <a:rPr lang="es-PR" altLang="en-US" b="1" i="1"/>
              <a:t>NUMBER</a:t>
            </a:r>
            <a:r>
              <a:rPr lang="es-PR" altLang="en-US"/>
              <a:t> QUE CONTIENE DATOS</a:t>
            </a:r>
          </a:p>
        </p:txBody>
      </p:sp>
      <p:pic>
        <p:nvPicPr>
          <p:cNvPr id="167940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0" y="4724400"/>
            <a:ext cx="8202613" cy="21336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s-PR" altLang="en-US"/>
              <a:t>MODIFICAR COLUMNA TIPO NUMBER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9975" cy="4572000"/>
          </a:xfrm>
        </p:spPr>
        <p:txBody>
          <a:bodyPr/>
          <a:lstStyle/>
          <a:p>
            <a:r>
              <a:rPr lang="es-PR" altLang="en-US" sz="3200"/>
              <a:t>Si la tabla posee datos podemos aumentar la escala y la precisión pero no disminuirla.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914400" y="2286000"/>
            <a:ext cx="499745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152400" y="4310063"/>
            <a:ext cx="8915400" cy="247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ALTER TABLE…DROP COLUMN COMMAND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9688" y="1143000"/>
            <a:ext cx="9183688" cy="2514600"/>
          </a:xfrm>
        </p:spPr>
        <p:txBody>
          <a:bodyPr/>
          <a:lstStyle/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Cuando es ejecutado el comando sólo puede hacer referencia a una columna a la vez.</a:t>
            </a:r>
          </a:p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Debe realizarse con cautela ya que la columna borrada queda permanente.</a:t>
            </a:r>
          </a:p>
          <a:p>
            <a:pPr eaLnBrk="1" hangingPunct="1"/>
            <a:r>
              <a:rPr lang="es-PR" altLang="en-US" sz="2800" dirty="0">
                <a:cs typeface="Times New Roman" panose="02020603050405020304" pitchFamily="18" charset="0"/>
              </a:rPr>
              <a:t>No se puede borrar la última columna existente en una tabla.</a:t>
            </a:r>
          </a:p>
        </p:txBody>
      </p:sp>
      <p:pic>
        <p:nvPicPr>
          <p:cNvPr id="169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3459163"/>
            <a:ext cx="7010400" cy="294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989" name="TextBox 4"/>
          <p:cNvSpPr txBox="1">
            <a:spLocks noChangeArrowheads="1"/>
          </p:cNvSpPr>
          <p:nvPr/>
        </p:nvSpPr>
        <p:spPr bwMode="auto">
          <a:xfrm>
            <a:off x="-14288" y="6356350"/>
            <a:ext cx="91440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2800">
                <a:solidFill>
                  <a:schemeClr val="tx1"/>
                </a:solidFill>
                <a:latin typeface="Calibri" panose="020F0502020204030204" pitchFamily="34" charset="0"/>
              </a:rPr>
              <a:t>: Ejecutar esta instrucción con la tabla creada.</a:t>
            </a:r>
            <a:endParaRPr lang="es-PR" altLang="en-US" sz="3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8" y="11113"/>
            <a:ext cx="9158288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ALTER TABLE…SET UNUSED COMMAND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3" y="1143000"/>
            <a:ext cx="9126537" cy="2514600"/>
          </a:xfrm>
        </p:spPr>
        <p:txBody>
          <a:bodyPr/>
          <a:lstStyle/>
          <a:p>
            <a:pPr eaLnBrk="1" hangingPunct="1"/>
            <a:r>
              <a:rPr lang="es-PR" altLang="en-US" sz="3600">
                <a:cs typeface="Times New Roman" panose="02020603050405020304" pitchFamily="18" charset="0"/>
              </a:rPr>
              <a:t>Una vez marcada para ser borrada, la columna no puede ser restaurada.</a:t>
            </a:r>
          </a:p>
          <a:p>
            <a:pPr eaLnBrk="1" hangingPunct="1"/>
            <a:r>
              <a:rPr lang="es-PR" altLang="en-US" sz="3600">
                <a:cs typeface="Times New Roman" panose="02020603050405020304" pitchFamily="18" charset="0"/>
              </a:rPr>
              <a:t>El espacio de almacenamiento se libera en un momento posterior.</a:t>
            </a:r>
          </a:p>
        </p:txBody>
      </p:sp>
      <p:pic>
        <p:nvPicPr>
          <p:cNvPr id="171012" name="Content Placeholder 7" descr="Casteel_03_F21.bmp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800" y="3505200"/>
            <a:ext cx="4975225" cy="33528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ALTER TABLE…DROP UNUSED COMMAND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18288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s-PR" altLang="en-US" sz="4000">
                <a:cs typeface="Times New Roman" panose="02020603050405020304" pitchFamily="18" charset="0"/>
              </a:rPr>
              <a:t>Libera espacio de almacenamiento de las columnas que previamente fueron marcadas como no utilizadas.</a:t>
            </a:r>
          </a:p>
        </p:txBody>
      </p:sp>
      <p:pic>
        <p:nvPicPr>
          <p:cNvPr id="172036" name="Content Placeholder 7" descr="Casteel_03_F22.bmp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1200" y="3429000"/>
            <a:ext cx="4995863" cy="246062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7938"/>
            <a:ext cx="9155113" cy="11430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CAMBIAR EL NOMBRE DE UNA TABLA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16764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3200" b="1">
                <a:cs typeface="Times New Roman" panose="02020603050405020304" pitchFamily="18" charset="0"/>
              </a:rPr>
              <a:t>RENAME…TO</a:t>
            </a:r>
            <a:r>
              <a:rPr lang="en-US" altLang="en-US" sz="3200">
                <a:cs typeface="Times New Roman" panose="02020603050405020304" pitchFamily="18" charset="0"/>
              </a:rPr>
              <a:t>  </a:t>
            </a:r>
            <a:r>
              <a:rPr lang="es-PR" altLang="en-US" sz="3200">
                <a:cs typeface="Times New Roman" panose="02020603050405020304" pitchFamily="18" charset="0"/>
              </a:rPr>
              <a:t>es utilizado para cambiar el nombre de una tabla.  El viejo nombre dejaría de ser válido</a:t>
            </a:r>
            <a:r>
              <a:rPr lang="en-US" altLang="en-US" sz="320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716838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1" name="TextBox 6"/>
          <p:cNvSpPr txBox="1">
            <a:spLocks noChangeArrowheads="1"/>
          </p:cNvSpPr>
          <p:nvPr/>
        </p:nvSpPr>
        <p:spPr bwMode="auto">
          <a:xfrm>
            <a:off x="-28575" y="6334125"/>
            <a:ext cx="9145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2800">
                <a:solidFill>
                  <a:schemeClr val="tx1"/>
                </a:solidFill>
                <a:latin typeface="Calibri" panose="020F0502020204030204" pitchFamily="34" charset="0"/>
              </a:rPr>
              <a:t>: Ejecutar esta instrucción con la tabla creada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TRUNCATE TABLE</a:t>
            </a:r>
            <a:endParaRPr lang="es-PR" alt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PR" altLang="en-US" dirty="0"/>
              <a:t>Este comando nos permite eliminar los datos de la tabla únicamente.  Su estructura se mantiene.</a:t>
            </a:r>
          </a:p>
          <a:p>
            <a:pPr>
              <a:lnSpc>
                <a:spcPct val="90000"/>
              </a:lnSpc>
            </a:pPr>
            <a:r>
              <a:rPr lang="es-PR" altLang="en-US" dirty="0"/>
              <a:t>Su formato es:  </a:t>
            </a:r>
            <a:r>
              <a:rPr lang="es-PR" altLang="en-US" dirty="0">
                <a:solidFill>
                  <a:srgbClr val="FF0000"/>
                </a:solidFill>
              </a:rPr>
              <a:t>TRUNCATE TABLE tabla1;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TRUNCATING A TABLE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s-PR" altLang="en-US" sz="2800" b="1">
                <a:cs typeface="Times New Roman" panose="02020603050405020304" pitchFamily="18" charset="0"/>
              </a:rPr>
              <a:t>TRUNCATE TABLE </a:t>
            </a:r>
            <a:r>
              <a:rPr lang="es-PR" altLang="en-US" sz="2800" b="1" i="1">
                <a:cs typeface="Times New Roman" panose="02020603050405020304" pitchFamily="18" charset="0"/>
              </a:rPr>
              <a:t>command</a:t>
            </a:r>
            <a:r>
              <a:rPr lang="es-PR" altLang="en-US" sz="2800" b="1">
                <a:cs typeface="Times New Roman" panose="02020603050405020304" pitchFamily="18" charset="0"/>
              </a:rPr>
              <a:t> </a:t>
            </a:r>
            <a:r>
              <a:rPr lang="es-PR" altLang="en-US" sz="2800">
                <a:cs typeface="Times New Roman" panose="02020603050405020304" pitchFamily="18" charset="0"/>
              </a:rPr>
              <a:t>–  Son borradas las filas que componen la tabla.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s-PR" altLang="en-US" sz="2800">
                <a:cs typeface="Times New Roman" panose="02020603050405020304" pitchFamily="18" charset="0"/>
              </a:rPr>
              <a:t>La estructura de la tabla permanece intacta.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s-PR" altLang="en-US" sz="2800">
                <a:cs typeface="Times New Roman" panose="02020603050405020304" pitchFamily="18" charset="0"/>
              </a:rPr>
              <a:t>Útil para borrar datos de prueba.</a:t>
            </a:r>
          </a:p>
        </p:txBody>
      </p:sp>
      <p:pic>
        <p:nvPicPr>
          <p:cNvPr id="17613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59038"/>
            <a:ext cx="38735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486025"/>
            <a:ext cx="48768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134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03"/>
          <a:stretch>
            <a:fillRect/>
          </a:stretch>
        </p:blipFill>
        <p:spPr bwMode="auto">
          <a:xfrm>
            <a:off x="3989388" y="4686300"/>
            <a:ext cx="5154612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8" y="0"/>
            <a:ext cx="9123362" cy="1143000"/>
          </a:xfrm>
        </p:spPr>
        <p:txBody>
          <a:bodyPr/>
          <a:lstStyle/>
          <a:p>
            <a:r>
              <a:rPr lang="en-US" altLang="en-US"/>
              <a:t>DROP TABLE</a:t>
            </a:r>
            <a:endParaRPr lang="es-PR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86800" cy="4800600"/>
          </a:xfrm>
        </p:spPr>
        <p:txBody>
          <a:bodyPr/>
          <a:lstStyle/>
          <a:p>
            <a:r>
              <a:rPr lang="es-PR" altLang="en-US"/>
              <a:t>Este comando nos permite eliminar los datos de la tabla y su estructura.</a:t>
            </a:r>
          </a:p>
          <a:p>
            <a:r>
              <a:rPr lang="es-PR" altLang="en-US"/>
              <a:t>Su formato es:  </a:t>
            </a:r>
            <a:r>
              <a:rPr lang="es-PR" altLang="en-US">
                <a:solidFill>
                  <a:srgbClr val="FF0000"/>
                </a:solidFill>
              </a:rPr>
              <a:t>DROP TABLE tabla1;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OJO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s-PR" altLang="en-US">
                <a:sym typeface="Wingdings" panose="05000000000000000000" pitchFamily="2" charset="2"/>
              </a:rPr>
              <a:t>Al eliminar las tablas de un sistema, estas deben eliminarse en un orden en particular.  </a:t>
            </a:r>
          </a:p>
          <a:p>
            <a:r>
              <a:rPr lang="es-PR" altLang="en-US">
                <a:cs typeface="Arial" panose="020B0604020202020204" pitchFamily="34" charset="0"/>
                <a:sym typeface="Wingdings" panose="05000000000000000000" pitchFamily="2" charset="2"/>
              </a:rPr>
              <a:t>¿Cuál es ese orden y porque?</a:t>
            </a:r>
            <a:endParaRPr lang="es-PR" altLang="en-US">
              <a:cs typeface="Arial" panose="020B0604020202020204" pitchFamily="34" charset="0"/>
            </a:endParaRPr>
          </a:p>
        </p:txBody>
      </p:sp>
      <p:sp>
        <p:nvSpPr>
          <p:cNvPr id="177156" name="TextBox 3"/>
          <p:cNvSpPr txBox="1">
            <a:spLocks noChangeArrowheads="1"/>
          </p:cNvSpPr>
          <p:nvPr/>
        </p:nvSpPr>
        <p:spPr bwMode="auto">
          <a:xfrm>
            <a:off x="7712075" y="6334125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Pag: 191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s-PR" altLang="en-US">
                <a:cs typeface="Times New Roman" panose="02020603050405020304" pitchFamily="18" charset="0"/>
              </a:rPr>
              <a:t>BORRAR UNA TABLA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4000" cy="12192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s-PR" altLang="en-US" sz="3200" b="1">
                <a:cs typeface="Times New Roman" panose="02020603050405020304" pitchFamily="18" charset="0"/>
              </a:rPr>
              <a:t>DROP TABLE </a:t>
            </a:r>
            <a:r>
              <a:rPr lang="es-PR" altLang="en-US" sz="3200" i="1">
                <a:cs typeface="Times New Roman" panose="02020603050405020304" pitchFamily="18" charset="0"/>
              </a:rPr>
              <a:t>command</a:t>
            </a:r>
            <a:r>
              <a:rPr lang="es-PR" altLang="en-US" sz="3200">
                <a:cs typeface="Times New Roman" panose="02020603050405020304" pitchFamily="18" charset="0"/>
              </a:rPr>
              <a:t> – El contenido de una tabla junto a su estructura son borrados.</a:t>
            </a:r>
          </a:p>
        </p:txBody>
      </p:sp>
      <p:pic>
        <p:nvPicPr>
          <p:cNvPr id="179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106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5" name="TextBox 4"/>
          <p:cNvSpPr txBox="1">
            <a:spLocks noChangeArrowheads="1"/>
          </p:cNvSpPr>
          <p:nvPr/>
        </p:nvSpPr>
        <p:spPr bwMode="auto">
          <a:xfrm>
            <a:off x="-28575" y="6334125"/>
            <a:ext cx="9145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R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Práctica </a:t>
            </a:r>
            <a:r>
              <a:rPr lang="es-PR" altLang="en-US" sz="2800">
                <a:solidFill>
                  <a:schemeClr val="tx1"/>
                </a:solidFill>
                <a:latin typeface="Calibri" panose="020F0502020204030204" pitchFamily="34" charset="0"/>
              </a:rPr>
              <a:t>: Ejecutar esta instrucción con la tabla creada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altLang="en-US" b="1" dirty="0"/>
              <a:t>OJO-</a:t>
            </a:r>
            <a:r>
              <a:rPr lang="en-US" altLang="en-US" dirty="0"/>
              <a:t> </a:t>
            </a:r>
            <a:r>
              <a:rPr lang="es-PR" altLang="en-US" dirty="0"/>
              <a:t>La ventana debe ser blanca con letras negras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D097D-44B5-4B4C-9CE5-2303A47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71600"/>
            <a:ext cx="4152900" cy="5181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69563" y="1752434"/>
            <a:ext cx="610928" cy="251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68722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s-PR" altLang="en-US" sz="4000"/>
              <a:t>COMENTARIOS (REMARK)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s-PR" sz="2800" dirty="0"/>
              <a:t>Permite poner comentarios dentro del script.</a:t>
            </a:r>
          </a:p>
          <a:p>
            <a:pPr>
              <a:defRPr/>
            </a:pPr>
            <a:r>
              <a:rPr lang="es-PR" sz="2800" dirty="0"/>
              <a:t>Después de </a:t>
            </a:r>
            <a:r>
              <a:rPr lang="es-PR" sz="2800" dirty="0">
                <a:solidFill>
                  <a:srgbClr val="FF0000"/>
                </a:solidFill>
              </a:rPr>
              <a:t>REM</a:t>
            </a:r>
            <a:r>
              <a:rPr lang="es-PR" sz="2800" dirty="0"/>
              <a:t> o </a:t>
            </a:r>
            <a:r>
              <a:rPr lang="es-PR" sz="2800" dirty="0">
                <a:solidFill>
                  <a:srgbClr val="FF0000"/>
                </a:solidFill>
              </a:rPr>
              <a:t>REMARK</a:t>
            </a:r>
            <a:r>
              <a:rPr lang="es-PR" sz="2800" dirty="0"/>
              <a:t> se puede poner lo que programador desee.</a:t>
            </a:r>
          </a:p>
          <a:p>
            <a:pPr>
              <a:defRPr/>
            </a:pPr>
            <a:r>
              <a:rPr lang="es-PR" sz="2800" dirty="0"/>
              <a:t>También se puede utilizar dos guiones seguidos </a:t>
            </a:r>
            <a:br>
              <a:rPr lang="es-PR" sz="2800" dirty="0"/>
            </a:br>
            <a:r>
              <a:rPr lang="es-PR" sz="2800" dirty="0"/>
              <a:t>(--)  o  /*    */para sustituir la palabra </a:t>
            </a:r>
            <a:r>
              <a:rPr lang="es-PR" sz="2800" dirty="0">
                <a:solidFill>
                  <a:srgbClr val="FF0000"/>
                </a:solidFill>
              </a:rPr>
              <a:t>REM</a:t>
            </a:r>
            <a:r>
              <a:rPr lang="es-PR" sz="2800" dirty="0"/>
              <a:t>.</a:t>
            </a:r>
          </a:p>
          <a:p>
            <a:pPr>
              <a:defRPr/>
            </a:pPr>
            <a:r>
              <a:rPr lang="es-PR" sz="2800" dirty="0"/>
              <a:t>Es sumamente importante la documentación de cada script.</a:t>
            </a:r>
          </a:p>
          <a:p>
            <a:pPr>
              <a:defRPr/>
            </a:pPr>
            <a:endParaRPr lang="es-PR" sz="1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s-PR" sz="2000" dirty="0"/>
          </a:p>
          <a:p>
            <a:pPr marL="0" indent="0">
              <a:buFontTx/>
              <a:buNone/>
              <a:defRPr/>
            </a:pPr>
            <a:r>
              <a:rPr lang="es-PR" sz="2800" dirty="0"/>
              <a:t>Formatos:</a:t>
            </a:r>
          </a:p>
          <a:p>
            <a:pPr>
              <a:buFontTx/>
              <a:buNone/>
              <a:defRPr/>
            </a:pPr>
            <a:r>
              <a:rPr lang="es-PR" sz="2800" dirty="0">
                <a:solidFill>
                  <a:srgbClr val="FF0000"/>
                </a:solidFill>
              </a:rPr>
              <a:t>REM   comentarios</a:t>
            </a:r>
          </a:p>
          <a:p>
            <a:pPr>
              <a:buFontTx/>
              <a:buNone/>
              <a:defRPr/>
            </a:pPr>
            <a:r>
              <a:rPr lang="es-PR" sz="2800" dirty="0">
                <a:solidFill>
                  <a:srgbClr val="FF0000"/>
                </a:solidFill>
              </a:rPr>
              <a:t>/* Aquí se ponen los comentarios */ </a:t>
            </a:r>
          </a:p>
          <a:p>
            <a:pPr>
              <a:buFontTx/>
              <a:buNone/>
              <a:defRPr/>
            </a:pPr>
            <a:r>
              <a:rPr lang="es-PR" sz="2800" dirty="0">
                <a:solidFill>
                  <a:srgbClr val="FF0000"/>
                </a:solidFill>
              </a:rPr>
              <a:t>-- Aquí también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59282" cy="2133600"/>
          </a:xfrm>
        </p:spPr>
        <p:txBody>
          <a:bodyPr/>
          <a:lstStyle/>
          <a:p>
            <a:r>
              <a:rPr lang="en-US" altLang="en-US"/>
              <a:t>EJEMPLO DE COMENTARIOS (REMARK)</a:t>
            </a:r>
            <a:endParaRPr lang="es-P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8B2DF-86CE-4957-8E41-485541CF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282" y="0"/>
            <a:ext cx="485553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BE522-BE85-4823-B909-DA8D4074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9" y="2590800"/>
            <a:ext cx="382365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01713"/>
          </a:xfrm>
        </p:spPr>
        <p:txBody>
          <a:bodyPr/>
          <a:lstStyle/>
          <a:p>
            <a:r>
              <a:rPr lang="es-PR" altLang="en-US" sz="4000"/>
              <a:t>SET ECHO ON/OFF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9067800" cy="5181600"/>
          </a:xfrm>
        </p:spPr>
        <p:txBody>
          <a:bodyPr/>
          <a:lstStyle/>
          <a:p>
            <a:r>
              <a:rPr lang="es-PR" altLang="en-US"/>
              <a:t>Cuando se está ejecutando un script de SQL, este comando (</a:t>
            </a:r>
            <a:r>
              <a:rPr lang="es-PR" altLang="en-US">
                <a:solidFill>
                  <a:srgbClr val="FF0000"/>
                </a:solidFill>
              </a:rPr>
              <a:t>SET ECHO ON</a:t>
            </a:r>
            <a:r>
              <a:rPr lang="es-PR" altLang="en-US"/>
              <a:t>) permite ver en pantalla las instrucciones según se van ejecutando.</a:t>
            </a:r>
          </a:p>
          <a:p>
            <a:r>
              <a:rPr lang="es-PR" altLang="en-US"/>
              <a:t>Escribiendo </a:t>
            </a:r>
            <a:r>
              <a:rPr lang="es-PR" altLang="en-US">
                <a:solidFill>
                  <a:srgbClr val="FF0000"/>
                </a:solidFill>
              </a:rPr>
              <a:t>SET ECHO OFF </a:t>
            </a:r>
            <a:r>
              <a:rPr lang="es-PR" altLang="en-US"/>
              <a:t>desactiva la opción.</a:t>
            </a:r>
          </a:p>
          <a:p>
            <a:r>
              <a:rPr lang="es-PR" altLang="en-US"/>
              <a:t>Este comando se pueden dar interactivamente en pantalla o incluirlos como parte de un script.</a:t>
            </a:r>
            <a:endParaRPr lang="es-PR" altLang="en-US">
              <a:solidFill>
                <a:srgbClr val="FF0000"/>
              </a:solidFill>
            </a:endParaRPr>
          </a:p>
          <a:p>
            <a:endParaRPr lang="es-P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sz="3400" dirty="0"/>
              <a:t>SET ECHO ON/OFF (</a:t>
            </a:r>
            <a:r>
              <a:rPr lang="en-US" altLang="en-US" sz="3400" dirty="0">
                <a:solidFill>
                  <a:srgbClr val="FF0000"/>
                </a:solidFill>
              </a:rPr>
              <a:t>EJEMPLO CORRIDA</a:t>
            </a:r>
            <a:r>
              <a:rPr lang="en-US" altLang="en-US" sz="3400" dirty="0"/>
              <a:t>)</a:t>
            </a:r>
          </a:p>
        </p:txBody>
      </p:sp>
      <p:pic>
        <p:nvPicPr>
          <p:cNvPr id="186371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" y="838200"/>
            <a:ext cx="4870450" cy="4572000"/>
          </a:xfrm>
        </p:spPr>
      </p:pic>
      <p:pic>
        <p:nvPicPr>
          <p:cNvPr id="18637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0050" y="2343150"/>
            <a:ext cx="49339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/>
              <a:t>Resumen</a:t>
            </a:r>
            <a:br>
              <a:rPr lang="en-US" altLang="en-US"/>
            </a:br>
            <a:r>
              <a:rPr lang="en-US" altLang="en-US" sz="3200" i="1"/>
              <a:t>Creación y Mantenimiento de una Tabla</a:t>
            </a:r>
            <a:r>
              <a:rPr lang="en-US" altLang="en-US" sz="3200"/>
              <a:t>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eaLnBrk="1" hangingPunct="1"/>
            <a:r>
              <a:rPr lang="es-PR" altLang="en-US" sz="2200"/>
              <a:t>Se crea una tabla con el comando de </a:t>
            </a:r>
            <a:r>
              <a:rPr lang="es-PR" altLang="en-US" sz="2200" b="1"/>
              <a:t>CREATE TABLE</a:t>
            </a:r>
          </a:p>
          <a:p>
            <a:pPr eaLnBrk="1" hangingPunct="1"/>
            <a:r>
              <a:rPr lang="es-PR" altLang="en-US" sz="2200"/>
              <a:t>Cada una de las columnas que compondrán la tabla deben estar definidas en términos del nombre de la columna, tipo de dato y para algunos tipos de datos se puede indicar el ancho del campo </a:t>
            </a:r>
          </a:p>
          <a:p>
            <a:pPr eaLnBrk="1" hangingPunct="1"/>
            <a:r>
              <a:rPr lang="es-PR" altLang="en-US" sz="2200"/>
              <a:t>Una tabla puede contener hasta 1000 columnas</a:t>
            </a:r>
          </a:p>
          <a:p>
            <a:pPr eaLnBrk="1" hangingPunct="1"/>
            <a:r>
              <a:rPr lang="es-PR" altLang="en-US" sz="2200"/>
              <a:t>Dentro de una tabla, el nombre de cada columna tiene que ser único</a:t>
            </a:r>
          </a:p>
          <a:p>
            <a:pPr eaLnBrk="1" hangingPunct="1">
              <a:lnSpc>
                <a:spcPct val="90000"/>
              </a:lnSpc>
            </a:pPr>
            <a:r>
              <a:rPr lang="es-PR" altLang="en-US" sz="2200"/>
              <a:t>Se puede cambiar la estructura de una tabla con el comando  </a:t>
            </a:r>
            <a:r>
              <a:rPr lang="es-PR" altLang="en-US" sz="2200" b="1"/>
              <a:t>ALTER</a:t>
            </a:r>
            <a:r>
              <a:rPr lang="es-PR" altLang="en-US" sz="2200"/>
              <a:t> </a:t>
            </a:r>
            <a:r>
              <a:rPr lang="es-PR" altLang="en-US" sz="2200" b="1"/>
              <a:t>TABLE</a:t>
            </a:r>
          </a:p>
          <a:p>
            <a:pPr eaLnBrk="1" hangingPunct="1">
              <a:lnSpc>
                <a:spcPct val="90000"/>
              </a:lnSpc>
            </a:pPr>
            <a:r>
              <a:rPr lang="es-PR" altLang="en-US" sz="2200"/>
              <a:t>Las columnas pueden ser añadidas, ajustado su tamaño o borradas usando el comando </a:t>
            </a:r>
            <a:r>
              <a:rPr lang="es-PR" altLang="en-US" sz="2200" b="1"/>
              <a:t>ALTER</a:t>
            </a:r>
            <a:r>
              <a:rPr lang="es-PR" altLang="en-US" sz="2200"/>
              <a:t> </a:t>
            </a:r>
            <a:r>
              <a:rPr lang="es-PR" altLang="en-US" sz="2200" b="1"/>
              <a:t>TABLE</a:t>
            </a:r>
          </a:p>
          <a:p>
            <a:pPr eaLnBrk="1" hangingPunct="1">
              <a:lnSpc>
                <a:spcPct val="90000"/>
              </a:lnSpc>
            </a:pPr>
            <a:r>
              <a:rPr lang="es-PR" altLang="en-US" sz="2200"/>
              <a:t>El nombre de las tablas puede ser cambiado con el comando </a:t>
            </a:r>
            <a:r>
              <a:rPr lang="es-PR" altLang="en-US" sz="2200" b="1"/>
              <a:t>RENAME</a:t>
            </a:r>
            <a:r>
              <a:rPr lang="es-PR" altLang="en-US" sz="2200"/>
              <a:t>...</a:t>
            </a:r>
            <a:r>
              <a:rPr lang="es-PR" altLang="en-US" sz="2200" b="1"/>
              <a:t>TO</a:t>
            </a:r>
          </a:p>
          <a:p>
            <a:pPr eaLnBrk="1" hangingPunct="1"/>
            <a:r>
              <a:rPr lang="es-PR" altLang="en-US" sz="2200"/>
              <a:t>El comando </a:t>
            </a:r>
            <a:r>
              <a:rPr lang="es-PR" altLang="en-US" sz="2200" b="1"/>
              <a:t>TRUNCATE</a:t>
            </a:r>
            <a:r>
              <a:rPr lang="es-PR" altLang="en-US" sz="2200"/>
              <a:t> </a:t>
            </a:r>
            <a:r>
              <a:rPr lang="es-PR" altLang="en-US" sz="2200" b="1"/>
              <a:t>TABLE</a:t>
            </a:r>
            <a:r>
              <a:rPr lang="es-PR" altLang="en-US" sz="2200"/>
              <a:t> es usado para borrar el contenido de todas las filas de una tabla</a:t>
            </a:r>
          </a:p>
          <a:p>
            <a:pPr eaLnBrk="1" hangingPunct="1"/>
            <a:r>
              <a:rPr lang="es-PR" altLang="en-US" sz="2200"/>
              <a:t>Para remover tanto el contenido como la estructura de una tabla se utiliza el comando de </a:t>
            </a:r>
            <a:r>
              <a:rPr lang="es-PR" altLang="en-US" sz="2200" b="1"/>
              <a:t>DROP</a:t>
            </a:r>
            <a:r>
              <a:rPr lang="es-PR" altLang="en-US" sz="2200"/>
              <a:t> </a:t>
            </a:r>
            <a:r>
              <a:rPr lang="es-PR" altLang="en-US" sz="2200" b="1"/>
              <a:t>TABLE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/>
              <a:t>RESUMEN DE LA SINTAXIS</a:t>
            </a:r>
            <a:endParaRPr lang="es-PR" altLang="en-US"/>
          </a:p>
        </p:txBody>
      </p:sp>
      <p:pic>
        <p:nvPicPr>
          <p:cNvPr id="18841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663" y="1524000"/>
            <a:ext cx="8734425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s-PR" altLang="en-US"/>
              <a:t>RESUMEN DE LA SINTAXIS (CONT.)</a:t>
            </a:r>
          </a:p>
        </p:txBody>
      </p:sp>
      <p:sp>
        <p:nvSpPr>
          <p:cNvPr id="189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9444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060575"/>
            <a:ext cx="8859838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0467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R" altLang="en-US" sz="3600"/>
              <a:t>RESUMEN DE LA SINTAXIS (CONT.)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"/>
          <p:cNvSpPr>
            <a:spLocks noGrp="1"/>
          </p:cNvSpPr>
          <p:nvPr>
            <p:ph type="title"/>
          </p:nvPr>
        </p:nvSpPr>
        <p:spPr>
          <a:xfrm>
            <a:off x="17463" y="0"/>
            <a:ext cx="9126537" cy="1143000"/>
          </a:xfrm>
        </p:spPr>
        <p:txBody>
          <a:bodyPr/>
          <a:lstStyle/>
          <a:p>
            <a:pPr eaLnBrk="1" hangingPunct="1"/>
            <a:r>
              <a:rPr lang="es-PR" altLang="en-US"/>
              <a:t>REFERENCIAS</a:t>
            </a:r>
          </a:p>
        </p:txBody>
      </p:sp>
      <p:sp>
        <p:nvSpPr>
          <p:cNvPr id="191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Hoffer, J. A., Prescott, M. B., &amp; McFadden, F. R. (2011). </a:t>
            </a:r>
            <a:r>
              <a:rPr lang="en-US" altLang="en-US" sz="2800" i="1" dirty="0"/>
              <a:t>Modern Database Management</a:t>
            </a:r>
            <a:r>
              <a:rPr lang="en-US" altLang="en-US" sz="2800" dirty="0"/>
              <a:t> (10 ed.). New Jersey: Pearson Education, Inc.</a:t>
            </a:r>
            <a:endParaRPr lang="es-PR" altLang="en-US" sz="2800" dirty="0"/>
          </a:p>
          <a:p>
            <a:pPr marL="914400" indent="-914400"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Casteel, J. (2010). Oracle 11g: SQL. Boston: Course Technology, Cengage Learning</a:t>
            </a:r>
          </a:p>
          <a:p>
            <a:pPr marL="914400" indent="-914400"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marL="914400" indent="-914400" eaLnBrk="1" hangingPunct="1">
              <a:buFont typeface="Arial" panose="020B0604020202020204" pitchFamily="34" charset="0"/>
              <a:buNone/>
            </a:pPr>
            <a:r>
              <a:rPr lang="es-PR" altLang="en-US" sz="2800" dirty="0"/>
              <a:t>Presentación preparada por la Dra. </a:t>
            </a:r>
            <a:r>
              <a:rPr lang="es-PR" altLang="en-US" sz="2800" dirty="0" err="1"/>
              <a:t>Lennis</a:t>
            </a:r>
            <a:r>
              <a:rPr lang="es-PR" altLang="en-US" sz="2800" dirty="0"/>
              <a:t> Torres, modificada por el Dr. Nelliud D. Torres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/>
              <a:t>SQL COMMAND LINE</a:t>
            </a:r>
            <a:endParaRPr lang="es-PR" altLang="en-US"/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0" y="3458308"/>
            <a:ext cx="9144000" cy="2620963"/>
          </a:xfrm>
        </p:spPr>
        <p:txBody>
          <a:bodyPr/>
          <a:lstStyle/>
          <a:p>
            <a:r>
              <a:rPr lang="es-PR" altLang="en-US" dirty="0"/>
              <a:t>Entrar a “SQL </a:t>
            </a:r>
            <a:r>
              <a:rPr lang="es-PR" altLang="en-US" dirty="0" err="1"/>
              <a:t>Command</a:t>
            </a:r>
            <a:r>
              <a:rPr lang="es-PR" altLang="en-US" dirty="0"/>
              <a:t> Line” </a:t>
            </a:r>
          </a:p>
          <a:p>
            <a:pPr lvl="1"/>
            <a:r>
              <a:rPr lang="es-PR" altLang="en-US" dirty="0"/>
              <a:t>Oracle automáticamente te pide el </a:t>
            </a:r>
            <a:r>
              <a:rPr lang="es-PR" altLang="en-US" dirty="0" err="1"/>
              <a:t>username</a:t>
            </a:r>
            <a:endParaRPr lang="es-PR" altLang="en-US" dirty="0"/>
          </a:p>
          <a:p>
            <a:pPr lvl="1"/>
            <a:r>
              <a:rPr lang="es-PR" altLang="en-US" dirty="0" err="1"/>
              <a:t>username</a:t>
            </a:r>
            <a:r>
              <a:rPr lang="es-PR" altLang="en-US" dirty="0"/>
              <a:t>: </a:t>
            </a:r>
            <a:r>
              <a:rPr lang="es-PR" altLang="en-US" b="1" dirty="0" err="1">
                <a:solidFill>
                  <a:srgbClr val="FF0000"/>
                </a:solidFill>
              </a:rPr>
              <a:t>system</a:t>
            </a:r>
            <a:endParaRPr lang="es-PR" altLang="en-US" b="1" dirty="0">
              <a:solidFill>
                <a:srgbClr val="FF0000"/>
              </a:solidFill>
            </a:endParaRPr>
          </a:p>
          <a:p>
            <a:pPr lvl="1"/>
            <a:r>
              <a:rPr lang="es-PR" altLang="en-US" dirty="0" err="1"/>
              <a:t>password</a:t>
            </a:r>
            <a:r>
              <a:rPr lang="es-PR" altLang="en-US" dirty="0"/>
              <a:t>: </a:t>
            </a:r>
            <a:r>
              <a:rPr lang="es-PR" altLang="en-US" b="1" dirty="0" err="1">
                <a:solidFill>
                  <a:srgbClr val="FF0000"/>
                </a:solidFill>
              </a:rPr>
              <a:t>xxx</a:t>
            </a:r>
            <a:r>
              <a:rPr lang="es-PR" altLang="en-US" dirty="0"/>
              <a:t> </a:t>
            </a:r>
            <a:r>
              <a:rPr lang="es-PR" altLang="en-US" sz="3200" b="1" dirty="0">
                <a:sym typeface="Symbol" panose="05050102010706020507" pitchFamily="18" charset="2"/>
              </a:rPr>
              <a:t></a:t>
            </a:r>
            <a:r>
              <a:rPr lang="es-PR" altLang="en-US" dirty="0"/>
              <a:t> La clave que usted indico para instalar. Si está utilizando las computadoras de los laboratorios, la clave debe ser: </a:t>
            </a:r>
            <a:r>
              <a:rPr lang="es-PR" altLang="en-US" b="1" dirty="0" err="1"/>
              <a:t>oracleXE</a:t>
            </a:r>
            <a:endParaRPr lang="es-PR" altLang="en-US" b="1" dirty="0"/>
          </a:p>
          <a:p>
            <a:pPr lvl="1"/>
            <a:r>
              <a:rPr lang="es-PR" altLang="en-US" dirty="0"/>
              <a:t>Si no te pide </a:t>
            </a:r>
            <a:r>
              <a:rPr lang="es-PR" altLang="en-US" b="1" i="1" dirty="0" err="1"/>
              <a:t>username</a:t>
            </a:r>
            <a:r>
              <a:rPr lang="es-PR" altLang="en-US" dirty="0"/>
              <a:t>, entrar el comando </a:t>
            </a:r>
            <a:r>
              <a:rPr lang="es-PR" altLang="en-US" b="1" dirty="0" err="1"/>
              <a:t>connect</a:t>
            </a:r>
            <a:r>
              <a:rPr lang="es-PR" altLang="en-US" dirty="0"/>
              <a:t> (Se puede abreviar </a:t>
            </a:r>
            <a:r>
              <a:rPr lang="es-PR" altLang="en-US" b="1" dirty="0" err="1"/>
              <a:t>conn</a:t>
            </a:r>
            <a:r>
              <a:rPr lang="es-PR" alt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38D35-3B00-489E-9AEF-E03E321105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840" y="644769"/>
            <a:ext cx="6376320" cy="2784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en-US" dirty="0"/>
              <a:t>CREAR UNA CUENTA EN SQL</a:t>
            </a:r>
            <a:endParaRPr lang="es-PR" altLang="en-US" dirty="0"/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6350" y="671824"/>
            <a:ext cx="9137650" cy="1524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PR" altLang="en-US" dirty="0"/>
              <a:t>Para evitar dañar la cuenta </a:t>
            </a:r>
            <a:r>
              <a:rPr lang="es-PR" altLang="en-US" b="1" dirty="0" err="1">
                <a:solidFill>
                  <a:srgbClr val="FF0000"/>
                </a:solidFill>
              </a:rPr>
              <a:t>system</a:t>
            </a:r>
            <a:r>
              <a:rPr lang="es-PR" altLang="en-US" dirty="0"/>
              <a:t>, vamos a crear una cuenta de usuario con privilegios y trabajar con esa cuenta de ahora en adelante.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F0C7C-DD86-46CB-B921-5C654A9F27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817" y="2064754"/>
            <a:ext cx="7268365" cy="4793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2FD45448-622A-409D-9361-BBA9B09C8A4B}"/>
              </a:ext>
            </a:extLst>
          </p:cNvPr>
          <p:cNvSpPr/>
          <p:nvPr/>
        </p:nvSpPr>
        <p:spPr>
          <a:xfrm>
            <a:off x="4571999" y="3723501"/>
            <a:ext cx="2438400" cy="5656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454"/>
              <a:gd name="adj6" fmla="val -6113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 version 18c </a:t>
            </a:r>
            <a:r>
              <a:rPr lang="en-US" dirty="0" err="1">
                <a:solidFill>
                  <a:sysClr val="windowText" lastClr="000000"/>
                </a:solidFill>
              </a:rPr>
              <a:t>utiliza</a:t>
            </a:r>
            <a:r>
              <a:rPr lang="en-US" dirty="0">
                <a:solidFill>
                  <a:sysClr val="windowText" lastClr="000000"/>
                </a:solidFill>
              </a:rPr>
              <a:t> el </a:t>
            </a:r>
            <a:r>
              <a:rPr lang="en-US" dirty="0" err="1">
                <a:solidFill>
                  <a:sysClr val="windowText" lastClr="000000"/>
                </a:solidFill>
              </a:rPr>
              <a:t>prefijo</a:t>
            </a:r>
            <a:r>
              <a:rPr lang="en-US" dirty="0">
                <a:solidFill>
                  <a:sysClr val="windowText" lastClr="000000"/>
                </a:solidFill>
              </a:rPr>
              <a:t> C##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77963"/>
          </a:xfrm>
        </p:spPr>
        <p:txBody>
          <a:bodyPr/>
          <a:lstStyle/>
          <a:p>
            <a:r>
              <a:rPr lang="es-PR" altLang="en-US"/>
              <a:t>INTENTE CONECTARSE A LA CUENTA CREADA. DEBE SALIR LO SIGUIENTE:</a:t>
            </a:r>
          </a:p>
        </p:txBody>
      </p:sp>
      <p:sp>
        <p:nvSpPr>
          <p:cNvPr id="123907" name="Content Placeholder 3"/>
          <p:cNvSpPr>
            <a:spLocks noGrp="1"/>
          </p:cNvSpPr>
          <p:nvPr>
            <p:ph idx="1"/>
          </p:nvPr>
        </p:nvSpPr>
        <p:spPr>
          <a:xfrm>
            <a:off x="0" y="5608638"/>
            <a:ext cx="9144000" cy="12493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s-PR" altLang="en-US" dirty="0"/>
              <a:t>De ser así, ¡Felicidades! Ya está listo para trabajar con Oracle  y preparar los trabajos del curso.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C1D7A-B0BC-474C-9D6A-4112A6E2D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1272381"/>
            <a:ext cx="6475427" cy="4313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s-PR" altLang="en-US" sz="4000"/>
              <a:t>MANEJO DE SCRIPTS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s-PR" sz="2400" dirty="0"/>
              <a:t>Podemos escribir scripts a nivel del </a:t>
            </a:r>
            <a:r>
              <a:rPr lang="es-PR" sz="2400" b="1" i="1" dirty="0" err="1"/>
              <a:t>command</a:t>
            </a:r>
            <a:r>
              <a:rPr lang="es-PR" sz="2400" b="1" i="1" dirty="0"/>
              <a:t> </a:t>
            </a:r>
            <a:r>
              <a:rPr lang="es-PR" sz="2400" b="1" i="1" dirty="0" err="1"/>
              <a:t>prompt</a:t>
            </a:r>
            <a:r>
              <a:rPr lang="es-PR" sz="2400" dirty="0"/>
              <a:t> de Oracle. Algunos comandos relacionados al manejo de scripts son:</a:t>
            </a:r>
          </a:p>
          <a:p>
            <a:pPr marL="457200">
              <a:spcBef>
                <a:spcPts val="1200"/>
              </a:spcBef>
              <a:defRPr/>
            </a:pPr>
            <a:r>
              <a:rPr lang="es-PR" sz="2400" b="1" dirty="0" err="1"/>
              <a:t>edit</a:t>
            </a:r>
            <a:r>
              <a:rPr lang="es-PR" sz="2400" dirty="0"/>
              <a:t> – Permite invocar el editor para crear o modificar un script.</a:t>
            </a:r>
          </a:p>
          <a:p>
            <a:pPr marL="457200">
              <a:spcBef>
                <a:spcPts val="1200"/>
              </a:spcBef>
              <a:defRPr/>
            </a:pPr>
            <a:r>
              <a:rPr lang="es-PR" sz="2400" b="1" dirty="0" err="1"/>
              <a:t>define_editor</a:t>
            </a:r>
            <a:r>
              <a:rPr lang="es-PR" sz="2400" dirty="0"/>
              <a:t> – Permite configurar el editor.</a:t>
            </a:r>
          </a:p>
          <a:p>
            <a:pPr marL="457200">
              <a:spcBef>
                <a:spcPts val="1200"/>
              </a:spcBef>
              <a:defRPr/>
            </a:pPr>
            <a:r>
              <a:rPr lang="es-PR" sz="2400" b="1" dirty="0" err="1">
                <a:solidFill>
                  <a:srgbClr val="FF0000"/>
                </a:solidFill>
              </a:rPr>
              <a:t>start</a:t>
            </a:r>
            <a:r>
              <a:rPr lang="es-PR" sz="2400" b="1" dirty="0"/>
              <a:t> </a:t>
            </a:r>
            <a:r>
              <a:rPr lang="es-PR" sz="2400" dirty="0"/>
              <a:t>o</a:t>
            </a:r>
            <a:r>
              <a:rPr lang="es-PR" sz="2400" b="1" dirty="0"/>
              <a:t> </a:t>
            </a:r>
            <a:r>
              <a:rPr lang="es-PR" sz="2400" b="1" dirty="0">
                <a:solidFill>
                  <a:srgbClr val="FF0000"/>
                </a:solidFill>
              </a:rPr>
              <a:t>@ </a:t>
            </a:r>
            <a:r>
              <a:rPr lang="es-PR" sz="2400" b="1" dirty="0" err="1">
                <a:solidFill>
                  <a:srgbClr val="FF0000"/>
                </a:solidFill>
              </a:rPr>
              <a:t>nombreScript</a:t>
            </a:r>
            <a:r>
              <a:rPr lang="es-PR" sz="2400" b="1" dirty="0">
                <a:solidFill>
                  <a:srgbClr val="FF0000"/>
                </a:solidFill>
              </a:rPr>
              <a:t> </a:t>
            </a:r>
            <a:r>
              <a:rPr lang="es-PR" sz="2400" dirty="0"/>
              <a:t>– Permite ejecutar las instrucciones guardadas en un archivo.</a:t>
            </a:r>
          </a:p>
          <a:p>
            <a:pPr marL="457200">
              <a:spcBef>
                <a:spcPts val="1200"/>
              </a:spcBef>
              <a:defRPr/>
            </a:pPr>
            <a:r>
              <a:rPr lang="es-PR" sz="2400" b="1" dirty="0" err="1"/>
              <a:t>save</a:t>
            </a:r>
            <a:r>
              <a:rPr lang="es-PR" sz="2400" dirty="0"/>
              <a:t> – Guarda las instrucciones de SQL que se están trabajando en un archivo.</a:t>
            </a:r>
          </a:p>
          <a:p>
            <a:pPr marL="457200">
              <a:spcBef>
                <a:spcPts val="1200"/>
              </a:spcBef>
              <a:defRPr/>
            </a:pPr>
            <a:r>
              <a:rPr lang="es-PR" sz="2400" b="1" dirty="0"/>
              <a:t>host</a:t>
            </a:r>
            <a:r>
              <a:rPr lang="es-PR" sz="2400" dirty="0"/>
              <a:t> – Permite enviar comandos al sistema operativo.</a:t>
            </a:r>
          </a:p>
          <a:p>
            <a:pPr marL="114300" indent="0">
              <a:spcBef>
                <a:spcPts val="600"/>
              </a:spcBef>
              <a:buFontTx/>
              <a:buNone/>
              <a:defRPr/>
            </a:pPr>
            <a:endParaRPr lang="es-PR" sz="2000" dirty="0"/>
          </a:p>
          <a:p>
            <a:pPr marL="800100" indent="-685800">
              <a:spcBef>
                <a:spcPts val="600"/>
              </a:spcBef>
              <a:buFontTx/>
              <a:buNone/>
              <a:defRPr/>
            </a:pPr>
            <a:r>
              <a:rPr lang="es-PR" sz="2000" b="1" dirty="0"/>
              <a:t>Nota</a:t>
            </a:r>
            <a:r>
              <a:rPr lang="es-PR" sz="2000" dirty="0"/>
              <a:t>: Para eliminar el contenido de la ventana del SQL </a:t>
            </a:r>
            <a:r>
              <a:rPr lang="es-PR" sz="2000" dirty="0" err="1"/>
              <a:t>Command</a:t>
            </a:r>
            <a:r>
              <a:rPr lang="es-PR" sz="2000" dirty="0"/>
              <a:t> Line use el comando “</a:t>
            </a:r>
            <a:r>
              <a:rPr lang="es-PR" sz="2000" dirty="0" err="1"/>
              <a:t>clear</a:t>
            </a:r>
            <a:r>
              <a:rPr lang="es-PR" sz="2000" dirty="0"/>
              <a:t> </a:t>
            </a:r>
            <a:r>
              <a:rPr lang="es-PR" sz="2000" dirty="0" err="1"/>
              <a:t>screen</a:t>
            </a:r>
            <a:r>
              <a:rPr lang="es-PR" sz="2000" dirty="0"/>
              <a:t>” o “</a:t>
            </a:r>
            <a:r>
              <a:rPr lang="es-PR" sz="2000" dirty="0" err="1"/>
              <a:t>cle</a:t>
            </a:r>
            <a:r>
              <a:rPr lang="es-PR" sz="2000" dirty="0"/>
              <a:t> </a:t>
            </a:r>
            <a:r>
              <a:rPr lang="es-PR" sz="2000" dirty="0" err="1"/>
              <a:t>scr</a:t>
            </a:r>
            <a:r>
              <a:rPr lang="es-PR" sz="2000" dirty="0"/>
              <a:t>”</a:t>
            </a:r>
          </a:p>
          <a:p>
            <a:pPr>
              <a:spcBef>
                <a:spcPts val="600"/>
              </a:spcBef>
              <a:defRPr/>
            </a:pPr>
            <a:endParaRPr lang="es-P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2452</Words>
  <Application>Microsoft Office PowerPoint</Application>
  <PresentationFormat>On-screen Show (4:3)</PresentationFormat>
  <Paragraphs>277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Calibri</vt:lpstr>
      <vt:lpstr>Times</vt:lpstr>
      <vt:lpstr>Times New Roman</vt:lpstr>
      <vt:lpstr>Office Theme</vt:lpstr>
      <vt:lpstr>Default Design</vt:lpstr>
      <vt:lpstr>3_Default Design</vt:lpstr>
      <vt:lpstr>4_Default Design</vt:lpstr>
      <vt:lpstr>5_Default Design</vt:lpstr>
      <vt:lpstr>6_Default Design</vt:lpstr>
      <vt:lpstr>7_Default Design</vt:lpstr>
      <vt:lpstr>2_Default Design</vt:lpstr>
      <vt:lpstr>8_Default Design</vt:lpstr>
      <vt:lpstr>SICI-4030 Base de Datos</vt:lpstr>
      <vt:lpstr>OBJETIVOS</vt:lpstr>
      <vt:lpstr>MODIFICAR LA APARIENCIA DE LA VENTANA DE “SQL Command Line”</vt:lpstr>
      <vt:lpstr>MODIFICAR LA APARIENCIA DE LA VENTANA (cont.)</vt:lpstr>
      <vt:lpstr>OJO- La ventana debe ser blanca con letras negras</vt:lpstr>
      <vt:lpstr>SQL COMMAND LINE</vt:lpstr>
      <vt:lpstr>CREAR UNA CUENTA EN SQL</vt:lpstr>
      <vt:lpstr>INTENTE CONECTARSE A LA CUENTA CREADA. DEBE SALIR LO SIGUIENTE:</vt:lpstr>
      <vt:lpstr>MANEJO DE SCRIPTS</vt:lpstr>
      <vt:lpstr>CREAR LA BASE DE DATOS “JustLee”</vt:lpstr>
      <vt:lpstr>SELECT table_name FROM user_tables;</vt:lpstr>
      <vt:lpstr>DESCRIBE tablename o DESC tablename</vt:lpstr>
      <vt:lpstr>EJEMPLO DESCRIBE BOOKS</vt:lpstr>
      <vt:lpstr>JUSTLEE BOOKS DATABASE</vt:lpstr>
      <vt:lpstr>JUSTLEE BOOKS DATABASE</vt:lpstr>
      <vt:lpstr>JUSTLEE BOOKS DATABASE</vt:lpstr>
      <vt:lpstr>TABLA EN UNA BASE DE DATOS</vt:lpstr>
      <vt:lpstr>DISEÑO DE UNA TABLA</vt:lpstr>
      <vt:lpstr>PowerPoint Presentation</vt:lpstr>
      <vt:lpstr>DATE &amp; DATETIME</vt:lpstr>
      <vt:lpstr>SINTAXIS BÁSICA DEL COMANDO  PARA CREAR UNA TABLA</vt:lpstr>
      <vt:lpstr>SCHEMA</vt:lpstr>
      <vt:lpstr>ENUNCIADO CREATE TABLE</vt:lpstr>
      <vt:lpstr>DEFINICIÓN DE LAS COLUMNAS</vt:lpstr>
      <vt:lpstr>EJEMPLO DEL COMANDO CREATE TABLE</vt:lpstr>
      <vt:lpstr>USO DE NOTEPAD++ PARA CREAR EL SCRIPT (SQL) QUE GENERA LA TABLA</vt:lpstr>
      <vt:lpstr>VISUALIZANDO LA LISTA DE LAS TABLAS: USER_TABLES</vt:lpstr>
      <vt:lpstr>VISUALIZANDO LA LISTA DE LAS TABLAS: USER_TABLES</vt:lpstr>
      <vt:lpstr>VISUALIZANDO LA ESTRUCTURA DE UNA TABLA: DESCRIBE </vt:lpstr>
      <vt:lpstr>CREACIÓN DE UNA TABLA A TRAVÉS DEL USO DE “SUBQUERIES”</vt:lpstr>
      <vt:lpstr>CREATE TABLE…AS</vt:lpstr>
      <vt:lpstr>COMMANDO CREATE TABLE…AS EJEMPLO</vt:lpstr>
      <vt:lpstr>MODIFICAR TABLAS EXISTENTES</vt:lpstr>
      <vt:lpstr>SINTAXIS DEL COMANDO ALTER TABLE   </vt:lpstr>
      <vt:lpstr>ALTER TABLE…MODIFY Command</vt:lpstr>
      <vt:lpstr>ALTER TABLE…ADD COMMAND</vt:lpstr>
      <vt:lpstr>REGLAS PARA LLEVAR A CABO LA MODIFICACIÓN</vt:lpstr>
      <vt:lpstr>ERROR AL MODIFICAR TAMAÑO DE UNA COLUMNA</vt:lpstr>
      <vt:lpstr>MODIFICAR TAMAÑO DE LA COLUMNA</vt:lpstr>
      <vt:lpstr>ERROR AL MODIFICAR UNA COLUMNA TIPO NUMBER QUE CONTIENE DATOS</vt:lpstr>
      <vt:lpstr>MODIFICAR COLUMNA TIPO NUMBER</vt:lpstr>
      <vt:lpstr>ALTER TABLE…DROP COLUMN COMMAND</vt:lpstr>
      <vt:lpstr>ALTER TABLE…SET UNUSED COMMAND</vt:lpstr>
      <vt:lpstr>ALTER TABLE…DROP UNUSED COMMAND</vt:lpstr>
      <vt:lpstr>CAMBIAR EL NOMBRE DE UNA TABLA</vt:lpstr>
      <vt:lpstr>TRUNCATE TABLE</vt:lpstr>
      <vt:lpstr>TRUNCATING A TABLE</vt:lpstr>
      <vt:lpstr>DROP TABLE</vt:lpstr>
      <vt:lpstr>BORRAR UNA TABLA</vt:lpstr>
      <vt:lpstr>COMENTARIOS (REMARK)</vt:lpstr>
      <vt:lpstr>EJEMPLO DE COMENTARIOS (REMARK)</vt:lpstr>
      <vt:lpstr>SET ECHO ON/OFF</vt:lpstr>
      <vt:lpstr>SET ECHO ON/OFF (EJEMPLO CORRIDA)</vt:lpstr>
      <vt:lpstr>Resumen Creación y Mantenimiento de una Tabla </vt:lpstr>
      <vt:lpstr>RESUMEN DE LA SINTAXIS</vt:lpstr>
      <vt:lpstr>RESUMEN DE LA SINTAXIS (CONT.)</vt:lpstr>
      <vt:lpstr>PowerPoint Presentation</vt:lpstr>
      <vt:lpstr>REFERENCIAS</vt:lpstr>
    </vt:vector>
  </TitlesOfParts>
  <Company>LTB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 Básicas  de SELECT en SQL</dc:title>
  <dc:creator>Lenis Torres Berríos</dc:creator>
  <cp:lastModifiedBy>NELLIUD TORRES BATISTA</cp:lastModifiedBy>
  <cp:revision>213</cp:revision>
  <cp:lastPrinted>2012-10-17T14:40:40Z</cp:lastPrinted>
  <dcterms:created xsi:type="dcterms:W3CDTF">2012-10-11T18:37:26Z</dcterms:created>
  <dcterms:modified xsi:type="dcterms:W3CDTF">2022-03-28T18:49:29Z</dcterms:modified>
</cp:coreProperties>
</file>