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notesSlides/notesSlide7.xml" ContentType="application/vnd.openxmlformats-officedocument.presentationml.notesSlide+xml"/>
  <Override PartName="/ppt/theme/themeOverride9.xml" ContentType="application/vnd.openxmlformats-officedocument.themeOverride+xml"/>
  <Override PartName="/ppt/notesSlides/notesSlide8.xml" ContentType="application/vnd.openxmlformats-officedocument.presentationml.notesSlide+xml"/>
  <Override PartName="/ppt/theme/themeOverride10.xml" ContentType="application/vnd.openxmlformats-officedocument.themeOverride+xml"/>
  <Override PartName="/ppt/notesSlides/notesSlide9.xml" ContentType="application/vnd.openxmlformats-officedocument.presentationml.notesSlide+xml"/>
  <Override PartName="/ppt/theme/themeOverride11.xml" ContentType="application/vnd.openxmlformats-officedocument.themeOverride+xml"/>
  <Override PartName="/ppt/notesSlides/notesSlide10.xml" ContentType="application/vnd.openxmlformats-officedocument.presentationml.notesSlide+xml"/>
  <Override PartName="/ppt/theme/themeOverride12.xml" ContentType="application/vnd.openxmlformats-officedocument.themeOverride+xml"/>
  <Override PartName="/ppt/notesSlides/notesSlide11.xml" ContentType="application/vnd.openxmlformats-officedocument.presentationml.notesSlide+xml"/>
  <Override PartName="/ppt/theme/themeOverride13.xml" ContentType="application/vnd.openxmlformats-officedocument.themeOverride+xml"/>
  <Override PartName="/ppt/notesSlides/notesSlide12.xml" ContentType="application/vnd.openxmlformats-officedocument.presentationml.notesSlide+xml"/>
  <Override PartName="/ppt/theme/themeOverride14.xml" ContentType="application/vnd.openxmlformats-officedocument.themeOverride+xml"/>
  <Override PartName="/ppt/notesSlides/notesSlide13.xml" ContentType="application/vnd.openxmlformats-officedocument.presentationml.notesSlide+xml"/>
  <Override PartName="/ppt/theme/themeOverride15.xml" ContentType="application/vnd.openxmlformats-officedocument.themeOverride+xml"/>
  <Override PartName="/ppt/notesSlides/notesSlide14.xml" ContentType="application/vnd.openxmlformats-officedocument.presentationml.notesSlide+xml"/>
  <Override PartName="/ppt/theme/themeOverride16.xml" ContentType="application/vnd.openxmlformats-officedocument.themeOverr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74" r:id="rId5"/>
    <p:sldId id="307" r:id="rId6"/>
    <p:sldId id="308" r:id="rId7"/>
    <p:sldId id="309" r:id="rId8"/>
    <p:sldId id="318" r:id="rId9"/>
    <p:sldId id="310" r:id="rId10"/>
    <p:sldId id="311" r:id="rId11"/>
    <p:sldId id="312" r:id="rId12"/>
    <p:sldId id="313" r:id="rId13"/>
    <p:sldId id="317" r:id="rId14"/>
    <p:sldId id="319" r:id="rId15"/>
    <p:sldId id="314" r:id="rId16"/>
    <p:sldId id="315" r:id="rId17"/>
    <p:sldId id="316" r:id="rId18"/>
    <p:sldId id="320" r:id="rId19"/>
    <p:sldId id="32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37B718-8BD1-4781-B9EB-694752DCF607}" v="1" dt="2024-04-04T14:31:48.2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101" d="100"/>
          <a:sy n="101" d="100"/>
        </p:scale>
        <p:origin x="99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Ritchie" userId="4370981a08ab6117" providerId="LiveId" clId="{A353FF4E-1F05-4A8A-89C0-F327D6C9DCA7}"/>
    <pc:docChg chg="custSel addSld modSld">
      <pc:chgData name="Brian Ritchie" userId="4370981a08ab6117" providerId="LiveId" clId="{A353FF4E-1F05-4A8A-89C0-F327D6C9DCA7}" dt="2024-04-03T23:39:28.678" v="239" actId="20577"/>
      <pc:docMkLst>
        <pc:docMk/>
      </pc:docMkLst>
      <pc:sldChg chg="addSp delSp modSp add mod">
        <pc:chgData name="Brian Ritchie" userId="4370981a08ab6117" providerId="LiveId" clId="{A353FF4E-1F05-4A8A-89C0-F327D6C9DCA7}" dt="2024-04-03T23:36:46.481" v="27" actId="27636"/>
        <pc:sldMkLst>
          <pc:docMk/>
          <pc:sldMk cId="1288647862" sldId="317"/>
        </pc:sldMkLst>
        <pc:spChg chg="mod">
          <ac:chgData name="Brian Ritchie" userId="4370981a08ab6117" providerId="LiveId" clId="{A353FF4E-1F05-4A8A-89C0-F327D6C9DCA7}" dt="2024-04-03T23:36:25.559" v="22" actId="20577"/>
          <ac:spMkLst>
            <pc:docMk/>
            <pc:sldMk cId="1288647862" sldId="317"/>
            <ac:spMk id="2" creationId="{E52D4D1E-BA60-4A23-8EBC-1159C82F9571}"/>
          </ac:spMkLst>
        </pc:spChg>
        <pc:spChg chg="mod">
          <ac:chgData name="Brian Ritchie" userId="4370981a08ab6117" providerId="LiveId" clId="{A353FF4E-1F05-4A8A-89C0-F327D6C9DCA7}" dt="2024-04-03T23:36:46.481" v="27" actId="27636"/>
          <ac:spMkLst>
            <pc:docMk/>
            <pc:sldMk cId="1288647862" sldId="317"/>
            <ac:spMk id="4" creationId="{D44DCBE5-5697-D00F-625B-5B114619B2BA}"/>
          </ac:spMkLst>
        </pc:spChg>
        <pc:picChg chg="add mod">
          <ac:chgData name="Brian Ritchie" userId="4370981a08ab6117" providerId="LiveId" clId="{A353FF4E-1F05-4A8A-89C0-F327D6C9DCA7}" dt="2024-04-03T23:36:37.328" v="25" actId="14100"/>
          <ac:picMkLst>
            <pc:docMk/>
            <pc:sldMk cId="1288647862" sldId="317"/>
            <ac:picMk id="5" creationId="{465D3611-0814-C79A-90EB-9809C89946EF}"/>
          </ac:picMkLst>
        </pc:picChg>
        <pc:picChg chg="del">
          <ac:chgData name="Brian Ritchie" userId="4370981a08ab6117" providerId="LiveId" clId="{A353FF4E-1F05-4A8A-89C0-F327D6C9DCA7}" dt="2024-04-03T23:36:30.335" v="23" actId="478"/>
          <ac:picMkLst>
            <pc:docMk/>
            <pc:sldMk cId="1288647862" sldId="317"/>
            <ac:picMk id="6" creationId="{BCA83552-3B7E-7B5E-F9C5-6CD7D4A9D636}"/>
          </ac:picMkLst>
        </pc:picChg>
      </pc:sldChg>
      <pc:sldChg chg="addSp delSp modSp add mod">
        <pc:chgData name="Brian Ritchie" userId="4370981a08ab6117" providerId="LiveId" clId="{A353FF4E-1F05-4A8A-89C0-F327D6C9DCA7}" dt="2024-04-03T23:39:28.678" v="239" actId="20577"/>
        <pc:sldMkLst>
          <pc:docMk/>
          <pc:sldMk cId="827398032" sldId="318"/>
        </pc:sldMkLst>
        <pc:spChg chg="mod">
          <ac:chgData name="Brian Ritchie" userId="4370981a08ab6117" providerId="LiveId" clId="{A353FF4E-1F05-4A8A-89C0-F327D6C9DCA7}" dt="2024-04-03T23:38:19.744" v="35" actId="20577"/>
          <ac:spMkLst>
            <pc:docMk/>
            <pc:sldMk cId="827398032" sldId="318"/>
            <ac:spMk id="2" creationId="{E52D4D1E-BA60-4A23-8EBC-1159C82F9571}"/>
          </ac:spMkLst>
        </pc:spChg>
        <pc:spChg chg="mod">
          <ac:chgData name="Brian Ritchie" userId="4370981a08ab6117" providerId="LiveId" clId="{A353FF4E-1F05-4A8A-89C0-F327D6C9DCA7}" dt="2024-04-03T23:39:28.678" v="239" actId="20577"/>
          <ac:spMkLst>
            <pc:docMk/>
            <pc:sldMk cId="827398032" sldId="318"/>
            <ac:spMk id="4" creationId="{D44DCBE5-5697-D00F-625B-5B114619B2BA}"/>
          </ac:spMkLst>
        </pc:spChg>
        <pc:picChg chg="del">
          <ac:chgData name="Brian Ritchie" userId="4370981a08ab6117" providerId="LiveId" clId="{A353FF4E-1F05-4A8A-89C0-F327D6C9DCA7}" dt="2024-04-03T23:38:21.971" v="36" actId="478"/>
          <ac:picMkLst>
            <pc:docMk/>
            <pc:sldMk cId="827398032" sldId="318"/>
            <ac:picMk id="5" creationId="{C4739520-3926-562F-185E-33B7C927E028}"/>
          </ac:picMkLst>
        </pc:picChg>
        <pc:picChg chg="add mod">
          <ac:chgData name="Brian Ritchie" userId="4370981a08ab6117" providerId="LiveId" clId="{A353FF4E-1F05-4A8A-89C0-F327D6C9DCA7}" dt="2024-04-03T23:38:29.436" v="39" actId="1076"/>
          <ac:picMkLst>
            <pc:docMk/>
            <pc:sldMk cId="827398032" sldId="318"/>
            <ac:picMk id="6" creationId="{2C509EEC-AC03-1019-7DD2-442BBC8B0672}"/>
          </ac:picMkLst>
        </pc:picChg>
      </pc:sldChg>
    </pc:docChg>
  </pc:docChgLst>
  <pc:docChgLst>
    <pc:chgData name="Brian Ritchie" userId="4370981a08ab6117" providerId="LiveId" clId="{0D37B718-8BD1-4781-B9EB-694752DCF607}"/>
    <pc:docChg chg="custSel addSld modSld">
      <pc:chgData name="Brian Ritchie" userId="4370981a08ab6117" providerId="LiveId" clId="{0D37B718-8BD1-4781-B9EB-694752DCF607}" dt="2024-04-04T14:42:46.178" v="1638" actId="20577"/>
      <pc:docMkLst>
        <pc:docMk/>
      </pc:docMkLst>
      <pc:sldChg chg="addSp delSp modSp add mod">
        <pc:chgData name="Brian Ritchie" userId="4370981a08ab6117" providerId="LiveId" clId="{0D37B718-8BD1-4781-B9EB-694752DCF607}" dt="2024-04-04T14:32:31.153" v="67" actId="1076"/>
        <pc:sldMkLst>
          <pc:docMk/>
          <pc:sldMk cId="1520011186" sldId="319"/>
        </pc:sldMkLst>
        <pc:spChg chg="mod">
          <ac:chgData name="Brian Ritchie" userId="4370981a08ab6117" providerId="LiveId" clId="{0D37B718-8BD1-4781-B9EB-694752DCF607}" dt="2024-04-04T14:31:11.055" v="6" actId="20577"/>
          <ac:spMkLst>
            <pc:docMk/>
            <pc:sldMk cId="1520011186" sldId="319"/>
            <ac:spMk id="2" creationId="{E52D4D1E-BA60-4A23-8EBC-1159C82F9571}"/>
          </ac:spMkLst>
        </pc:spChg>
        <pc:spChg chg="mod">
          <ac:chgData name="Brian Ritchie" userId="4370981a08ab6117" providerId="LiveId" clId="{0D37B718-8BD1-4781-B9EB-694752DCF607}" dt="2024-04-04T14:31:33.667" v="64"/>
          <ac:spMkLst>
            <pc:docMk/>
            <pc:sldMk cId="1520011186" sldId="319"/>
            <ac:spMk id="4" creationId="{D44DCBE5-5697-D00F-625B-5B114619B2BA}"/>
          </ac:spMkLst>
        </pc:spChg>
        <pc:picChg chg="del">
          <ac:chgData name="Brian Ritchie" userId="4370981a08ab6117" providerId="LiveId" clId="{0D37B718-8BD1-4781-B9EB-694752DCF607}" dt="2024-04-04T14:31:14.136" v="7" actId="478"/>
          <ac:picMkLst>
            <pc:docMk/>
            <pc:sldMk cId="1520011186" sldId="319"/>
            <ac:picMk id="5" creationId="{465D3611-0814-C79A-90EB-9809C89946EF}"/>
          </ac:picMkLst>
        </pc:picChg>
        <pc:picChg chg="add mod">
          <ac:chgData name="Brian Ritchie" userId="4370981a08ab6117" providerId="LiveId" clId="{0D37B718-8BD1-4781-B9EB-694752DCF607}" dt="2024-04-04T14:32:31.153" v="67" actId="1076"/>
          <ac:picMkLst>
            <pc:docMk/>
            <pc:sldMk cId="1520011186" sldId="319"/>
            <ac:picMk id="6" creationId="{2EC37C75-47C2-3F6B-E5D9-5FD3F141B952}"/>
          </ac:picMkLst>
        </pc:picChg>
      </pc:sldChg>
      <pc:sldChg chg="delSp modSp add mod">
        <pc:chgData name="Brian Ritchie" userId="4370981a08ab6117" providerId="LiveId" clId="{0D37B718-8BD1-4781-B9EB-694752DCF607}" dt="2024-04-04T14:39:06.149" v="968" actId="20577"/>
        <pc:sldMkLst>
          <pc:docMk/>
          <pc:sldMk cId="1987811840" sldId="320"/>
        </pc:sldMkLst>
        <pc:spChg chg="mod">
          <ac:chgData name="Brian Ritchie" userId="4370981a08ab6117" providerId="LiveId" clId="{0D37B718-8BD1-4781-B9EB-694752DCF607}" dt="2024-04-04T14:33:27.441" v="79" actId="20577"/>
          <ac:spMkLst>
            <pc:docMk/>
            <pc:sldMk cId="1987811840" sldId="320"/>
            <ac:spMk id="2" creationId="{E52D4D1E-BA60-4A23-8EBC-1159C82F9571}"/>
          </ac:spMkLst>
        </pc:spChg>
        <pc:spChg chg="mod">
          <ac:chgData name="Brian Ritchie" userId="4370981a08ab6117" providerId="LiveId" clId="{0D37B718-8BD1-4781-B9EB-694752DCF607}" dt="2024-04-04T14:39:06.149" v="968" actId="20577"/>
          <ac:spMkLst>
            <pc:docMk/>
            <pc:sldMk cId="1987811840" sldId="320"/>
            <ac:spMk id="4" creationId="{D44DCBE5-5697-D00F-625B-5B114619B2BA}"/>
          </ac:spMkLst>
        </pc:spChg>
        <pc:picChg chg="del">
          <ac:chgData name="Brian Ritchie" userId="4370981a08ab6117" providerId="LiveId" clId="{0D37B718-8BD1-4781-B9EB-694752DCF607}" dt="2024-04-04T14:33:29.448" v="80" actId="478"/>
          <ac:picMkLst>
            <pc:docMk/>
            <pc:sldMk cId="1987811840" sldId="320"/>
            <ac:picMk id="5" creationId="{DECEC71B-B640-71A5-C709-3300B08EC022}"/>
          </ac:picMkLst>
        </pc:picChg>
      </pc:sldChg>
      <pc:sldChg chg="modSp add mod">
        <pc:chgData name="Brian Ritchie" userId="4370981a08ab6117" providerId="LiveId" clId="{0D37B718-8BD1-4781-B9EB-694752DCF607}" dt="2024-04-04T14:42:46.178" v="1638" actId="20577"/>
        <pc:sldMkLst>
          <pc:docMk/>
          <pc:sldMk cId="2913359919" sldId="321"/>
        </pc:sldMkLst>
        <pc:spChg chg="mod">
          <ac:chgData name="Brian Ritchie" userId="4370981a08ab6117" providerId="LiveId" clId="{0D37B718-8BD1-4781-B9EB-694752DCF607}" dt="2024-04-04T14:39:22.824" v="980" actId="20577"/>
          <ac:spMkLst>
            <pc:docMk/>
            <pc:sldMk cId="2913359919" sldId="321"/>
            <ac:spMk id="2" creationId="{E52D4D1E-BA60-4A23-8EBC-1159C82F9571}"/>
          </ac:spMkLst>
        </pc:spChg>
        <pc:spChg chg="mod">
          <ac:chgData name="Brian Ritchie" userId="4370981a08ab6117" providerId="LiveId" clId="{0D37B718-8BD1-4781-B9EB-694752DCF607}" dt="2024-04-04T14:42:46.178" v="1638" actId="20577"/>
          <ac:spMkLst>
            <pc:docMk/>
            <pc:sldMk cId="2913359919" sldId="321"/>
            <ac:spMk id="4" creationId="{D44DCBE5-5697-D00F-625B-5B114619B2B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4/4/2024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689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7865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081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612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9141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9129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3433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2861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0070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6216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4829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2613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0531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4170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6816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57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156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85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2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911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277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15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315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58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521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1.xml"/><Relationship Id="rId5" Type="http://schemas.openxmlformats.org/officeDocument/2006/relationships/image" Target="../media/image10.png"/><Relationship Id="rId4" Type="http://schemas.openxmlformats.org/officeDocument/2006/relationships/hyperlink" Target="https://github.com/BrianJRitchie/Fake-News-Azure.git"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B0502020104020203"/>
              <a:ea typeface="+mn-ea"/>
              <a:cs typeface="+mn-cs"/>
            </a:endParaRPr>
          </a:p>
        </p:txBody>
      </p:sp>
      <p:pic>
        <p:nvPicPr>
          <p:cNvPr id="8" name="Picture 7" descr="A dog looking at the camera">
            <a:extLst>
              <a:ext uri="{FF2B5EF4-FFF2-40B4-BE49-F238E27FC236}">
                <a16:creationId xmlns:a16="http://schemas.microsoft.com/office/drawing/2014/main" id="{F0B92F21-44D0-49F2-B59D-6723737D9B5C}"/>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965201" y="1020431"/>
            <a:ext cx="10225530" cy="1475013"/>
          </a:xfrm>
        </p:spPr>
        <p:txBody>
          <a:bodyPr>
            <a:normAutofit/>
          </a:bodyPr>
          <a:lstStyle/>
          <a:p>
            <a:r>
              <a:rPr lang="en-US" sz="4000" dirty="0">
                <a:solidFill>
                  <a:schemeClr val="tx1"/>
                </a:solidFill>
              </a:rPr>
              <a:t>FAKE NEWS DETECTION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965200" y="2495445"/>
            <a:ext cx="10225530" cy="590321"/>
          </a:xfrm>
        </p:spPr>
        <p:txBody>
          <a:bodyPr>
            <a:normAutofit fontScale="77500" lnSpcReduction="20000"/>
          </a:bodyPr>
          <a:lstStyle/>
          <a:p>
            <a:r>
              <a:rPr lang="en-US" sz="1600" dirty="0">
                <a:solidFill>
                  <a:schemeClr val="tx1"/>
                </a:solidFill>
              </a:rPr>
              <a:t>AIDI 1006 – Assignment 4  April 4 2024</a:t>
            </a:r>
          </a:p>
          <a:p>
            <a:r>
              <a:rPr lang="en-US" dirty="0">
                <a:solidFill>
                  <a:schemeClr val="tx1"/>
                </a:solidFill>
              </a:rPr>
              <a:t>Brian Ritchie and SEMAL SHASTRI</a:t>
            </a:r>
            <a:endParaRPr lang="en-US" sz="1600" dirty="0">
              <a:solidFill>
                <a:schemeClr val="tx1"/>
              </a:solidFill>
            </a:endParaRPr>
          </a:p>
        </p:txBody>
      </p:sp>
    </p:spTree>
    <p:extLst>
      <p:ext uri="{BB962C8B-B14F-4D97-AF65-F5344CB8AC3E}">
        <p14:creationId xmlns:p14="http://schemas.microsoft.com/office/powerpoint/2010/main" val="12052488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p:txBody>
          <a:bodyPr/>
          <a:lstStyle/>
          <a:p>
            <a:r>
              <a:rPr lang="en-US" dirty="0"/>
              <a:t>Fake news detection – Hugging face model</a:t>
            </a:r>
          </a:p>
        </p:txBody>
      </p:sp>
      <p:sp>
        <p:nvSpPr>
          <p:cNvPr id="4" name="Content Placeholder 3">
            <a:extLst>
              <a:ext uri="{FF2B5EF4-FFF2-40B4-BE49-F238E27FC236}">
                <a16:creationId xmlns:a16="http://schemas.microsoft.com/office/drawing/2014/main" id="{D44DCBE5-5697-D00F-625B-5B114619B2BA}"/>
              </a:ext>
            </a:extLst>
          </p:cNvPr>
          <p:cNvSpPr>
            <a:spLocks noGrp="1"/>
          </p:cNvSpPr>
          <p:nvPr>
            <p:ph idx="1"/>
          </p:nvPr>
        </p:nvSpPr>
        <p:spPr>
          <a:xfrm>
            <a:off x="581193" y="2340864"/>
            <a:ext cx="3419307" cy="3634486"/>
          </a:xfrm>
        </p:spPr>
        <p:txBody>
          <a:bodyPr>
            <a:normAutofit/>
          </a:bodyPr>
          <a:lstStyle/>
          <a:p>
            <a:r>
              <a:rPr lang="en-CA" dirty="0"/>
              <a:t>A model was selected from the data catalogue to utilize.  The model was from Hugging Face and was trained on the Bert transformer for fake news detection.  </a:t>
            </a:r>
          </a:p>
        </p:txBody>
      </p:sp>
      <p:pic>
        <p:nvPicPr>
          <p:cNvPr id="5" name="Picture 4">
            <a:extLst>
              <a:ext uri="{FF2B5EF4-FFF2-40B4-BE49-F238E27FC236}">
                <a16:creationId xmlns:a16="http://schemas.microsoft.com/office/drawing/2014/main" id="{465D3611-0814-C79A-90EB-9809C89946EF}"/>
              </a:ext>
            </a:extLst>
          </p:cNvPr>
          <p:cNvPicPr>
            <a:picLocks noChangeAspect="1"/>
          </p:cNvPicPr>
          <p:nvPr/>
        </p:nvPicPr>
        <p:blipFill>
          <a:blip r:embed="rId4"/>
          <a:stretch>
            <a:fillRect/>
          </a:stretch>
        </p:blipFill>
        <p:spPr>
          <a:xfrm>
            <a:off x="4603285" y="2047874"/>
            <a:ext cx="5198765" cy="4810125"/>
          </a:xfrm>
          <a:prstGeom prst="rect">
            <a:avLst/>
          </a:prstGeom>
        </p:spPr>
      </p:pic>
    </p:spTree>
    <p:extLst>
      <p:ext uri="{BB962C8B-B14F-4D97-AF65-F5344CB8AC3E}">
        <p14:creationId xmlns:p14="http://schemas.microsoft.com/office/powerpoint/2010/main" val="1288647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p:txBody>
          <a:bodyPr/>
          <a:lstStyle/>
          <a:p>
            <a:r>
              <a:rPr lang="en-US" dirty="0"/>
              <a:t>Fake news detection – </a:t>
            </a:r>
            <a:r>
              <a:rPr lang="en-US" dirty="0" err="1"/>
              <a:t>Github</a:t>
            </a:r>
            <a:endParaRPr lang="en-US" dirty="0"/>
          </a:p>
        </p:txBody>
      </p:sp>
      <p:sp>
        <p:nvSpPr>
          <p:cNvPr id="4" name="Content Placeholder 3">
            <a:extLst>
              <a:ext uri="{FF2B5EF4-FFF2-40B4-BE49-F238E27FC236}">
                <a16:creationId xmlns:a16="http://schemas.microsoft.com/office/drawing/2014/main" id="{D44DCBE5-5697-D00F-625B-5B114619B2BA}"/>
              </a:ext>
            </a:extLst>
          </p:cNvPr>
          <p:cNvSpPr>
            <a:spLocks noGrp="1"/>
          </p:cNvSpPr>
          <p:nvPr>
            <p:ph idx="1"/>
          </p:nvPr>
        </p:nvSpPr>
        <p:spPr>
          <a:xfrm>
            <a:off x="581193" y="2340864"/>
            <a:ext cx="3419307" cy="3634486"/>
          </a:xfrm>
        </p:spPr>
        <p:txBody>
          <a:bodyPr>
            <a:normAutofit/>
          </a:bodyPr>
          <a:lstStyle/>
          <a:p>
            <a:r>
              <a:rPr lang="en-CA" dirty="0"/>
              <a:t>The code was pushed to the following repository:  </a:t>
            </a:r>
            <a:r>
              <a:rPr lang="en-CA" dirty="0">
                <a:hlinkClick r:id="rId4"/>
              </a:rPr>
              <a:t>https://github.com/BrianJRitchie/Fake-News-Azure.git</a:t>
            </a:r>
            <a:endParaRPr lang="en-CA" dirty="0"/>
          </a:p>
        </p:txBody>
      </p:sp>
      <p:pic>
        <p:nvPicPr>
          <p:cNvPr id="6" name="Picture 5">
            <a:extLst>
              <a:ext uri="{FF2B5EF4-FFF2-40B4-BE49-F238E27FC236}">
                <a16:creationId xmlns:a16="http://schemas.microsoft.com/office/drawing/2014/main" id="{2EC37C75-47C2-3F6B-E5D9-5FD3F141B952}"/>
              </a:ext>
            </a:extLst>
          </p:cNvPr>
          <p:cNvPicPr>
            <a:picLocks noChangeAspect="1"/>
          </p:cNvPicPr>
          <p:nvPr/>
        </p:nvPicPr>
        <p:blipFill>
          <a:blip r:embed="rId5"/>
          <a:stretch>
            <a:fillRect/>
          </a:stretch>
        </p:blipFill>
        <p:spPr>
          <a:xfrm>
            <a:off x="4133850" y="1963441"/>
            <a:ext cx="7897070" cy="4389331"/>
          </a:xfrm>
          <a:prstGeom prst="rect">
            <a:avLst/>
          </a:prstGeom>
        </p:spPr>
      </p:pic>
    </p:spTree>
    <p:extLst>
      <p:ext uri="{BB962C8B-B14F-4D97-AF65-F5344CB8AC3E}">
        <p14:creationId xmlns:p14="http://schemas.microsoft.com/office/powerpoint/2010/main" val="1520011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p:txBody>
          <a:bodyPr/>
          <a:lstStyle/>
          <a:p>
            <a:r>
              <a:rPr lang="en-US" dirty="0"/>
              <a:t>Fake news detection – VS CODE - 1</a:t>
            </a:r>
          </a:p>
        </p:txBody>
      </p:sp>
      <p:sp>
        <p:nvSpPr>
          <p:cNvPr id="4" name="Content Placeholder 3">
            <a:extLst>
              <a:ext uri="{FF2B5EF4-FFF2-40B4-BE49-F238E27FC236}">
                <a16:creationId xmlns:a16="http://schemas.microsoft.com/office/drawing/2014/main" id="{D44DCBE5-5697-D00F-625B-5B114619B2BA}"/>
              </a:ext>
            </a:extLst>
          </p:cNvPr>
          <p:cNvSpPr>
            <a:spLocks noGrp="1"/>
          </p:cNvSpPr>
          <p:nvPr>
            <p:ph idx="1"/>
          </p:nvPr>
        </p:nvSpPr>
        <p:spPr>
          <a:xfrm>
            <a:off x="581193" y="2340864"/>
            <a:ext cx="3419307" cy="3634486"/>
          </a:xfrm>
        </p:spPr>
        <p:txBody>
          <a:bodyPr>
            <a:normAutofit/>
          </a:bodyPr>
          <a:lstStyle/>
          <a:p>
            <a:r>
              <a:rPr lang="en-CA" dirty="0"/>
              <a:t>The first part of the code is importing the data directly from the csv files and preprocessing the data into the correct format.</a:t>
            </a:r>
          </a:p>
        </p:txBody>
      </p:sp>
      <p:pic>
        <p:nvPicPr>
          <p:cNvPr id="5" name="Picture 4">
            <a:extLst>
              <a:ext uri="{FF2B5EF4-FFF2-40B4-BE49-F238E27FC236}">
                <a16:creationId xmlns:a16="http://schemas.microsoft.com/office/drawing/2014/main" id="{130632DB-C1E8-7D6B-9A38-69B474426849}"/>
              </a:ext>
            </a:extLst>
          </p:cNvPr>
          <p:cNvPicPr>
            <a:picLocks noChangeAspect="1"/>
          </p:cNvPicPr>
          <p:nvPr/>
        </p:nvPicPr>
        <p:blipFill>
          <a:blip r:embed="rId4"/>
          <a:stretch>
            <a:fillRect/>
          </a:stretch>
        </p:blipFill>
        <p:spPr>
          <a:xfrm>
            <a:off x="4487759" y="1790700"/>
            <a:ext cx="4974323" cy="5067300"/>
          </a:xfrm>
          <a:prstGeom prst="rect">
            <a:avLst/>
          </a:prstGeom>
        </p:spPr>
      </p:pic>
    </p:spTree>
    <p:extLst>
      <p:ext uri="{BB962C8B-B14F-4D97-AF65-F5344CB8AC3E}">
        <p14:creationId xmlns:p14="http://schemas.microsoft.com/office/powerpoint/2010/main" val="550869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p:txBody>
          <a:bodyPr/>
          <a:lstStyle/>
          <a:p>
            <a:r>
              <a:rPr lang="en-US" dirty="0"/>
              <a:t>Fake news detection – VS CODE - 2</a:t>
            </a:r>
          </a:p>
        </p:txBody>
      </p:sp>
      <p:sp>
        <p:nvSpPr>
          <p:cNvPr id="4" name="Content Placeholder 3">
            <a:extLst>
              <a:ext uri="{FF2B5EF4-FFF2-40B4-BE49-F238E27FC236}">
                <a16:creationId xmlns:a16="http://schemas.microsoft.com/office/drawing/2014/main" id="{D44DCBE5-5697-D00F-625B-5B114619B2BA}"/>
              </a:ext>
            </a:extLst>
          </p:cNvPr>
          <p:cNvSpPr>
            <a:spLocks noGrp="1"/>
          </p:cNvSpPr>
          <p:nvPr>
            <p:ph idx="1"/>
          </p:nvPr>
        </p:nvSpPr>
        <p:spPr>
          <a:xfrm>
            <a:off x="581193" y="2340864"/>
            <a:ext cx="3419307" cy="3634486"/>
          </a:xfrm>
        </p:spPr>
        <p:txBody>
          <a:bodyPr>
            <a:normAutofit fontScale="92500" lnSpcReduction="10000"/>
          </a:bodyPr>
          <a:lstStyle/>
          <a:p>
            <a:r>
              <a:rPr lang="en-CA" dirty="0"/>
              <a:t>This part of the code was adapted from the Consume tab of the endpoint for the ML model in Azure.</a:t>
            </a:r>
          </a:p>
          <a:p>
            <a:r>
              <a:rPr lang="en-CA" dirty="0"/>
              <a:t>A loop was created to run the model 5,000 times.</a:t>
            </a:r>
          </a:p>
          <a:p>
            <a:r>
              <a:rPr lang="en-CA" dirty="0"/>
              <a:t>The </a:t>
            </a:r>
            <a:r>
              <a:rPr lang="en-CA" dirty="0" err="1"/>
              <a:t>url</a:t>
            </a:r>
            <a:r>
              <a:rPr lang="en-CA" dirty="0"/>
              <a:t> and the </a:t>
            </a:r>
            <a:r>
              <a:rPr lang="en-CA" dirty="0" err="1"/>
              <a:t>api_key</a:t>
            </a:r>
            <a:r>
              <a:rPr lang="en-CA" dirty="0"/>
              <a:t> were imported from the model endpoint</a:t>
            </a:r>
          </a:p>
          <a:p>
            <a:r>
              <a:rPr lang="en-CA" dirty="0"/>
              <a:t>The output variable is used to store the final predicted label and the score.</a:t>
            </a:r>
          </a:p>
          <a:p>
            <a:endParaRPr lang="en-CA" dirty="0"/>
          </a:p>
        </p:txBody>
      </p:sp>
      <p:pic>
        <p:nvPicPr>
          <p:cNvPr id="6" name="Picture 5">
            <a:extLst>
              <a:ext uri="{FF2B5EF4-FFF2-40B4-BE49-F238E27FC236}">
                <a16:creationId xmlns:a16="http://schemas.microsoft.com/office/drawing/2014/main" id="{EEF175A4-4459-2D53-BFC9-96A435B2468A}"/>
              </a:ext>
            </a:extLst>
          </p:cNvPr>
          <p:cNvPicPr>
            <a:picLocks noChangeAspect="1"/>
          </p:cNvPicPr>
          <p:nvPr/>
        </p:nvPicPr>
        <p:blipFill>
          <a:blip r:embed="rId4"/>
          <a:stretch>
            <a:fillRect/>
          </a:stretch>
        </p:blipFill>
        <p:spPr>
          <a:xfrm>
            <a:off x="4189553" y="1904999"/>
            <a:ext cx="7823656" cy="4829175"/>
          </a:xfrm>
          <a:prstGeom prst="rect">
            <a:avLst/>
          </a:prstGeom>
        </p:spPr>
      </p:pic>
    </p:spTree>
    <p:extLst>
      <p:ext uri="{BB962C8B-B14F-4D97-AF65-F5344CB8AC3E}">
        <p14:creationId xmlns:p14="http://schemas.microsoft.com/office/powerpoint/2010/main" val="3750686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p:txBody>
          <a:bodyPr/>
          <a:lstStyle/>
          <a:p>
            <a:r>
              <a:rPr lang="en-US" dirty="0"/>
              <a:t>Fake news detection – VS CODE - 3</a:t>
            </a:r>
          </a:p>
        </p:txBody>
      </p:sp>
      <p:sp>
        <p:nvSpPr>
          <p:cNvPr id="4" name="Content Placeholder 3">
            <a:extLst>
              <a:ext uri="{FF2B5EF4-FFF2-40B4-BE49-F238E27FC236}">
                <a16:creationId xmlns:a16="http://schemas.microsoft.com/office/drawing/2014/main" id="{D44DCBE5-5697-D00F-625B-5B114619B2BA}"/>
              </a:ext>
            </a:extLst>
          </p:cNvPr>
          <p:cNvSpPr>
            <a:spLocks noGrp="1"/>
          </p:cNvSpPr>
          <p:nvPr>
            <p:ph idx="1"/>
          </p:nvPr>
        </p:nvSpPr>
        <p:spPr>
          <a:xfrm>
            <a:off x="581193" y="2340864"/>
            <a:ext cx="3419307" cy="3634486"/>
          </a:xfrm>
        </p:spPr>
        <p:txBody>
          <a:bodyPr>
            <a:normAutofit/>
          </a:bodyPr>
          <a:lstStyle/>
          <a:p>
            <a:r>
              <a:rPr lang="en-CA" dirty="0"/>
              <a:t>The output of the model is extracted from the JSON format into a </a:t>
            </a:r>
            <a:r>
              <a:rPr lang="en-CA" dirty="0" err="1"/>
              <a:t>dataframe</a:t>
            </a:r>
            <a:endParaRPr lang="en-CA" dirty="0"/>
          </a:p>
          <a:p>
            <a:r>
              <a:rPr lang="en-CA" dirty="0"/>
              <a:t>The predicted labels were compared to the known labels and the accuracy score was calculated.</a:t>
            </a:r>
          </a:p>
          <a:p>
            <a:r>
              <a:rPr lang="en-CA" dirty="0"/>
              <a:t>The final accuracy for the 5,000 news items was 99.8%</a:t>
            </a:r>
          </a:p>
          <a:p>
            <a:endParaRPr lang="en-CA" dirty="0"/>
          </a:p>
        </p:txBody>
      </p:sp>
      <p:pic>
        <p:nvPicPr>
          <p:cNvPr id="5" name="Picture 4">
            <a:extLst>
              <a:ext uri="{FF2B5EF4-FFF2-40B4-BE49-F238E27FC236}">
                <a16:creationId xmlns:a16="http://schemas.microsoft.com/office/drawing/2014/main" id="{DECEC71B-B640-71A5-C709-3300B08EC022}"/>
              </a:ext>
            </a:extLst>
          </p:cNvPr>
          <p:cNvPicPr>
            <a:picLocks noChangeAspect="1"/>
          </p:cNvPicPr>
          <p:nvPr/>
        </p:nvPicPr>
        <p:blipFill>
          <a:blip r:embed="rId4"/>
          <a:stretch>
            <a:fillRect/>
          </a:stretch>
        </p:blipFill>
        <p:spPr>
          <a:xfrm>
            <a:off x="5070649" y="1890876"/>
            <a:ext cx="5218444" cy="4876800"/>
          </a:xfrm>
          <a:prstGeom prst="rect">
            <a:avLst/>
          </a:prstGeom>
        </p:spPr>
      </p:pic>
    </p:spTree>
    <p:extLst>
      <p:ext uri="{BB962C8B-B14F-4D97-AF65-F5344CB8AC3E}">
        <p14:creationId xmlns:p14="http://schemas.microsoft.com/office/powerpoint/2010/main" val="708520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p:txBody>
          <a:bodyPr/>
          <a:lstStyle/>
          <a:p>
            <a:r>
              <a:rPr lang="en-US" dirty="0"/>
              <a:t>Fake news detection – conclusions</a:t>
            </a:r>
          </a:p>
        </p:txBody>
      </p:sp>
      <p:sp>
        <p:nvSpPr>
          <p:cNvPr id="4" name="Content Placeholder 3">
            <a:extLst>
              <a:ext uri="{FF2B5EF4-FFF2-40B4-BE49-F238E27FC236}">
                <a16:creationId xmlns:a16="http://schemas.microsoft.com/office/drawing/2014/main" id="{D44DCBE5-5697-D00F-625B-5B114619B2BA}"/>
              </a:ext>
            </a:extLst>
          </p:cNvPr>
          <p:cNvSpPr>
            <a:spLocks noGrp="1"/>
          </p:cNvSpPr>
          <p:nvPr>
            <p:ph idx="1"/>
          </p:nvPr>
        </p:nvSpPr>
        <p:spPr>
          <a:xfrm>
            <a:off x="581193" y="2340864"/>
            <a:ext cx="10039182" cy="3634486"/>
          </a:xfrm>
        </p:spPr>
        <p:txBody>
          <a:bodyPr>
            <a:normAutofit fontScale="92500" lnSpcReduction="10000"/>
          </a:bodyPr>
          <a:lstStyle/>
          <a:p>
            <a:r>
              <a:rPr lang="en-CA" dirty="0"/>
              <a:t>Fake news is a cultural issue that has been worsening with increased use of social media as a primary source for new items.</a:t>
            </a:r>
          </a:p>
          <a:p>
            <a:r>
              <a:rPr lang="en-CA" dirty="0"/>
              <a:t>Detection of whether a news item is true news is an issue that the social media platforms have been forced to address.</a:t>
            </a:r>
          </a:p>
          <a:p>
            <a:r>
              <a:rPr lang="en-CA" dirty="0"/>
              <a:t>Automation of the process is key for the platform ability to deal with this issue.</a:t>
            </a:r>
          </a:p>
          <a:p>
            <a:r>
              <a:rPr lang="en-CA" dirty="0"/>
              <a:t>A pre-trained model from Hugging Face was accessed via Azure for assessing the test news items.</a:t>
            </a:r>
          </a:p>
          <a:p>
            <a:r>
              <a:rPr lang="en-CA" dirty="0"/>
              <a:t>The data WAS loaded and processed in Azure, but we could not determine how to connect the pretrained model with the dataset.  So the data was independently loaded into a python notebook while the model was accessed via Azure.</a:t>
            </a:r>
          </a:p>
          <a:p>
            <a:r>
              <a:rPr lang="en-CA" dirty="0"/>
              <a:t>The model worked very well to determine whether the news items were fake or not, delivering a 99.8% accuracy on the 5,000 random news items from the dataset.</a:t>
            </a:r>
          </a:p>
          <a:p>
            <a:endParaRPr lang="en-CA" dirty="0"/>
          </a:p>
        </p:txBody>
      </p:sp>
    </p:spTree>
    <p:extLst>
      <p:ext uri="{BB962C8B-B14F-4D97-AF65-F5344CB8AC3E}">
        <p14:creationId xmlns:p14="http://schemas.microsoft.com/office/powerpoint/2010/main" val="1987811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p:txBody>
          <a:bodyPr/>
          <a:lstStyle/>
          <a:p>
            <a:r>
              <a:rPr lang="en-US" dirty="0"/>
              <a:t>Fake news detection – future work</a:t>
            </a:r>
          </a:p>
        </p:txBody>
      </p:sp>
      <p:sp>
        <p:nvSpPr>
          <p:cNvPr id="4" name="Content Placeholder 3">
            <a:extLst>
              <a:ext uri="{FF2B5EF4-FFF2-40B4-BE49-F238E27FC236}">
                <a16:creationId xmlns:a16="http://schemas.microsoft.com/office/drawing/2014/main" id="{D44DCBE5-5697-D00F-625B-5B114619B2BA}"/>
              </a:ext>
            </a:extLst>
          </p:cNvPr>
          <p:cNvSpPr>
            <a:spLocks noGrp="1"/>
          </p:cNvSpPr>
          <p:nvPr>
            <p:ph idx="1"/>
          </p:nvPr>
        </p:nvSpPr>
        <p:spPr>
          <a:xfrm>
            <a:off x="581193" y="2340864"/>
            <a:ext cx="10039182" cy="3634486"/>
          </a:xfrm>
        </p:spPr>
        <p:txBody>
          <a:bodyPr>
            <a:normAutofit/>
          </a:bodyPr>
          <a:lstStyle/>
          <a:p>
            <a:r>
              <a:rPr lang="en-CA" dirty="0"/>
              <a:t>A model could be built from scratch in the Azure framework.  However, training of the model would require significant time and horsepower which may have been problematic on a free Azure account.</a:t>
            </a:r>
          </a:p>
          <a:p>
            <a:r>
              <a:rPr lang="en-CA" dirty="0"/>
              <a:t>Other datasets should be tested against the pretrained model.  With the high accuracy, we are suspicious that the data set used for testing may have been one of the many used for training the model.</a:t>
            </a:r>
          </a:p>
          <a:p>
            <a:r>
              <a:rPr lang="en-CA" dirty="0"/>
              <a:t>Although the results from the model were very simple, a dashboard could be built to show the accuracy and some of the sample news items.  For this assignment, we chose to focus on the modeling and </a:t>
            </a:r>
            <a:r>
              <a:rPr lang="en-CA"/>
              <a:t>this presentation.</a:t>
            </a:r>
            <a:endParaRPr lang="en-CA" dirty="0"/>
          </a:p>
          <a:p>
            <a:endParaRPr lang="en-CA" dirty="0"/>
          </a:p>
        </p:txBody>
      </p:sp>
    </p:spTree>
    <p:extLst>
      <p:ext uri="{BB962C8B-B14F-4D97-AF65-F5344CB8AC3E}">
        <p14:creationId xmlns:p14="http://schemas.microsoft.com/office/powerpoint/2010/main" val="291335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p:txBody>
          <a:bodyPr/>
          <a:lstStyle/>
          <a:p>
            <a:r>
              <a:rPr lang="en-US" dirty="0"/>
              <a:t>Fake news detection</a:t>
            </a:r>
          </a:p>
        </p:txBody>
      </p:sp>
      <p:sp>
        <p:nvSpPr>
          <p:cNvPr id="4" name="Content Placeholder 3">
            <a:extLst>
              <a:ext uri="{FF2B5EF4-FFF2-40B4-BE49-F238E27FC236}">
                <a16:creationId xmlns:a16="http://schemas.microsoft.com/office/drawing/2014/main" id="{D44DCBE5-5697-D00F-625B-5B114619B2BA}"/>
              </a:ext>
            </a:extLst>
          </p:cNvPr>
          <p:cNvSpPr>
            <a:spLocks noGrp="1"/>
          </p:cNvSpPr>
          <p:nvPr>
            <p:ph idx="1"/>
          </p:nvPr>
        </p:nvSpPr>
        <p:spPr/>
        <p:txBody>
          <a:bodyPr/>
          <a:lstStyle/>
          <a:p>
            <a:r>
              <a:rPr lang="en-CA" dirty="0"/>
              <a:t>Objective is to use Azure Machine Learning to run a model to detect whether news is fake news based on a trained model from Hugging Face.</a:t>
            </a:r>
          </a:p>
          <a:p>
            <a:r>
              <a:rPr lang="en-CA" dirty="0"/>
              <a:t>We will use a fake news database with labelled news items to assess the accuracy.</a:t>
            </a:r>
          </a:p>
        </p:txBody>
      </p:sp>
    </p:spTree>
    <p:extLst>
      <p:ext uri="{BB962C8B-B14F-4D97-AF65-F5344CB8AC3E}">
        <p14:creationId xmlns:p14="http://schemas.microsoft.com/office/powerpoint/2010/main" val="2633271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p:txBody>
          <a:bodyPr/>
          <a:lstStyle/>
          <a:p>
            <a:r>
              <a:rPr lang="en-US" dirty="0"/>
              <a:t>Fake news detection - architecture</a:t>
            </a:r>
          </a:p>
        </p:txBody>
      </p:sp>
      <p:pic>
        <p:nvPicPr>
          <p:cNvPr id="7" name="Picture 6" descr="A diagram of data storage&#10;&#10;Description automatically generated">
            <a:extLst>
              <a:ext uri="{FF2B5EF4-FFF2-40B4-BE49-F238E27FC236}">
                <a16:creationId xmlns:a16="http://schemas.microsoft.com/office/drawing/2014/main" id="{C87F7E36-6ECE-8826-4853-F65CBC022584}"/>
              </a:ext>
            </a:extLst>
          </p:cNvPr>
          <p:cNvPicPr>
            <a:picLocks noChangeAspect="1"/>
          </p:cNvPicPr>
          <p:nvPr/>
        </p:nvPicPr>
        <p:blipFill>
          <a:blip r:embed="rId4"/>
          <a:stretch>
            <a:fillRect/>
          </a:stretch>
        </p:blipFill>
        <p:spPr>
          <a:xfrm>
            <a:off x="4495800" y="2011051"/>
            <a:ext cx="7505700" cy="4575486"/>
          </a:xfrm>
          <a:prstGeom prst="rect">
            <a:avLst/>
          </a:prstGeom>
        </p:spPr>
      </p:pic>
      <p:sp>
        <p:nvSpPr>
          <p:cNvPr id="8" name="Content Placeholder 3">
            <a:extLst>
              <a:ext uri="{FF2B5EF4-FFF2-40B4-BE49-F238E27FC236}">
                <a16:creationId xmlns:a16="http://schemas.microsoft.com/office/drawing/2014/main" id="{F08C9479-F091-AE41-0C71-73733844813B}"/>
              </a:ext>
            </a:extLst>
          </p:cNvPr>
          <p:cNvSpPr>
            <a:spLocks noGrp="1"/>
          </p:cNvSpPr>
          <p:nvPr>
            <p:ph idx="1"/>
          </p:nvPr>
        </p:nvSpPr>
        <p:spPr>
          <a:xfrm>
            <a:off x="581193" y="2340864"/>
            <a:ext cx="3838408" cy="3634486"/>
          </a:xfrm>
        </p:spPr>
        <p:txBody>
          <a:bodyPr>
            <a:normAutofit fontScale="70000" lnSpcReduction="20000"/>
          </a:bodyPr>
          <a:lstStyle/>
          <a:p>
            <a:r>
              <a:rPr lang="en-CA" dirty="0"/>
              <a:t>Upload raw csv of labeled news items to Azure blob storage</a:t>
            </a:r>
          </a:p>
          <a:p>
            <a:r>
              <a:rPr lang="en-CA" dirty="0"/>
              <a:t>Data loaded through Azure Data Factory and stored in SQL DB</a:t>
            </a:r>
          </a:p>
          <a:p>
            <a:r>
              <a:rPr lang="en-CA" dirty="0"/>
              <a:t>Data was accessed via Azure Data Explorer cluster.</a:t>
            </a:r>
          </a:p>
          <a:p>
            <a:r>
              <a:rPr lang="en-CA" b="1" dirty="0"/>
              <a:t>We could not figure out how to link the data directly from Data Explorer to the Machine Learning module</a:t>
            </a:r>
          </a:p>
          <a:p>
            <a:r>
              <a:rPr lang="en-CA" dirty="0"/>
              <a:t>Instead, we used the “consume” code created in AML endpoint to access the model via visual studio code.</a:t>
            </a:r>
          </a:p>
          <a:p>
            <a:r>
              <a:rPr lang="en-CA" dirty="0"/>
              <a:t>The code ran 5,000 tests on the model to determine fake or true label.</a:t>
            </a:r>
          </a:p>
          <a:p>
            <a:r>
              <a:rPr lang="en-CA" dirty="0"/>
              <a:t>The output labels were compared to the input labels in VS Code, achieving 99.8% accuracy</a:t>
            </a:r>
          </a:p>
        </p:txBody>
      </p:sp>
    </p:spTree>
    <p:extLst>
      <p:ext uri="{BB962C8B-B14F-4D97-AF65-F5344CB8AC3E}">
        <p14:creationId xmlns:p14="http://schemas.microsoft.com/office/powerpoint/2010/main" val="1677528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p:txBody>
          <a:bodyPr/>
          <a:lstStyle/>
          <a:p>
            <a:r>
              <a:rPr lang="en-US" dirty="0"/>
              <a:t>Fake news detection – azure overview</a:t>
            </a:r>
          </a:p>
        </p:txBody>
      </p:sp>
      <p:sp>
        <p:nvSpPr>
          <p:cNvPr id="4" name="Content Placeholder 3">
            <a:extLst>
              <a:ext uri="{FF2B5EF4-FFF2-40B4-BE49-F238E27FC236}">
                <a16:creationId xmlns:a16="http://schemas.microsoft.com/office/drawing/2014/main" id="{D44DCBE5-5697-D00F-625B-5B114619B2BA}"/>
              </a:ext>
            </a:extLst>
          </p:cNvPr>
          <p:cNvSpPr>
            <a:spLocks noGrp="1"/>
          </p:cNvSpPr>
          <p:nvPr>
            <p:ph idx="1"/>
          </p:nvPr>
        </p:nvSpPr>
        <p:spPr>
          <a:xfrm>
            <a:off x="581193" y="2340864"/>
            <a:ext cx="3762208" cy="3634486"/>
          </a:xfrm>
        </p:spPr>
        <p:txBody>
          <a:bodyPr/>
          <a:lstStyle/>
          <a:p>
            <a:r>
              <a:rPr lang="en-CA" dirty="0"/>
              <a:t>This shows the resources created for this project including the storage, the SQL DB, ADF, Azure machine learning workspace, the Azure data explorer cluster.</a:t>
            </a:r>
          </a:p>
        </p:txBody>
      </p:sp>
      <p:pic>
        <p:nvPicPr>
          <p:cNvPr id="5" name="Picture 4">
            <a:extLst>
              <a:ext uri="{FF2B5EF4-FFF2-40B4-BE49-F238E27FC236}">
                <a16:creationId xmlns:a16="http://schemas.microsoft.com/office/drawing/2014/main" id="{C4739520-3926-562F-185E-33B7C927E028}"/>
              </a:ext>
            </a:extLst>
          </p:cNvPr>
          <p:cNvPicPr>
            <a:picLocks noChangeAspect="1"/>
          </p:cNvPicPr>
          <p:nvPr/>
        </p:nvPicPr>
        <p:blipFill>
          <a:blip r:embed="rId4"/>
          <a:stretch>
            <a:fillRect/>
          </a:stretch>
        </p:blipFill>
        <p:spPr>
          <a:xfrm>
            <a:off x="4213478" y="2340864"/>
            <a:ext cx="7560214" cy="4369956"/>
          </a:xfrm>
          <a:prstGeom prst="rect">
            <a:avLst/>
          </a:prstGeom>
        </p:spPr>
      </p:pic>
    </p:spTree>
    <p:extLst>
      <p:ext uri="{BB962C8B-B14F-4D97-AF65-F5344CB8AC3E}">
        <p14:creationId xmlns:p14="http://schemas.microsoft.com/office/powerpoint/2010/main" val="387261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p:txBody>
          <a:bodyPr/>
          <a:lstStyle/>
          <a:p>
            <a:r>
              <a:rPr lang="en-US" dirty="0"/>
              <a:t>Fake news detection – dataset</a:t>
            </a:r>
          </a:p>
        </p:txBody>
      </p:sp>
      <p:sp>
        <p:nvSpPr>
          <p:cNvPr id="4" name="Content Placeholder 3">
            <a:extLst>
              <a:ext uri="{FF2B5EF4-FFF2-40B4-BE49-F238E27FC236}">
                <a16:creationId xmlns:a16="http://schemas.microsoft.com/office/drawing/2014/main" id="{D44DCBE5-5697-D00F-625B-5B114619B2BA}"/>
              </a:ext>
            </a:extLst>
          </p:cNvPr>
          <p:cNvSpPr>
            <a:spLocks noGrp="1"/>
          </p:cNvSpPr>
          <p:nvPr>
            <p:ph idx="1"/>
          </p:nvPr>
        </p:nvSpPr>
        <p:spPr>
          <a:xfrm>
            <a:off x="581193" y="2340864"/>
            <a:ext cx="3762208" cy="3634486"/>
          </a:xfrm>
        </p:spPr>
        <p:txBody>
          <a:bodyPr/>
          <a:lstStyle/>
          <a:p>
            <a:r>
              <a:rPr lang="en-CA" dirty="0"/>
              <a:t>The data set was a recent data set updated a year ago which has fake and real news articles in a labeled dataset</a:t>
            </a:r>
          </a:p>
          <a:p>
            <a:r>
              <a:rPr lang="en-CA" dirty="0"/>
              <a:t>The dataset was downloaded from Hugging Face for use in our Azure solution.</a:t>
            </a:r>
          </a:p>
        </p:txBody>
      </p:sp>
      <p:pic>
        <p:nvPicPr>
          <p:cNvPr id="6" name="Picture 5">
            <a:extLst>
              <a:ext uri="{FF2B5EF4-FFF2-40B4-BE49-F238E27FC236}">
                <a16:creationId xmlns:a16="http://schemas.microsoft.com/office/drawing/2014/main" id="{2C509EEC-AC03-1019-7DD2-442BBC8B0672}"/>
              </a:ext>
            </a:extLst>
          </p:cNvPr>
          <p:cNvPicPr>
            <a:picLocks noChangeAspect="1"/>
          </p:cNvPicPr>
          <p:nvPr/>
        </p:nvPicPr>
        <p:blipFill>
          <a:blip r:embed="rId4"/>
          <a:stretch>
            <a:fillRect/>
          </a:stretch>
        </p:blipFill>
        <p:spPr>
          <a:xfrm>
            <a:off x="4191000" y="1890876"/>
            <a:ext cx="7537076" cy="4557995"/>
          </a:xfrm>
          <a:prstGeom prst="rect">
            <a:avLst/>
          </a:prstGeom>
        </p:spPr>
      </p:pic>
    </p:spTree>
    <p:extLst>
      <p:ext uri="{BB962C8B-B14F-4D97-AF65-F5344CB8AC3E}">
        <p14:creationId xmlns:p14="http://schemas.microsoft.com/office/powerpoint/2010/main" val="827398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p:txBody>
          <a:bodyPr/>
          <a:lstStyle/>
          <a:p>
            <a:r>
              <a:rPr lang="en-US" dirty="0"/>
              <a:t>Fake news detection – azure blob storage</a:t>
            </a:r>
          </a:p>
        </p:txBody>
      </p:sp>
      <p:sp>
        <p:nvSpPr>
          <p:cNvPr id="4" name="Content Placeholder 3">
            <a:extLst>
              <a:ext uri="{FF2B5EF4-FFF2-40B4-BE49-F238E27FC236}">
                <a16:creationId xmlns:a16="http://schemas.microsoft.com/office/drawing/2014/main" id="{D44DCBE5-5697-D00F-625B-5B114619B2BA}"/>
              </a:ext>
            </a:extLst>
          </p:cNvPr>
          <p:cNvSpPr>
            <a:spLocks noGrp="1"/>
          </p:cNvSpPr>
          <p:nvPr>
            <p:ph idx="1"/>
          </p:nvPr>
        </p:nvSpPr>
        <p:spPr>
          <a:xfrm>
            <a:off x="581193" y="5447898"/>
            <a:ext cx="10738116" cy="1078030"/>
          </a:xfrm>
        </p:spPr>
        <p:txBody>
          <a:bodyPr>
            <a:normAutofit fontScale="92500" lnSpcReduction="10000"/>
          </a:bodyPr>
          <a:lstStyle/>
          <a:p>
            <a:r>
              <a:rPr lang="en-CA" dirty="0"/>
              <a:t>A blob storage instance was created to input the csv files, which were downloaded from Hugging face.</a:t>
            </a:r>
          </a:p>
          <a:p>
            <a:r>
              <a:rPr lang="en-CA" dirty="0"/>
              <a:t>The csv files each have ~22,000 news items, one file for fake news and one file for true news</a:t>
            </a:r>
          </a:p>
          <a:p>
            <a:r>
              <a:rPr lang="en-CA" dirty="0"/>
              <a:t>These will be used to test the pretrained model</a:t>
            </a:r>
          </a:p>
        </p:txBody>
      </p:sp>
      <p:pic>
        <p:nvPicPr>
          <p:cNvPr id="5" name="Picture 4">
            <a:extLst>
              <a:ext uri="{FF2B5EF4-FFF2-40B4-BE49-F238E27FC236}">
                <a16:creationId xmlns:a16="http://schemas.microsoft.com/office/drawing/2014/main" id="{2C6C667C-6C69-DE9C-C897-8846C441AACB}"/>
              </a:ext>
            </a:extLst>
          </p:cNvPr>
          <p:cNvPicPr>
            <a:picLocks noChangeAspect="1"/>
          </p:cNvPicPr>
          <p:nvPr/>
        </p:nvPicPr>
        <p:blipFill>
          <a:blip r:embed="rId4"/>
          <a:stretch>
            <a:fillRect/>
          </a:stretch>
        </p:blipFill>
        <p:spPr>
          <a:xfrm>
            <a:off x="581192" y="1890876"/>
            <a:ext cx="10301287" cy="3587216"/>
          </a:xfrm>
          <a:prstGeom prst="rect">
            <a:avLst/>
          </a:prstGeom>
        </p:spPr>
      </p:pic>
    </p:spTree>
    <p:extLst>
      <p:ext uri="{BB962C8B-B14F-4D97-AF65-F5344CB8AC3E}">
        <p14:creationId xmlns:p14="http://schemas.microsoft.com/office/powerpoint/2010/main" val="213943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p:txBody>
          <a:bodyPr/>
          <a:lstStyle/>
          <a:p>
            <a:r>
              <a:rPr lang="en-US" dirty="0"/>
              <a:t>Fake news detection – azure data factory</a:t>
            </a:r>
          </a:p>
        </p:txBody>
      </p:sp>
      <p:sp>
        <p:nvSpPr>
          <p:cNvPr id="4" name="Content Placeholder 3">
            <a:extLst>
              <a:ext uri="{FF2B5EF4-FFF2-40B4-BE49-F238E27FC236}">
                <a16:creationId xmlns:a16="http://schemas.microsoft.com/office/drawing/2014/main" id="{D44DCBE5-5697-D00F-625B-5B114619B2BA}"/>
              </a:ext>
            </a:extLst>
          </p:cNvPr>
          <p:cNvSpPr>
            <a:spLocks noGrp="1"/>
          </p:cNvSpPr>
          <p:nvPr>
            <p:ph idx="1"/>
          </p:nvPr>
        </p:nvSpPr>
        <p:spPr>
          <a:xfrm>
            <a:off x="581193" y="2340864"/>
            <a:ext cx="3419307" cy="3634486"/>
          </a:xfrm>
        </p:spPr>
        <p:txBody>
          <a:bodyPr/>
          <a:lstStyle/>
          <a:p>
            <a:r>
              <a:rPr lang="en-CA" dirty="0"/>
              <a:t>Azure data factory was used to take the data from the blob storage to the SQL database</a:t>
            </a:r>
          </a:p>
        </p:txBody>
      </p:sp>
      <p:pic>
        <p:nvPicPr>
          <p:cNvPr id="6" name="Picture 5">
            <a:extLst>
              <a:ext uri="{FF2B5EF4-FFF2-40B4-BE49-F238E27FC236}">
                <a16:creationId xmlns:a16="http://schemas.microsoft.com/office/drawing/2014/main" id="{1FF6412A-5114-B716-408E-1F16047B66A3}"/>
              </a:ext>
            </a:extLst>
          </p:cNvPr>
          <p:cNvPicPr>
            <a:picLocks noChangeAspect="1"/>
          </p:cNvPicPr>
          <p:nvPr/>
        </p:nvPicPr>
        <p:blipFill>
          <a:blip r:embed="rId4"/>
          <a:stretch>
            <a:fillRect/>
          </a:stretch>
        </p:blipFill>
        <p:spPr>
          <a:xfrm>
            <a:off x="4133089" y="1969389"/>
            <a:ext cx="7950847" cy="4517136"/>
          </a:xfrm>
          <a:prstGeom prst="rect">
            <a:avLst/>
          </a:prstGeom>
        </p:spPr>
      </p:pic>
    </p:spTree>
    <p:extLst>
      <p:ext uri="{BB962C8B-B14F-4D97-AF65-F5344CB8AC3E}">
        <p14:creationId xmlns:p14="http://schemas.microsoft.com/office/powerpoint/2010/main" val="2607726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p:txBody>
          <a:bodyPr/>
          <a:lstStyle/>
          <a:p>
            <a:r>
              <a:rPr lang="en-US" dirty="0"/>
              <a:t>Fake news detection – azure data explorer</a:t>
            </a:r>
          </a:p>
        </p:txBody>
      </p:sp>
      <p:sp>
        <p:nvSpPr>
          <p:cNvPr id="4" name="Content Placeholder 3">
            <a:extLst>
              <a:ext uri="{FF2B5EF4-FFF2-40B4-BE49-F238E27FC236}">
                <a16:creationId xmlns:a16="http://schemas.microsoft.com/office/drawing/2014/main" id="{D44DCBE5-5697-D00F-625B-5B114619B2BA}"/>
              </a:ext>
            </a:extLst>
          </p:cNvPr>
          <p:cNvSpPr>
            <a:spLocks noGrp="1"/>
          </p:cNvSpPr>
          <p:nvPr>
            <p:ph idx="1"/>
          </p:nvPr>
        </p:nvSpPr>
        <p:spPr>
          <a:xfrm>
            <a:off x="581193" y="2340864"/>
            <a:ext cx="3419307" cy="3634486"/>
          </a:xfrm>
        </p:spPr>
        <p:txBody>
          <a:bodyPr/>
          <a:lstStyle/>
          <a:p>
            <a:r>
              <a:rPr lang="en-CA" dirty="0"/>
              <a:t>Azure data explorer was used to create data tables from the SQL database</a:t>
            </a:r>
          </a:p>
        </p:txBody>
      </p:sp>
      <p:pic>
        <p:nvPicPr>
          <p:cNvPr id="5" name="Picture 4">
            <a:extLst>
              <a:ext uri="{FF2B5EF4-FFF2-40B4-BE49-F238E27FC236}">
                <a16:creationId xmlns:a16="http://schemas.microsoft.com/office/drawing/2014/main" id="{ABCC4C2C-9C2C-537B-76E3-AA5F583B508D}"/>
              </a:ext>
            </a:extLst>
          </p:cNvPr>
          <p:cNvPicPr>
            <a:picLocks noChangeAspect="1"/>
          </p:cNvPicPr>
          <p:nvPr/>
        </p:nvPicPr>
        <p:blipFill>
          <a:blip r:embed="rId4"/>
          <a:stretch>
            <a:fillRect/>
          </a:stretch>
        </p:blipFill>
        <p:spPr>
          <a:xfrm>
            <a:off x="3962119" y="2143125"/>
            <a:ext cx="8020332" cy="4247770"/>
          </a:xfrm>
          <a:prstGeom prst="rect">
            <a:avLst/>
          </a:prstGeom>
        </p:spPr>
      </p:pic>
    </p:spTree>
    <p:extLst>
      <p:ext uri="{BB962C8B-B14F-4D97-AF65-F5344CB8AC3E}">
        <p14:creationId xmlns:p14="http://schemas.microsoft.com/office/powerpoint/2010/main" val="1741934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p:txBody>
          <a:bodyPr/>
          <a:lstStyle/>
          <a:p>
            <a:r>
              <a:rPr lang="en-US" dirty="0"/>
              <a:t>Fake news detection – azure machine learning</a:t>
            </a:r>
          </a:p>
        </p:txBody>
      </p:sp>
      <p:sp>
        <p:nvSpPr>
          <p:cNvPr id="4" name="Content Placeholder 3">
            <a:extLst>
              <a:ext uri="{FF2B5EF4-FFF2-40B4-BE49-F238E27FC236}">
                <a16:creationId xmlns:a16="http://schemas.microsoft.com/office/drawing/2014/main" id="{D44DCBE5-5697-D00F-625B-5B114619B2BA}"/>
              </a:ext>
            </a:extLst>
          </p:cNvPr>
          <p:cNvSpPr>
            <a:spLocks noGrp="1"/>
          </p:cNvSpPr>
          <p:nvPr>
            <p:ph idx="1"/>
          </p:nvPr>
        </p:nvSpPr>
        <p:spPr>
          <a:xfrm>
            <a:off x="581193" y="2340864"/>
            <a:ext cx="3419307" cy="3634486"/>
          </a:xfrm>
        </p:spPr>
        <p:txBody>
          <a:bodyPr>
            <a:normAutofit fontScale="85000" lnSpcReduction="20000"/>
          </a:bodyPr>
          <a:lstStyle/>
          <a:p>
            <a:r>
              <a:rPr lang="en-CA" dirty="0"/>
              <a:t>A model was selected from the data catalogue to utilize.  The model was from Hugging Face and was trained on the Bert transformer for fake news detection.  </a:t>
            </a:r>
          </a:p>
          <a:p>
            <a:r>
              <a:rPr lang="en-CA" dirty="0"/>
              <a:t>The model was tested successfully in the Azure platform.</a:t>
            </a:r>
          </a:p>
          <a:p>
            <a:r>
              <a:rPr lang="en-CA" dirty="0"/>
              <a:t>The code from the Consume was used in VS code to run the model.</a:t>
            </a:r>
          </a:p>
          <a:p>
            <a:r>
              <a:rPr lang="en-CA" dirty="0"/>
              <a:t>We were unable to find a way for the ML model to link to the data in the Azure Data Explorer or the SQL database.</a:t>
            </a:r>
          </a:p>
          <a:p>
            <a:r>
              <a:rPr lang="en-CA" dirty="0"/>
              <a:t>So, we went with the VS Code method to run the model.</a:t>
            </a:r>
          </a:p>
        </p:txBody>
      </p:sp>
      <p:pic>
        <p:nvPicPr>
          <p:cNvPr id="6" name="Picture 5">
            <a:extLst>
              <a:ext uri="{FF2B5EF4-FFF2-40B4-BE49-F238E27FC236}">
                <a16:creationId xmlns:a16="http://schemas.microsoft.com/office/drawing/2014/main" id="{BCA83552-3B7E-7B5E-F9C5-6CD7D4A9D636}"/>
              </a:ext>
            </a:extLst>
          </p:cNvPr>
          <p:cNvPicPr>
            <a:picLocks noChangeAspect="1"/>
          </p:cNvPicPr>
          <p:nvPr/>
        </p:nvPicPr>
        <p:blipFill>
          <a:blip r:embed="rId4"/>
          <a:stretch>
            <a:fillRect/>
          </a:stretch>
        </p:blipFill>
        <p:spPr>
          <a:xfrm>
            <a:off x="4634144" y="1890876"/>
            <a:ext cx="5961751" cy="4829175"/>
          </a:xfrm>
          <a:prstGeom prst="rect">
            <a:avLst/>
          </a:prstGeom>
        </p:spPr>
      </p:pic>
    </p:spTree>
    <p:extLst>
      <p:ext uri="{BB962C8B-B14F-4D97-AF65-F5344CB8AC3E}">
        <p14:creationId xmlns:p14="http://schemas.microsoft.com/office/powerpoint/2010/main" val="510197208"/>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16C154-5A0F-4CDC-8C15-D2E21584649C}">
  <ds:schemaRefs>
    <ds:schemaRef ds:uri="http://schemas.microsoft.com/sharepoint/v3/contenttype/forms"/>
  </ds:schemaRefs>
</ds:datastoreItem>
</file>

<file path=customXml/itemProps3.xml><?xml version="1.0" encoding="utf-8"?>
<ds:datastoreItem xmlns:ds="http://schemas.openxmlformats.org/officeDocument/2006/customXml" ds:itemID="{3A6D3478-2986-4664-940C-67E0CAA21E0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{BBBBE2E5-11CF-463D-88E9-7597965CAC33}tf56535239_win32</Template>
  <TotalTime>140</TotalTime>
  <Words>953</Words>
  <Application>Microsoft Office PowerPoint</Application>
  <PresentationFormat>Widescreen</PresentationFormat>
  <Paragraphs>74</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Franklin Gothic Book</vt:lpstr>
      <vt:lpstr>Franklin Gothic Demi</vt:lpstr>
      <vt:lpstr>Wingdings 2</vt:lpstr>
      <vt:lpstr>DividendVTI</vt:lpstr>
      <vt:lpstr>FAKE NEWS DETECTION</vt:lpstr>
      <vt:lpstr>Fake news detection</vt:lpstr>
      <vt:lpstr>Fake news detection - architecture</vt:lpstr>
      <vt:lpstr>Fake news detection – azure overview</vt:lpstr>
      <vt:lpstr>Fake news detection – dataset</vt:lpstr>
      <vt:lpstr>Fake news detection – azure blob storage</vt:lpstr>
      <vt:lpstr>Fake news detection – azure data factory</vt:lpstr>
      <vt:lpstr>Fake news detection – azure data explorer</vt:lpstr>
      <vt:lpstr>Fake news detection – azure machine learning</vt:lpstr>
      <vt:lpstr>Fake news detection – Hugging face model</vt:lpstr>
      <vt:lpstr>Fake news detection – Github</vt:lpstr>
      <vt:lpstr>Fake news detection – VS CODE - 1</vt:lpstr>
      <vt:lpstr>Fake news detection – VS CODE - 2</vt:lpstr>
      <vt:lpstr>Fake news detection – VS CODE - 3</vt:lpstr>
      <vt:lpstr>Fake news detection – conclusions</vt:lpstr>
      <vt:lpstr>Fake news detection –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Brian Ritchie</dc:creator>
  <cp:lastModifiedBy>Brian Ritchie</cp:lastModifiedBy>
  <cp:revision>1</cp:revision>
  <dcterms:created xsi:type="dcterms:W3CDTF">2024-04-03T21:30:27Z</dcterms:created>
  <dcterms:modified xsi:type="dcterms:W3CDTF">2024-04-04T14:42:50Z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