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5"/>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47" r:id="rId18"/>
    <p:sldId id="305" r:id="rId19"/>
    <p:sldId id="345" r:id="rId20"/>
    <p:sldId id="346" r:id="rId21"/>
    <p:sldId id="321" r:id="rId22"/>
    <p:sldId id="317" r:id="rId23"/>
    <p:sldId id="316" r:id="rId24"/>
    <p:sldId id="332" r:id="rId25"/>
    <p:sldId id="333" r:id="rId26"/>
    <p:sldId id="330" r:id="rId27"/>
    <p:sldId id="331" r:id="rId28"/>
    <p:sldId id="334" r:id="rId29"/>
    <p:sldId id="335" r:id="rId30"/>
    <p:sldId id="336" r:id="rId31"/>
    <p:sldId id="337" r:id="rId32"/>
    <p:sldId id="338" r:id="rId33"/>
    <p:sldId id="339" r:id="rId34"/>
    <p:sldId id="340" r:id="rId35"/>
    <p:sldId id="341" r:id="rId36"/>
    <p:sldId id="319" r:id="rId37"/>
    <p:sldId id="342" r:id="rId38"/>
    <p:sldId id="343" r:id="rId39"/>
    <p:sldId id="344" r:id="rId40"/>
    <p:sldId id="348" r:id="rId41"/>
    <p:sldId id="349" r:id="rId42"/>
    <p:sldId id="318" r:id="rId43"/>
    <p:sldId id="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1" autoAdjust="0"/>
    <p:restoredTop sz="56978" autoAdjust="0"/>
  </p:normalViewPr>
  <p:slideViewPr>
    <p:cSldViewPr snapToGrid="0">
      <p:cViewPr varScale="1">
        <p:scale>
          <a:sx n="94" d="100"/>
          <a:sy n="94" d="100"/>
        </p:scale>
        <p:origin x="2776" y="52"/>
      </p:cViewPr>
      <p:guideLst/>
    </p:cSldViewPr>
  </p:slid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Work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Concerned about performance, must make sure core approaches for best performance of the solution are well understood.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Create a solution that provides a consistent security model across all components.</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3275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At the Preparation stage, Mapping Data Flows, which are Synapse Pipeline activities just like the Copy Data activity, can be created using the graphical designer to perform some data preparation tasks. This preparation step is used to ensure the data being stored in a useful format, like parquet. Initial data cleansing to remove duplicates, filter out erroneous data, as well as impute missing values.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 Alternatively, they can also expose their model with a Web Service running in Kubernetes or ACI.</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 to prepare data within Azure Synapse Analytics. It is recommended that they use Azure Machine Learning Studio for model training and auto ml scenarios.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D4D4D4"/>
                </a:solidFill>
                <a:effectLst/>
                <a:latin typeface="Consolas" panose="020B0609020204030204" pitchFamily="49" charset="0"/>
              </a:rPr>
              <a:t>How does your solution address their need to keep their part costs table in the data warehouse updated by the supplier invoices?</a:t>
            </a:r>
          </a:p>
          <a:p>
            <a:endParaRPr lang="en-US" sz="1200" b="0"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WWI can accomplish this by a combination of a Synapse Pipeline with an Azure Cognitive Search Skillset that invokes the Form Recognizer service as a custom skill. The pipeline would work as follows: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Invoice is uploaded to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This triggers a Synapse Pipeline.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has a web activity that invokes an Azure Cognitive Search skillset.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first skill in the skillset invokes an Azure Function, passing it the URL to the PDF invoice. </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Azure Function invokes the Form Recognizer service, passing it the URL and SAS token to the PDF invoice. Forms recognizer returns the OCR results to the function.</a:t>
            </a:r>
          </a:p>
          <a:p>
            <a:r>
              <a:rPr lang="en-US" b="0" dirty="0">
                <a:solidFill>
                  <a:srgbClr val="D4D4D4"/>
                </a:solidFill>
                <a:effectLst/>
                <a:latin typeface="Consolas" panose="020B0609020204030204" pitchFamily="49" charset="0"/>
              </a:rPr>
              <a:t>     - The Azure Function returns the results to skillset. The skillset extracts only the product names and costs and sends that to a configure knowledge store that writes the extracted data to JSON files in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reads these JSON files from Azure Storage in a Data Flow activity and performs an </a:t>
            </a:r>
            <a:r>
              <a:rPr lang="en-US" b="0" dirty="0" err="1">
                <a:solidFill>
                  <a:srgbClr val="D4D4D4"/>
                </a:solidFill>
                <a:effectLst/>
                <a:latin typeface="Consolas" panose="020B0609020204030204" pitchFamily="49" charset="0"/>
              </a:rPr>
              <a:t>upsert</a:t>
            </a:r>
            <a:r>
              <a:rPr lang="en-US" b="0" dirty="0">
                <a:solidFill>
                  <a:srgbClr val="D4D4D4"/>
                </a:solidFill>
                <a:effectLst/>
                <a:latin typeface="Consolas" panose="020B0609020204030204" pitchFamily="49" charset="0"/>
              </a:rPr>
              <a:t> against the product catalog table in the Synapse SQL Pool.</a:t>
            </a: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By using Azure Machine Learning in the solution, WWI will be able to take the models trained elsewhere in the solution and deploy them as REST webservices that are hosted in the Azure Kubernetes Services or Azure Container Instances. They can deploy the webservices from AKS using the Azure Machine Learning SDK or directly within the Azure Machine Learning Studio product. Depending on the model it may be possible to have a code-free model deployment using AML Studio – or  Model deployment may involve creating a scoring web service script that contains the logic of the web service. This script loads the model from disk and then uses the model for scoring and returns the scored result. By integrating with the Azure Machine Learning model registry, the scoring script can automatically pull the latest model directly from the Azure Machine Learning model registry when the webservice first starts up, ensuring that the web service is always using the latest model, if this is desired. Web services deployed in this fashion can be configured to expose a Swagger </a:t>
            </a:r>
            <a:r>
              <a:rPr lang="en-US" b="0" dirty="0" err="1">
                <a:solidFill>
                  <a:srgbClr val="D4D4D4"/>
                </a:solidFill>
                <a:effectLst/>
                <a:latin typeface="Consolas" panose="020B0609020204030204" pitchFamily="49" charset="0"/>
              </a:rPr>
              <a:t>OpenAPI</a:t>
            </a:r>
            <a:r>
              <a:rPr lang="en-US" b="0" dirty="0">
                <a:solidFill>
                  <a:srgbClr val="D4D4D4"/>
                </a:solidFill>
                <a:effectLst/>
                <a:latin typeface="Consolas" panose="020B0609020204030204" pitchFamily="49" charset="0"/>
              </a:rPr>
              <a:t> endpoint that makes it easy for developers by providing auto-generated documentation and the ability to create client libraries for invoking the web service using developer tools.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2892108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model re-training process can be fully integrated with the DevOps process in an approach referred to as </a:t>
            </a:r>
            <a:r>
              <a:rPr lang="en-US" b="0" dirty="0" err="1">
                <a:solidFill>
                  <a:srgbClr val="D4D4D4"/>
                </a:solidFill>
                <a:effectLst/>
                <a:latin typeface="Consolas" panose="020B0609020204030204" pitchFamily="49" charset="0"/>
              </a:rPr>
              <a:t>MLOps</a:t>
            </a:r>
            <a:r>
              <a:rPr lang="en-US" b="0" dirty="0">
                <a:solidFill>
                  <a:srgbClr val="D4D4D4"/>
                </a:solidFill>
                <a:effectLst/>
                <a:latin typeface="Consolas" panose="020B0609020204030204" pitchFamily="49" charset="0"/>
              </a:rPr>
              <a:t>. This approach leverages Azure DevOps. The overall approach is to orchestrate continuous integration and continuous delivery Azure Pipelines from Azure DevOps. These pipelines are triggered by changes to artifacts that describe a machine learning pipeline. These pipelines are created with the Azure Machine Learning SDK or directly within the AML Studio UI. For example, checking in a change to the model training script executes the Azure Pipelines Build Pipeline, which trains (or re-trains)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 This approach enables the deployment pipeline to be re-run to update any component of the solution, included models which have been re-trained.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100247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10/7/2020 6:57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752070"/>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Would data be protected at rest and are there controls over the keys used to encrypt it?</a:t>
            </a:r>
          </a:p>
          <a:p>
            <a:pPr>
              <a:lnSpc>
                <a:spcPct val="100000"/>
              </a:lnSpc>
            </a:pPr>
            <a:r>
              <a:rPr lang="en-US" sz="2800" dirty="0"/>
              <a:t>Azure Databricks and Azure Synapse Analytics seem to have overlapping capabilities, how does one choose between them?</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579715"/>
          </a:xfrm>
        </p:spPr>
        <p:txBody>
          <a:bodyPr/>
          <a:lstStyle/>
          <a:p>
            <a:pPr>
              <a:lnSpc>
                <a:spcPct val="100000"/>
              </a:lnSpc>
            </a:pPr>
            <a:r>
              <a:rPr lang="en-US" sz="2800" dirty="0"/>
              <a:t>How does Azure support deploying the models as web services so that they can easily be invoked from client </a:t>
            </a:r>
            <a:r>
              <a:rPr lang="en-US" sz="2800" dirty="0" err="1"/>
              <a:t>applications?If</a:t>
            </a:r>
            <a:r>
              <a:rPr lang="en-US" sz="2800" dirty="0"/>
              <a:t> Azure provides serverless querying, does selecting serverless remove the option of using pre-allocated query resources?</a:t>
            </a:r>
          </a:p>
          <a:p>
            <a:pPr>
              <a:lnSpc>
                <a:spcPct val="100000"/>
              </a:lnSpc>
            </a:pPr>
            <a:r>
              <a:rPr lang="en-US" sz="2800" dirty="0"/>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p:txBody>
      </p:sp>
    </p:spTree>
    <p:extLst>
      <p:ext uri="{BB962C8B-B14F-4D97-AF65-F5344CB8AC3E}">
        <p14:creationId xmlns:p14="http://schemas.microsoft.com/office/powerpoint/2010/main" val="9637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Diagram of the cold path as described in the speaker notes.">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4881336"/>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performing machine learning and handling of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9CA0F88-74A7-4A52-B58F-DAF42656F072}"/>
              </a:ext>
            </a:extLst>
          </p:cNvPr>
          <p:cNvPicPr>
            <a:picLocks noChangeAspect="1"/>
          </p:cNvPicPr>
          <p:nvPr/>
        </p:nvPicPr>
        <p:blipFill>
          <a:blip r:embed="rId3"/>
          <a:stretch>
            <a:fillRect/>
          </a:stretch>
        </p:blipFill>
        <p:spPr>
          <a:xfrm>
            <a:off x="792299" y="1189176"/>
            <a:ext cx="10371428" cy="5219048"/>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200876"/>
          </a:xfrm>
        </p:spPr>
        <p:txBody>
          <a:bodyPr/>
          <a:lstStyle/>
          <a:p>
            <a:pPr>
              <a:lnSpc>
                <a:spcPct val="100000"/>
              </a:lnSpc>
            </a:pPr>
            <a:r>
              <a:rPr lang="en-US" sz="2800" dirty="0"/>
              <a:t>Ingest flat file data into Azure Storage (Azure Data Lake Store Gen2) </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8401"/>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a:lnSpc>
                <a:spcPct val="100000"/>
              </a:lnSpc>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400" dirty="0">
              <a:solidFill>
                <a:schemeClr val="tx1"/>
              </a:solidFill>
            </a:endParaRPr>
          </a:p>
          <a:p>
            <a:pPr marL="336145" lvl="1"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a:lnSpc>
                <a:spcPct val="100000"/>
              </a:lnSpc>
            </a:pPr>
            <a:r>
              <a:rPr lang="en-US" sz="2800" dirty="0">
                <a:solidFill>
                  <a:schemeClr val="tx1"/>
                </a:solidFill>
              </a:rPr>
              <a:t>WWI have seen demos from competing systems that claim to load massive datasets in seconds. Does Azure offer such a solution?</a:t>
            </a:r>
          </a:p>
          <a:p>
            <a:pPr marL="336145" lvl="1" indent="0">
              <a:lnSpc>
                <a:spcPct val="100000"/>
              </a:lnSpc>
              <a:buNone/>
            </a:pPr>
            <a:endParaRPr lang="en-US" sz="2400" dirty="0">
              <a:solidFill>
                <a:schemeClr val="tx1"/>
              </a:solidFill>
            </a:endParaRPr>
          </a:p>
          <a:p>
            <a:pPr marL="336145" lvl="1"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70000" lnSpcReduction="20000"/>
          </a:bodyPr>
          <a:lstStyle/>
          <a:p>
            <a:pPr>
              <a:lnSpc>
                <a:spcPct val="120000"/>
              </a:lnSpc>
            </a:pPr>
            <a:r>
              <a:rPr lang="en-US" sz="36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a:lnSpc>
                <a:spcPct val="120000"/>
              </a:lnSpc>
            </a:pPr>
            <a:r>
              <a:rPr lang="en-US" sz="36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336145" lvl="1" indent="0">
              <a:lnSpc>
                <a:spcPct val="120000"/>
              </a:lnSpc>
              <a:buNone/>
            </a:pPr>
            <a:endParaRPr lang="en-US" sz="16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85000" lnSpcReduction="20000"/>
          </a:bodyPr>
          <a:lstStyle/>
          <a:p>
            <a:pPr>
              <a:lnSpc>
                <a:spcPct val="120000"/>
              </a:lnSpc>
            </a:pPr>
            <a:r>
              <a:rPr lang="en-US" sz="3000" dirty="0">
                <a:solidFill>
                  <a:schemeClr val="tx1"/>
                </a:solidFill>
              </a:rPr>
              <a:t>If Azure provides serverless querying, does selecting serverless remove the option of using pre-allocated query resources?</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lnSpc>
                <a:spcPct val="120000"/>
              </a:lnSpc>
              <a:buNone/>
            </a:pPr>
            <a:endParaRPr lang="en-US" sz="2032" dirty="0">
              <a:solidFill>
                <a:schemeClr val="tx1"/>
              </a:solidFill>
              <a:latin typeface="+mj-lt"/>
            </a:endParaRPr>
          </a:p>
          <a:p>
            <a:pPr>
              <a:lnSpc>
                <a:spcPct val="120000"/>
              </a:lnSpc>
            </a:pPr>
            <a:r>
              <a:rPr lang="en-US" sz="3000" dirty="0">
                <a:solidFill>
                  <a:schemeClr val="tx1"/>
                </a:solidFill>
              </a:rPr>
              <a:t>Would data be protected at rest and are there controls over the keys used to encrypt it?</a:t>
            </a:r>
          </a:p>
          <a:p>
            <a:pPr marL="336145" lvl="1" indent="0">
              <a:lnSpc>
                <a:spcPct val="120000"/>
              </a:lnSpc>
              <a:buNone/>
            </a:pPr>
            <a:endParaRPr lang="en-US" sz="1800" dirty="0">
              <a:solidFill>
                <a:schemeClr val="tx1"/>
              </a:solidFill>
              <a:latin typeface="+mj-lt"/>
            </a:endParaRPr>
          </a:p>
          <a:p>
            <a:pPr marL="336145" lvl="1" indent="0">
              <a:lnSpc>
                <a:spcPct val="120000"/>
              </a:lnSpc>
              <a:buNone/>
            </a:pPr>
            <a:r>
              <a:rPr lang="en-US" sz="24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Azure Databricks and Azure Synapse Analytics seem to have overlapping capabilities, how does one choose between them?</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For customers primarily looking for a Data Warehousing solution, we recommend Azure Synapse Analytics.</a:t>
            </a:r>
          </a:p>
          <a:p>
            <a:pPr marL="336145" lvl="1" indent="0">
              <a:lnSpc>
                <a:spcPct val="12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p>
          <a:p>
            <a:pPr marL="336145" lvl="1" indent="0">
              <a:lnSpc>
                <a:spcPct val="120000"/>
              </a:lnSpc>
              <a:buNone/>
            </a:pPr>
            <a:r>
              <a:rPr lang="en-US" sz="2400" dirty="0">
                <a:solidFill>
                  <a:schemeClr val="tx1"/>
                </a:solidFill>
                <a:latin typeface="+mj-lt"/>
              </a:rPr>
              <a:t>For customers who are heavily investing in Spark and have data warehousing needs, we recommend both Azure Databricks and Azure Synapse.</a:t>
            </a:r>
            <a:endParaRPr lang="en-US" sz="2032" dirty="0">
              <a:solidFill>
                <a:schemeClr val="tx1"/>
              </a:solidFill>
              <a:latin typeface="+mj-lt"/>
            </a:endParaRP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How does Azure support deploying the models as web services so that they can easily be invoked from client applications? How does a model get deployed as a webservice?</a:t>
            </a:r>
          </a:p>
          <a:p>
            <a:pPr marL="336145" lvl="1" indent="0">
              <a:lnSpc>
                <a:spcPct val="120000"/>
              </a:lnSpc>
              <a:buNone/>
            </a:pPr>
            <a:endParaRPr lang="en-US" sz="2400" dirty="0">
              <a:solidFill>
                <a:schemeClr val="tx1"/>
              </a:solidFill>
              <a:latin typeface="+mj-lt"/>
            </a:endParaRPr>
          </a:p>
          <a:p>
            <a:pPr marL="336145" lvl="1" indent="0">
              <a:lnSpc>
                <a:spcPct val="120000"/>
              </a:lnSpc>
              <a:buNone/>
            </a:pPr>
            <a:r>
              <a:rPr lang="en-US" sz="2400" dirty="0">
                <a:solidFill>
                  <a:schemeClr val="tx1"/>
                </a:solidFill>
                <a:latin typeface="+mj-lt"/>
              </a:rPr>
              <a:t>By leveraging Azure Machine Learning, models can be deployed and exposed using REST web services. The services can be deployed via Azure Kubernetes Services or Azure Container Instances. Integration with the Azure Machine Learning model registry ensures that the web services always have the most up-to-date model.</a:t>
            </a:r>
            <a:endParaRPr lang="en-US" sz="2032" dirty="0">
              <a:solidFill>
                <a:schemeClr val="tx1"/>
              </a:solidFill>
              <a:latin typeface="+mj-lt"/>
            </a:endParaRPr>
          </a:p>
        </p:txBody>
      </p:sp>
    </p:spTree>
    <p:extLst>
      <p:ext uri="{BB962C8B-B14F-4D97-AF65-F5344CB8AC3E}">
        <p14:creationId xmlns:p14="http://schemas.microsoft.com/office/powerpoint/2010/main" val="10180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92500"/>
          </a:bodyPr>
          <a:lstStyle/>
          <a:p>
            <a:pPr>
              <a:lnSpc>
                <a:spcPct val="120000"/>
              </a:lnSpc>
            </a:pPr>
            <a:r>
              <a:rPr lang="en-US" sz="3000" dirty="0">
                <a:solidFill>
                  <a:schemeClr val="tx1"/>
                </a:solidFill>
              </a:rPr>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endParaRPr lang="en-US" sz="2400" dirty="0">
              <a:solidFill>
                <a:schemeClr val="tx1"/>
              </a:solidFill>
              <a:latin typeface="+mj-lt"/>
            </a:endParaRPr>
          </a:p>
          <a:p>
            <a:pPr marL="336145" lvl="1" indent="0">
              <a:lnSpc>
                <a:spcPct val="120000"/>
              </a:lnSpc>
              <a:buNone/>
            </a:pPr>
            <a:endParaRPr lang="en-US" sz="2400" dirty="0">
              <a:solidFill>
                <a:schemeClr val="tx1"/>
              </a:solidFill>
              <a:latin typeface="+mj-lt"/>
            </a:endParaRPr>
          </a:p>
          <a:p>
            <a:pPr marL="336145" lvl="1" indent="0">
              <a:lnSpc>
                <a:spcPct val="120000"/>
              </a:lnSpc>
              <a:buNone/>
            </a:pPr>
            <a:r>
              <a:rPr lang="en-US" sz="2400" dirty="0">
                <a:solidFill>
                  <a:schemeClr val="tx1"/>
                </a:solidFill>
                <a:latin typeface="+mj-lt"/>
              </a:rPr>
              <a:t>Using an Azure DevOps approach for model re-training allows for the orchestration of re-training and continuous integration and deployment (</a:t>
            </a:r>
            <a:r>
              <a:rPr lang="en-US" sz="2400" dirty="0" err="1">
                <a:solidFill>
                  <a:schemeClr val="tx1"/>
                </a:solidFill>
                <a:latin typeface="+mj-lt"/>
              </a:rPr>
              <a:t>MLOps</a:t>
            </a:r>
            <a:r>
              <a:rPr lang="en-US" sz="2400" dirty="0">
                <a:solidFill>
                  <a:schemeClr val="tx1"/>
                </a:solidFill>
                <a:latin typeface="+mj-lt"/>
              </a:rPr>
              <a:t>).  The orchestration pipeline can be triggered by a change in source control which will in turn re-trains the model and creates the container image to deploy as the docker-based web service host in production.</a:t>
            </a:r>
            <a:endParaRPr lang="en-US" sz="2032" dirty="0">
              <a:solidFill>
                <a:schemeClr val="tx1"/>
              </a:solidFill>
              <a:latin typeface="+mj-lt"/>
            </a:endParaRPr>
          </a:p>
        </p:txBody>
      </p:sp>
    </p:spTree>
    <p:extLst>
      <p:ext uri="{BB962C8B-B14F-4D97-AF65-F5344CB8AC3E}">
        <p14:creationId xmlns:p14="http://schemas.microsoft.com/office/powerpoint/2010/main" val="18716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d9c797ad-d7c3-4982-82b7-81352a75e4a5"/>
    <ds:schemaRef ds:uri="http://www.w3.org/XML/1998/namespace"/>
    <ds:schemaRef ds:uri="http://purl.org/dc/dcmityp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6675</TotalTime>
  <Words>9514</Words>
  <Application>Microsoft Office PowerPoint</Application>
  <PresentationFormat>Widescreen</PresentationFormat>
  <Paragraphs>545</Paragraphs>
  <Slides>39</Slides>
  <Notes>39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Customer objections - 3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Preferred objections handling - 4 </vt:lpstr>
      <vt:lpstr>Preferred objections handling - 5 </vt:lpstr>
      <vt:lpstr>Preferred objections handling - 6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281</cp:revision>
  <dcterms:created xsi:type="dcterms:W3CDTF">2016-01-21T23:17:09Z</dcterms:created>
  <dcterms:modified xsi:type="dcterms:W3CDTF">2020-10-07T11:03:15Z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