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7"/>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47" r:id="rId18"/>
    <p:sldId id="305" r:id="rId19"/>
    <p:sldId id="345" r:id="rId20"/>
    <p:sldId id="346" r:id="rId21"/>
    <p:sldId id="321" r:id="rId22"/>
    <p:sldId id="317" r:id="rId23"/>
    <p:sldId id="316" r:id="rId24"/>
    <p:sldId id="332" r:id="rId25"/>
    <p:sldId id="333" r:id="rId26"/>
    <p:sldId id="330" r:id="rId27"/>
    <p:sldId id="331" r:id="rId28"/>
    <p:sldId id="334" r:id="rId29"/>
    <p:sldId id="335" r:id="rId30"/>
    <p:sldId id="336" r:id="rId31"/>
    <p:sldId id="337" r:id="rId32"/>
    <p:sldId id="338" r:id="rId33"/>
    <p:sldId id="339" r:id="rId34"/>
    <p:sldId id="340" r:id="rId35"/>
    <p:sldId id="341" r:id="rId36"/>
    <p:sldId id="350" r:id="rId37"/>
    <p:sldId id="319" r:id="rId38"/>
    <p:sldId id="342" r:id="rId39"/>
    <p:sldId id="343" r:id="rId40"/>
    <p:sldId id="351" r:id="rId41"/>
    <p:sldId id="344" r:id="rId42"/>
    <p:sldId id="348" r:id="rId43"/>
    <p:sldId id="349" r:id="rId44"/>
    <p:sldId id="318" r:id="rId45"/>
    <p:sldId id="31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1" autoAdjust="0"/>
    <p:restoredTop sz="86431" autoAdjust="0"/>
  </p:normalViewPr>
  <p:slideViewPr>
    <p:cSldViewPr snapToGrid="0">
      <p:cViewPr varScale="1">
        <p:scale>
          <a:sx n="98" d="100"/>
          <a:sy n="98" d="100"/>
        </p:scale>
        <p:origin x="114" y="954"/>
      </p:cViewPr>
      <p:guideLst/>
    </p:cSldViewPr>
  </p:slideViewPr>
  <p:outlineViewPr>
    <p:cViewPr>
      <p:scale>
        <a:sx n="33" d="100"/>
        <a:sy n="33" d="100"/>
      </p:scale>
      <p:origin x="0" y="-30690"/>
    </p:cViewPr>
  </p:outlineViewPr>
  <p:notesTextViewPr>
    <p:cViewPr>
      <p:scale>
        <a:sx n="3" d="2"/>
        <a:sy n="3" d="2"/>
      </p:scale>
      <p:origin x="0" y="0"/>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2021-06-09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zure/purview/concept-data-lineage"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docs.microsoft.com/en-us/azure/purview/purview-connector-overview" TargetMode="External"/><Relationship Id="rId4" Type="http://schemas.openxmlformats.org/officeDocument/2006/relationships/hyperlink" Target="https://docs.microsoft.com/en-us/azure/purview/catalog-lineage-user-guide"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startAt="5"/>
            </a:pPr>
            <a:r>
              <a:rPr lang="en-US" b="0" i="0" dirty="0">
                <a:solidFill>
                  <a:srgbClr val="24292E"/>
                </a:solidFill>
                <a:effectLst/>
                <a:latin typeface="-apple-system"/>
              </a:rPr>
              <a:t>Enhanced ability to discovery data using business or technical terms for business analysts.</a:t>
            </a:r>
          </a:p>
          <a:p>
            <a:pPr marL="228600" indent="-228600" algn="l">
              <a:buFont typeface="+mj-lt"/>
              <a:buAutoNum type="arabicPeriod" startAt="5"/>
            </a:pPr>
            <a:r>
              <a:rPr lang="en-US" b="0" i="0" dirty="0">
                <a:solidFill>
                  <a:srgbClr val="24292E"/>
                </a:solidFill>
                <a:effectLst/>
                <a:latin typeface="-apple-system"/>
              </a:rPr>
              <a:t>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pPr marL="228600" indent="-228600" algn="l">
              <a:buFont typeface="+mj-lt"/>
              <a:buAutoNum type="arabicPeriod" startAt="5"/>
            </a:pPr>
            <a:r>
              <a:rPr lang="en-US" b="0" i="0" dirty="0">
                <a:solidFill>
                  <a:srgbClr val="24292E"/>
                </a:solidFill>
                <a:effectLst/>
                <a:latin typeface="-apple-system"/>
              </a:rPr>
              <a:t>Work within a single collaborative environment.</a:t>
            </a:r>
          </a:p>
          <a:p>
            <a:pPr marL="228600" indent="-228600" algn="l">
              <a:buFont typeface="+mj-lt"/>
              <a:buAutoNum type="arabicPeriod" startAt="5"/>
            </a:pPr>
            <a:r>
              <a:rPr lang="en-US" b="0" i="0" dirty="0">
                <a:solidFill>
                  <a:srgbClr val="24292E"/>
                </a:solidFill>
                <a:effectLst/>
                <a:latin typeface="-apple-system"/>
              </a:rPr>
              <a:t>Concerned about performance, must make sure core approaches for best performance of the solution are well understood.</a:t>
            </a:r>
          </a:p>
          <a:p>
            <a:pPr marL="228600" indent="-228600" algn="l">
              <a:buFont typeface="+mj-lt"/>
              <a:buAutoNum type="arabicPeriod" startAt="5"/>
            </a:pPr>
            <a:r>
              <a:rPr lang="en-US" b="0" i="0" dirty="0">
                <a:solidFill>
                  <a:srgbClr val="24292E"/>
                </a:solidFill>
                <a:effectLst/>
                <a:latin typeface="-apple-system"/>
              </a:rPr>
              <a:t>Worried about the side effects of data centralization. Data governance, regulatory compliance risks have to be managed.</a:t>
            </a:r>
          </a:p>
          <a:p>
            <a:pPr marL="228600" indent="-228600" algn="l">
              <a:buFont typeface="+mj-lt"/>
              <a:buAutoNum type="arabicPeriod" startAt="5"/>
            </a:pPr>
            <a:r>
              <a:rPr lang="en-US" b="0" i="0" dirty="0">
                <a:solidFill>
                  <a:srgbClr val="24292E"/>
                </a:solidFill>
                <a:effectLst/>
                <a:latin typeface="-apple-system"/>
              </a:rPr>
              <a:t>Monitor the use of data across pipelines and reports.</a:t>
            </a:r>
          </a:p>
          <a:p>
            <a:pPr marL="228600" indent="-228600" algn="l">
              <a:buFont typeface="+mj-lt"/>
              <a:buAutoNum type="arabicPeriod" startAt="5"/>
            </a:pPr>
            <a:r>
              <a:rPr lang="en-US" b="0" i="0" dirty="0">
                <a:solidFill>
                  <a:srgbClr val="24292E"/>
                </a:solidFill>
                <a:effectLst/>
                <a:latin typeface="-apple-system"/>
              </a:rPr>
              <a:t>Create a solution that provides a consistent security model across all components.</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932755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an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At the Preparation stage, Mapping Data Flows, which are Synapse Pipeline activities just like the Copy Data activity, can be created using the graphical designer to perform some data preparation tasks. This preparation step is used to ensure the data being stored in a useful format, like parquet. Initial data cleansing to remove duplicates, filter out erroneous data, as well as impute missing values.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a:p>
            <a:pPr marL="171450" indent="-171450">
              <a:buFont typeface="Arial" panose="020B0604020202020204" pitchFamily="34" charset="0"/>
              <a:buChar char="•"/>
            </a:pPr>
            <a:r>
              <a:rPr lang="en-US" b="0" i="0" dirty="0">
                <a:solidFill>
                  <a:srgbClr val="24292E"/>
                </a:solidFill>
                <a:effectLst/>
                <a:latin typeface="-apple-system"/>
              </a:rPr>
              <a:t>Data governance is another challenge in large enterprise environments. On the one hand, business analysts need to discover and understand data assets that can help them solve business problems. On the other hand, Chief Data Officers want insights on the privacy and security of business data. WWI can use Azure Purview for data discovery and governance, insights into their data assets, data classification, and sensitivity covering the entire organizational data landscape. In addition, WWI can register all their data sources and set up regular scans to automatically catalog and update relevant metadata about data assets in the organization. Azure Purview can manage on-premises, multi-cloud, and software as a service (SaaS) data if required.</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 Alternatively, they can also expose their model with a Web Service running in Kubernetes or ACI.</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200" b="0" i="0" u="none" strike="noStrike" kern="1200" dirty="0">
              <a:solidFill>
                <a:schemeClr val="tx1"/>
              </a:solidFill>
              <a:effectLst/>
              <a:latin typeface="+mn-lt"/>
              <a:ea typeface="+mn-ea"/>
              <a:cs typeface="+mn-cs"/>
            </a:endParaRPr>
          </a:p>
          <a:p>
            <a:r>
              <a:rPr lang="en-US" b="1" i="0" dirty="0">
                <a:solidFill>
                  <a:srgbClr val="24292E"/>
                </a:solidFill>
                <a:effectLst/>
                <a:latin typeface="-apple-system"/>
              </a:rPr>
              <a:t>How will WII make sure they have discovered all data sets for the unification process?</a:t>
            </a:r>
            <a:endParaRPr lang="en-US" sz="1200" b="1"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algn="l"/>
            <a:r>
              <a:rPr lang="en-US" b="0" i="0" dirty="0">
                <a:solidFill>
                  <a:srgbClr val="24292E"/>
                </a:solidFill>
                <a:effectLst/>
                <a:latin typeface="-apple-system"/>
              </a:rPr>
              <a:t>Data discovery is the first step for a data analytics or data governance workload for data consumers. Data discovery can be time-consuming because you may not know where to find the data that you want. Furthermore, even after finding the data, you may have doubts about whether or not you can trust the data and take a dependency on it.</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Once all data sources are registered and scanned by Purview, the Data map extracts information about the structure (hierarchical namespace) of the data source. This information is used to build the browsing experience for data discovery. As a result, the data search experience enhanced with Semantic search speeds up the process of data discovery to quickly find the data that matters.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Jupyter notebooks and leverage their favorite libraries to prepare data within Azure Synapse Analytics. It is recommended that they use Azure Machine Learning Studio for model training and auto ml scenarios.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D4D4D4"/>
                </a:solidFill>
                <a:effectLst/>
                <a:latin typeface="Consolas" panose="020B0609020204030204" pitchFamily="49" charset="0"/>
              </a:rPr>
              <a:t>How does your solution address their need to keep their part costs table in the data warehouse updated by the supplier invoices?</a:t>
            </a:r>
          </a:p>
          <a:p>
            <a:endParaRPr lang="en-US" sz="1200" b="0"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WWI can accomplish this by a combination of a Synapse Pipeline with an Azure Cognitive Search Skillset that invokes the Form Recognizer service as a custom skill. The pipeline would work as follows:</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Invoice is uploaded to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This triggers a Synapse Pipeline.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has a web activity that invokes an Azure Cognitive Search skillset.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first skill in the skillset invokes an Azure Function, passing it the URL to the PDF invoice. </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Azure Function invokes the Form Recognizer service, passing it the URL and SAS token to the PDF invoice. Forms recognizer returns the OCR results to the function.</a:t>
            </a:r>
          </a:p>
          <a:p>
            <a:r>
              <a:rPr lang="en-US" b="0" dirty="0">
                <a:solidFill>
                  <a:srgbClr val="D4D4D4"/>
                </a:solidFill>
                <a:effectLst/>
                <a:latin typeface="Consolas" panose="020B0609020204030204" pitchFamily="49" charset="0"/>
              </a:rPr>
              <a:t>     - The Azure Function returns the results to skillset. The skillset extracts only the product names and costs and sends that to a configure knowledge store that writes the extracted data to JSON files in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reads these JSON files from Azure Storage in a Data Flow activity and performs an upsert against the product catalog table in the Synapse SQL Pool.</a:t>
            </a: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a:p>
            <a:endParaRPr lang="en-US" sz="1200" b="0" i="0" u="none" strike="noStrike" kern="1200" dirty="0">
              <a:solidFill>
                <a:schemeClr val="tx1"/>
              </a:solidFill>
              <a:effectLst/>
              <a:latin typeface="+mn-lt"/>
              <a:ea typeface="+mn-ea"/>
              <a:cs typeface="+mn-cs"/>
            </a:endParaRPr>
          </a:p>
          <a:p>
            <a:r>
              <a:rPr lang="en-US" b="1" i="0" dirty="0">
                <a:solidFill>
                  <a:srgbClr val="24292E"/>
                </a:solidFill>
                <a:effectLst/>
                <a:latin typeface="-apple-system"/>
              </a:rPr>
              <a:t>How can WWI business analysts find and access the correct data ingested into the unified environment by simply using business or technical terms?</a:t>
            </a:r>
            <a:endParaRPr lang="en-US" sz="1200" b="1"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b="0" i="0" dirty="0">
                <a:solidFill>
                  <a:srgbClr val="24292E"/>
                </a:solidFill>
                <a:effectLst/>
                <a:latin typeface="-apple-system"/>
              </a:rPr>
              <a:t>The search functionality in Azure Purview Data Catalog supports Semantic search that enables data discovery using business or technical terms. Moreover, Azure Purview allows you to create a glossary of essential terms for enriching your data. A glossary provides a vocabulary for business users. It consists of business terms that can be related to each other and allows them to be categorized to be understood in different contexts. These terms can then be mapped to assets like a database, tables, columns, etc. This helps abstract the technical jargon associated with the data repositories and allows the business user to discover and work with data in the vocabulary that is more familiar to them.</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separate marketing workloads from say the finance workloads using workload management.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workload management does not suffice, note that online scaling (which allows you to increase the cluster size without incurring downtime) and multi-cluster (which allows you to have several different clusters supporting a single data warehouse) are features that are coming soon.</a:t>
            </a:r>
          </a:p>
          <a:p>
            <a:pPr lvl="0"/>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E"/>
                </a:solidFill>
                <a:effectLst/>
                <a:latin typeface="-apple-system"/>
              </a:rPr>
              <a:t>How can you help WWI monitor their data from various sources as it flows through multiple processes and lands in multiple reports?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One of the platform features of Azure Purview is the ability to show the </a:t>
            </a:r>
            <a:r>
              <a:rPr lang="en-US" b="0" i="0" u="none" strike="noStrike" dirty="0">
                <a:solidFill>
                  <a:srgbClr val="24292E"/>
                </a:solidFill>
                <a:effectLst/>
                <a:latin typeface="-apple-system"/>
                <a:hlinkClick r:id="rId3"/>
              </a:rPr>
              <a:t>lineage</a:t>
            </a:r>
            <a:r>
              <a:rPr lang="en-US" b="0" i="0" dirty="0">
                <a:solidFill>
                  <a:srgbClr val="24292E"/>
                </a:solidFill>
                <a:effectLst/>
                <a:latin typeface="-apple-system"/>
              </a:rPr>
              <a:t> between datasets created by data processes. Azure Purview can automatically add data lineage information based on information from </a:t>
            </a:r>
            <a:r>
              <a:rPr lang="en-US" b="0" i="0" u="none" strike="noStrike" dirty="0">
                <a:solidFill>
                  <a:srgbClr val="24292E"/>
                </a:solidFill>
                <a:effectLst/>
                <a:latin typeface="-apple-system"/>
                <a:hlinkClick r:id="rId4"/>
              </a:rPr>
              <a:t>Azure Data Factory or Azure Synapse pipelines</a:t>
            </a:r>
            <a:r>
              <a:rPr lang="en-US" b="0" i="0" dirty="0">
                <a:solidFill>
                  <a:srgbClr val="24292E"/>
                </a:solidFill>
                <a:effectLst/>
                <a:latin typeface="-apple-system"/>
              </a:rPr>
              <a:t>. Metadata collected in Azure Purview from enterprise data systems are stitched across to show an end to end data lineage. Data Factory, Data Share, Synapse, Azure Databricks can push lineage in to Azure Purview at execution time. Databases &amp; storage solutions such as SQL Server, Teradata, and SAP have query engines to transform data using scripting language. Data lineage from stored procedures is collected in to Purview and stitched with lineage from other systems. Data systems like Azure ML and Power BI report lineage into Azure Purview as well.</a:t>
            </a:r>
          </a:p>
          <a:p>
            <a:pPr algn="l"/>
            <a:endParaRPr lang="en-US" b="0" i="0" dirty="0">
              <a:solidFill>
                <a:srgbClr val="24292E"/>
              </a:solidFill>
              <a:effectLst/>
              <a:latin typeface="-apple-system"/>
            </a:endParaRPr>
          </a:p>
          <a:p>
            <a:pPr algn="l"/>
            <a:r>
              <a:rPr lang="en-US" b="1" i="0" dirty="0">
                <a:solidFill>
                  <a:srgbClr val="24292E"/>
                </a:solidFill>
                <a:effectLst/>
                <a:latin typeface="-apple-system"/>
              </a:rPr>
              <a:t>Throughout the unification process, how can WWI make sure the proper regulatory compliance and risk management practices are applied to the right data sets?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Azure Purview can scan and automatically classify data in various platforms such as Azure Synapse, SAP ECC, SAP S4/HANA, and Oracle Database (</a:t>
            </a:r>
            <a:r>
              <a:rPr lang="en-US" b="0" i="0" u="none" strike="noStrike" dirty="0">
                <a:solidFill>
                  <a:srgbClr val="24292E"/>
                </a:solidFill>
                <a:effectLst/>
                <a:latin typeface="-apple-system"/>
                <a:hlinkClick r:id="rId5"/>
              </a:rPr>
              <a:t>see more</a:t>
            </a:r>
            <a:r>
              <a:rPr lang="en-US" b="0" i="0" dirty="0">
                <a:solidFill>
                  <a:srgbClr val="24292E"/>
                </a:solidFill>
                <a:effectLst/>
                <a:latin typeface="-apple-system"/>
              </a:rPr>
              <a:t>). Data sources captured by Azure Purview can be classified and labeled by out-of-box and custom-sensitive information types. In addition, Azure Purview supports 100+ built-in classifications that range from credit cards, account numbers through a wide range of types such as government IDs, location data, and more.</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In Purview, classifications are similar to subject tags and are used to mark and identify data of a specific type found within your data estate during scanning. Purview uses the same classifications, also known as sensitive information types, like Microsoft 365. MIP sensitivity labels are created in the Microsoft 365 Security and Compliance Center (SCC). This enables you to extend your existing sensitivity labels across your Azure Purview assets. By extending MIP’s sensitivity labels with Azure Purview, organizations can now discover, classify, and get insight into sensitivity across a broader range of data sources, minimizing compliance risk.</a:t>
            </a:r>
          </a:p>
          <a:p>
            <a:pPr algn="l"/>
            <a:endParaRPr lang="en-US" b="0" i="0" dirty="0">
              <a:solidFill>
                <a:srgbClr val="24292E"/>
              </a:solidFill>
              <a:effectLst/>
              <a:latin typeface="-apple-system"/>
            </a:endParaRPr>
          </a:p>
          <a:p>
            <a:pPr algn="l"/>
            <a:r>
              <a:rPr lang="en-US" b="1" i="0" dirty="0">
                <a:solidFill>
                  <a:srgbClr val="24292E"/>
                </a:solidFill>
                <a:effectLst/>
                <a:latin typeface="-apple-system"/>
              </a:rPr>
              <a:t>How does your solution help WWI to visually monitor their data assets and their relationships?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Azure Purview Data Map captures metadata across various data sources and file types with automated data discovery and sensitive data classification. The Purview Data Map is a unified map of your data assets and relationships that enable more effective governance for your data estate. It is a knowledge graph that is the underpinning for the Purview Data Catalog and all the features that it has to offer. Business users can configure and use the Purview Data Map through an intuitive UI, and developers can programmatically interact with the Data Map using open-source Apache Atlas 2.0 APIs. Azure Purview Data Map powers the Purview Data Catalog and Purview data insights as unified experiences within the Purview Studio.</a:t>
            </a:r>
          </a:p>
        </p:txBody>
      </p:sp>
      <p:sp>
        <p:nvSpPr>
          <p:cNvPr id="4" name="Slide Number Placeholder 3"/>
          <p:cNvSpPr>
            <a:spLocks noGrp="1"/>
          </p:cNvSpPr>
          <p:nvPr>
            <p:ph type="sldNum" sz="quarter" idx="5"/>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425712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bursty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b="1" i="0" dirty="0">
                <a:solidFill>
                  <a:srgbClr val="24292E"/>
                </a:solidFill>
                <a:effectLst/>
                <a:latin typeface="-apple-system"/>
              </a:rPr>
              <a:t>Having multiple data sources, pipelines and reports makes it hard to track what data goes where and is accessed by who. Is there a way to visualize a complete data supply chain from raw data to business insights?</a:t>
            </a:r>
          </a:p>
          <a:p>
            <a:endParaRPr lang="en-US" sz="1200" b="0" i="0" u="none" strike="noStrike" kern="1200" dirty="0">
              <a:solidFill>
                <a:srgbClr val="24292E"/>
              </a:solidFill>
              <a:effectLst/>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Azure Purview Data Catalog can connect with data processing, storage, and analytics systems to extract lineage information. Data lineage is broadly understood as the lifecycle that spans the data’s origin and where it moves over time across the data estate. It is used for different kinds of backward-looking scenarios such as troubleshooting, tracing root causes in data pipelines, and debugging. Lineage is also used for data quality analysis, compliance, and “what if” scenarios, often referred to as impact analysis. In Azure Purview, the Lineage is represented visually to show data moving from source to destination, including how the data was transformed. The information is combined to represent a generic, scenario-specific lineage experience in the Catalog.</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837944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11846670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By using Azure Machine Learning in the solution, WWI will be able to take the models trained elsewhere in the solution and deploy them as REST webservices that are hosted in the Azure Kubernetes Services or Azure Container Instances. They can deploy the webservices from AKS using the Azure Machine Learning SDK or directly within the Azure Machine Learning Studio product. Depending on the model it may be possible to have a code-free model deployment using AML Studio – or  Model deployment may involve creating a scoring web service script that contains the logic of the web service. This script loads the model from disk and then uses the model for scoring and returns the scored result. By integrating with the Azure Machine Learning model registry, the scoring script can automatically pull the latest model directly from the Azure Machine Learning model registry when the webservice first starts up, ensuring that the web service is always using the latest model, if this is desired. Web services deployed in this fashion can be configured to expose a Swagger OpenAPI endpoint that makes it easy for developers by providing auto-generated documentation and the ability to create client libraries for invoking the web service using developer tools.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28921081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model re-training process can be fully integrated with the DevOps process in an approach referred to as MLOps. This approach leverages Azure DevOps. The overall approach is to orchestrate continuous integration and continuous delivery Azure Pipelines from Azure DevOps. These pipelines are triggered by changes to artifacts that describe a machine learning pipeline. These pipelines are created with the Azure Machine Learning SDK or directly within the AML Studio UI. For example, checking in a change to the model training script executes the Azure Pipelines Build Pipeline, which trains (or re-trains)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 This approach enables the deployment pipeline to be re-run to update any component of the solution, included models which have been re-trained.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100247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Wide World Importers (WWI) has hundreds of brick-and-mortar stores and an online store where they sell various products.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WWI believes that data is the oxygen of retail. Retail has never been short of data, but they have not been able to maximize the value of this data. They struggle with fragmented data and a lack of understanding of customer behavior and expectations. They believe that a successful customer experience strategy is founded upon the effective use of data.</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They understand that using analytics on top of retail data has the potential to unlock ways for them to improve personalized, omnichannel campaigns that engage potential and existing customers across their buying journey.</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drive growth across the organization holistically. However, WWI is worried that finding the correct data in a larger pool can be much more challenging after the unification.</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They are looking to use historical campaign and customer analytics data and make decisions for the present. Beyond these large historical data sets, they would like to use streaming tweet data from Twitter and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2021-06-09 4:10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According to Peter Guerin, Chief Technical Officer (CTO), Wide World Importers has over five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discover, integrate, query, and analyze the data from all of these sources. They worry that their current catalog might be missing some internal data sets used by smaller departments. Additionally, regardless of the volume, they want to be able to execute queries across such data with results returning in seconds.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In addition to those data sources, they have in-store IoT sensors producing telemetry data that track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real-time, allowing them to quickly identify patterns that can be shared between stores. For example, as stores open on the East Coast, patterns detected in early buying behavior could inform last-minute offers and in-store product placement of products in their West Coast stores that have yet to open.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 </a:t>
            </a:r>
            <a:r>
              <a:rPr lang="en-US" b="0" i="0" dirty="0">
                <a:solidFill>
                  <a:srgbClr val="24292E"/>
                </a:solidFill>
                <a:effectLst/>
                <a:latin typeface="-apple-system"/>
              </a:rPr>
              <a:t>Though, Peter is worried that by centralizing multiple sources into a single unified environment, they can lose track of the origin of the data and where it moves over. </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fontScale="92500" lnSpcReduction="10000"/>
          </a:bodyPr>
          <a:lstStyle/>
          <a:p>
            <a:pPr>
              <a:lnSpc>
                <a:spcPct val="100000"/>
              </a:lnSpc>
            </a:pPr>
            <a:r>
              <a:rPr lang="en-US" sz="2800" dirty="0">
                <a:solidFill>
                  <a:schemeClr val="tx1"/>
                </a:solidFill>
                <a:latin typeface="+mj-lt"/>
              </a:rPr>
              <a:t>Enhanced ability to discovery data using business or technical terms for business analysts.</a:t>
            </a:r>
          </a:p>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a:p>
            <a:pPr>
              <a:lnSpc>
                <a:spcPct val="100000"/>
              </a:lnSpc>
            </a:pPr>
            <a:r>
              <a:rPr lang="en-US" sz="2800" dirty="0">
                <a:solidFill>
                  <a:schemeClr val="tx1"/>
                </a:solidFill>
              </a:rPr>
              <a:t>Worried about the side effects of data centralization. Data governance, regulatory compliance risks have to be managed.</a:t>
            </a:r>
          </a:p>
          <a:p>
            <a:pPr>
              <a:lnSpc>
                <a:spcPct val="100000"/>
              </a:lnSpc>
            </a:pPr>
            <a:r>
              <a:rPr lang="en-US" sz="2800" dirty="0">
                <a:solidFill>
                  <a:schemeClr val="tx1"/>
                </a:solidFill>
              </a:rPr>
              <a:t>Monitor the use of data across pipelines and reports.</a:t>
            </a:r>
          </a:p>
          <a:p>
            <a:pPr>
              <a:lnSpc>
                <a:spcPct val="100000"/>
              </a:lnSpc>
            </a:pPr>
            <a:r>
              <a:rPr lang="en-US" sz="2800" dirty="0">
                <a:solidFill>
                  <a:schemeClr val="tx1"/>
                </a:solidFill>
              </a:rPr>
              <a:t>Create a solution that provides a consistent security model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5182957"/>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Having multiple data sources, pipelines and reports makes it hard to track what data goes where and is accessed by who. Is there a way to visualize a complete data supply chain from raw data to business insights?</a:t>
            </a:r>
          </a:p>
          <a:p>
            <a:pPr>
              <a:lnSpc>
                <a:spcPct val="100000"/>
              </a:lnSpc>
            </a:pPr>
            <a:r>
              <a:rPr lang="en-US" sz="2800" dirty="0"/>
              <a:t>Would data be protected at rest and are there controls over the keys used to encrypt it?</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5527667"/>
          </a:xfrm>
        </p:spPr>
        <p:txBody>
          <a:bodyPr/>
          <a:lstStyle/>
          <a:p>
            <a:pPr>
              <a:lnSpc>
                <a:spcPct val="100000"/>
              </a:lnSpc>
            </a:pPr>
            <a:r>
              <a:rPr lang="en-US" sz="2800" dirty="0"/>
              <a:t>Azure Databricks and Azure Synapse Analytics seem to have overlapping capabilities, how does one choose between them?</a:t>
            </a:r>
          </a:p>
          <a:p>
            <a:pPr>
              <a:lnSpc>
                <a:spcPct val="100000"/>
              </a:lnSpc>
            </a:pPr>
            <a:r>
              <a:rPr lang="en-US" sz="2800" dirty="0"/>
              <a:t>How does Azure support deploying the models as web services so that they can easily be invoked from client applications? If Azure provides serverless querying, does selecting serverless remove the option of using pre-allocated query resources?</a:t>
            </a:r>
          </a:p>
          <a:p>
            <a:pPr>
              <a:lnSpc>
                <a:spcPct val="100000"/>
              </a:lnSpc>
            </a:pPr>
            <a:r>
              <a:rPr lang="en-US" sz="2800" dirty="0"/>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p>
        </p:txBody>
      </p:sp>
    </p:spTree>
    <p:extLst>
      <p:ext uri="{BB962C8B-B14F-4D97-AF65-F5344CB8AC3E}">
        <p14:creationId xmlns:p14="http://schemas.microsoft.com/office/powerpoint/2010/main" val="963737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3" name="Group 2"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E07992A7-5540-4CDF-A9D7-7AA04E492CA4}"/>
              </a:ext>
            </a:extLst>
          </p:cNvPr>
          <p:cNvGrpSpPr/>
          <p:nvPr/>
        </p:nvGrpSpPr>
        <p:grpSpPr>
          <a:xfrm>
            <a:off x="1" y="1189176"/>
            <a:ext cx="12192000" cy="5668824"/>
            <a:chOff x="1" y="1189176"/>
            <a:chExt cx="12192000" cy="5668824"/>
          </a:xfrm>
        </p:grpSpPr>
        <p:sp>
          <p:nvSpPr>
            <p:cNvPr id="4" name="Rectangle 3">
              <a:extLst>
                <a:ext uri="{FF2B5EF4-FFF2-40B4-BE49-F238E27FC236}">
                  <a16:creationId xmlns:a16="http://schemas.microsoft.com/office/drawing/2014/main" id="{BD0DAD16-AFCC-45A6-892B-377B1A0378CC}"/>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4962" y="1422475"/>
              <a:ext cx="10262076" cy="5202226"/>
            </a:xfrm>
            <a:prstGeom prst="rect">
              <a:avLst/>
            </a:prstGeom>
          </p:spPr>
        </p:pic>
      </p:gr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581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6422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6" name="Group 5" descr="The diagram illustrates the high level process for the &quot;cold path&quot; of the data pipeline architecture">
            <a:extLst>
              <a:ext uri="{FF2B5EF4-FFF2-40B4-BE49-F238E27FC236}">
                <a16:creationId xmlns:a16="http://schemas.microsoft.com/office/drawing/2014/main" id="{8DC3051D-CF4B-444C-B1F3-F2B386A3294F}"/>
              </a:ext>
            </a:extLst>
          </p:cNvPr>
          <p:cNvGrpSpPr/>
          <p:nvPr/>
        </p:nvGrpSpPr>
        <p:grpSpPr>
          <a:xfrm>
            <a:off x="1" y="1189176"/>
            <a:ext cx="12192000" cy="5668824"/>
            <a:chOff x="1" y="1189176"/>
            <a:chExt cx="12192000" cy="5668824"/>
          </a:xfrm>
        </p:grpSpPr>
        <p:sp>
          <p:nvSpPr>
            <p:cNvPr id="5" name="Rectangle 4">
              <a:extLst>
                <a:ext uri="{FF2B5EF4-FFF2-40B4-BE49-F238E27FC236}">
                  <a16:creationId xmlns:a16="http://schemas.microsoft.com/office/drawing/2014/main" id="{7874D9A6-ACC3-4FC5-9347-6894537576A0}"/>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9C549839-6BDD-4E47-8481-DF5B25FD4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193" y="1344266"/>
              <a:ext cx="8669588" cy="5373885"/>
            </a:xfrm>
            <a:prstGeom prst="rect">
              <a:avLst/>
            </a:prstGeom>
          </p:spPr>
        </p:pic>
      </p:gr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5620000"/>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data governance, data discovery, data classification, data lineage identification, performing machine learning, and handling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5" name="Group 4" descr="Diagram of the hot path as described in the speaker notes.">
            <a:extLst>
              <a:ext uri="{FF2B5EF4-FFF2-40B4-BE49-F238E27FC236}">
                <a16:creationId xmlns:a16="http://schemas.microsoft.com/office/drawing/2014/main" id="{34B122C8-C8CB-4778-87BE-21BE7BE48758}"/>
              </a:ext>
            </a:extLst>
          </p:cNvPr>
          <p:cNvGrpSpPr/>
          <p:nvPr/>
        </p:nvGrpSpPr>
        <p:grpSpPr>
          <a:xfrm>
            <a:off x="1" y="1189176"/>
            <a:ext cx="12192000" cy="5668824"/>
            <a:chOff x="1" y="1189176"/>
            <a:chExt cx="12192000" cy="5668824"/>
          </a:xfrm>
        </p:grpSpPr>
        <p:sp>
          <p:nvSpPr>
            <p:cNvPr id="4" name="Rectangle 3">
              <a:extLst>
                <a:ext uri="{FF2B5EF4-FFF2-40B4-BE49-F238E27FC236}">
                  <a16:creationId xmlns:a16="http://schemas.microsoft.com/office/drawing/2014/main" id="{0598E6C9-62D6-4C2A-9DBC-1A18453EF6A9}"/>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402575"/>
              <a:ext cx="10515600" cy="5242026"/>
            </a:xfrm>
            <a:prstGeom prst="rect">
              <a:avLst/>
            </a:prstGeom>
          </p:spPr>
        </p:pic>
      </p:grpSp>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3" name="Group 2" descr="The diagram illustrates the approach the Azure Synapse Analytics enables for WWI with regards to machine learning. ">
            <a:extLst>
              <a:ext uri="{FF2B5EF4-FFF2-40B4-BE49-F238E27FC236}">
                <a16:creationId xmlns:a16="http://schemas.microsoft.com/office/drawing/2014/main" id="{A51F2AD9-68A5-455C-96E7-4D3693CF92C3}"/>
              </a:ext>
            </a:extLst>
          </p:cNvPr>
          <p:cNvGrpSpPr/>
          <p:nvPr/>
        </p:nvGrpSpPr>
        <p:grpSpPr>
          <a:xfrm>
            <a:off x="1" y="1189176"/>
            <a:ext cx="12192000" cy="5668824"/>
            <a:chOff x="1" y="1189176"/>
            <a:chExt cx="12192000" cy="5668824"/>
          </a:xfrm>
        </p:grpSpPr>
        <p:sp>
          <p:nvSpPr>
            <p:cNvPr id="5" name="Rectangle 4">
              <a:extLst>
                <a:ext uri="{FF2B5EF4-FFF2-40B4-BE49-F238E27FC236}">
                  <a16:creationId xmlns:a16="http://schemas.microsoft.com/office/drawing/2014/main" id="{F26561AF-8B0F-4F74-904F-36567705BBB1}"/>
                </a:ext>
              </a:extLst>
            </p:cNvPr>
            <p:cNvSpPr/>
            <p:nvPr/>
          </p:nvSpPr>
          <p:spPr bwMode="auto">
            <a:xfrm>
              <a:off x="1" y="1189176"/>
              <a:ext cx="12192000" cy="5668824"/>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The notes on the slide describe the image.">
              <a:extLst>
                <a:ext uri="{FF2B5EF4-FFF2-40B4-BE49-F238E27FC236}">
                  <a16:creationId xmlns:a16="http://schemas.microsoft.com/office/drawing/2014/main" id="{F9CA0F88-74A7-4A52-B58F-DAF42656F072}"/>
                </a:ext>
              </a:extLst>
            </p:cNvPr>
            <p:cNvPicPr>
              <a:picLocks noChangeAspect="1"/>
            </p:cNvPicPr>
            <p:nvPr/>
          </p:nvPicPr>
          <p:blipFill>
            <a:blip r:embed="rId3"/>
            <a:stretch>
              <a:fillRect/>
            </a:stretch>
          </p:blipFill>
          <p:spPr>
            <a:xfrm>
              <a:off x="781541" y="1414064"/>
              <a:ext cx="10371428" cy="5219048"/>
            </a:xfrm>
            <a:prstGeom prst="rect">
              <a:avLst/>
            </a:prstGeom>
          </p:spPr>
        </p:pic>
      </p:grpSp>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3717941"/>
          </a:xfrm>
        </p:spPr>
        <p:txBody>
          <a:bodyPr/>
          <a:lstStyle/>
          <a:p>
            <a:pPr>
              <a:lnSpc>
                <a:spcPct val="100000"/>
              </a:lnSpc>
            </a:pPr>
            <a:r>
              <a:rPr lang="en-US" sz="2800" dirty="0"/>
              <a:t>Ingest flat file data into Azure Storage (Azure Data Lake Store Gen2) </a:t>
            </a:r>
          </a:p>
          <a:p>
            <a:pPr>
              <a:lnSpc>
                <a:spcPct val="100000"/>
              </a:lnSpc>
            </a:pPr>
            <a:r>
              <a:rPr lang="en-US" sz="2800" dirty="0"/>
              <a:t>Register and scan all data source with Azure Purview.</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15466"/>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pPr>
              <a:lnSpc>
                <a:spcPct val="100000"/>
              </a:lnSpc>
            </a:pPr>
            <a:r>
              <a:rPr lang="en-US" sz="2800" dirty="0"/>
              <a:t>Use Semantic Search in Azure Purview Catalog and custom terms.</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Use Azure Purview Data Lineage to monitor the data lifecycle that spans the data’s origin and where it moves over time across the data estate.</a:t>
            </a:r>
          </a:p>
          <a:p>
            <a:pPr>
              <a:lnSpc>
                <a:spcPct val="100000"/>
              </a:lnSpc>
            </a:pPr>
            <a:r>
              <a:rPr lang="en-US" sz="2800" dirty="0"/>
              <a:t>Scan and automatically classify data with the 100+ built-in classifications that range from credit cards, account numbers through a wide range of types such as government IDs, location data, and more.</a:t>
            </a:r>
          </a:p>
          <a:p>
            <a:pPr>
              <a:lnSpc>
                <a:spcPct val="100000"/>
              </a:lnSpc>
            </a:pPr>
            <a:r>
              <a:rPr lang="en-US" sz="2800" dirty="0"/>
              <a:t>Use Purview Data Map as a unified map of all data assets and relationships that enable more effective governance for a data estate.</a:t>
            </a:r>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Governance</a:t>
            </a:r>
          </a:p>
        </p:txBody>
      </p:sp>
    </p:spTree>
    <p:extLst>
      <p:ext uri="{BB962C8B-B14F-4D97-AF65-F5344CB8AC3E}">
        <p14:creationId xmlns:p14="http://schemas.microsoft.com/office/powerpoint/2010/main" val="173992278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marL="0" indent="0">
              <a:lnSpc>
                <a:spcPct val="100000"/>
              </a:lnSpc>
              <a:buNone/>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800" dirty="0">
              <a:solidFill>
                <a:schemeClr val="tx1"/>
              </a:solidFill>
            </a:endParaRPr>
          </a:p>
          <a:p>
            <a:pPr marL="0"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marL="0" indent="0">
              <a:lnSpc>
                <a:spcPct val="100000"/>
              </a:lnSpc>
              <a:buNone/>
            </a:pPr>
            <a:r>
              <a:rPr lang="en-US" sz="2800" dirty="0">
                <a:solidFill>
                  <a:schemeClr val="tx1"/>
                </a:solidFill>
              </a:rPr>
              <a:t>WWI have seen demos from competing systems that claim to load massive datasets in seconds. Does Azure offer such a solution?</a:t>
            </a:r>
          </a:p>
          <a:p>
            <a:pPr marL="0" indent="0">
              <a:lnSpc>
                <a:spcPct val="100000"/>
              </a:lnSpc>
              <a:buNone/>
            </a:pPr>
            <a:endParaRPr lang="en-US" sz="2800" dirty="0">
              <a:solidFill>
                <a:schemeClr val="tx1"/>
              </a:solidFill>
            </a:endParaRPr>
          </a:p>
          <a:p>
            <a:pPr marL="0"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62500" lnSpcReduction="20000"/>
          </a:bodyPr>
          <a:lstStyle/>
          <a:p>
            <a:pPr marL="0" indent="0">
              <a:lnSpc>
                <a:spcPct val="120000"/>
              </a:lnSpc>
              <a:buNone/>
            </a:pPr>
            <a:r>
              <a:rPr lang="en-US" sz="38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0" indent="0">
              <a:lnSpc>
                <a:spcPct val="120000"/>
              </a:lnSpc>
              <a:buNone/>
            </a:pPr>
            <a:endParaRPr lang="en-US" sz="1600" dirty="0">
              <a:solidFill>
                <a:schemeClr val="tx1"/>
              </a:solidFill>
              <a:latin typeface="+mj-lt"/>
            </a:endParaRPr>
          </a:p>
          <a:p>
            <a:pPr marL="0" indent="0">
              <a:lnSpc>
                <a:spcPct val="120000"/>
              </a:lnSpc>
              <a:buNone/>
            </a:pPr>
            <a:r>
              <a:rPr lang="en-US" sz="32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marL="0" indent="0">
              <a:lnSpc>
                <a:spcPct val="120000"/>
              </a:lnSpc>
              <a:buNone/>
            </a:pPr>
            <a:r>
              <a:rPr lang="en-US" sz="38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0" indent="0">
              <a:lnSpc>
                <a:spcPct val="120000"/>
              </a:lnSpc>
              <a:buNone/>
            </a:pPr>
            <a:endParaRPr lang="en-US" sz="1600" dirty="0">
              <a:solidFill>
                <a:schemeClr val="tx1"/>
              </a:solidFill>
              <a:latin typeface="+mj-lt"/>
            </a:endParaRPr>
          </a:p>
          <a:p>
            <a:pPr marL="0" indent="0">
              <a:lnSpc>
                <a:spcPct val="120000"/>
              </a:lnSpc>
              <a:buNone/>
            </a:pPr>
            <a:r>
              <a:rPr lang="en-US" sz="32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70000" lnSpcReduction="20000"/>
          </a:bodyPr>
          <a:lstStyle/>
          <a:p>
            <a:pPr marL="0" indent="0">
              <a:lnSpc>
                <a:spcPct val="120000"/>
              </a:lnSpc>
              <a:buNone/>
            </a:pPr>
            <a:r>
              <a:rPr lang="en-US" sz="3100" dirty="0">
                <a:solidFill>
                  <a:schemeClr val="tx1"/>
                </a:solidFill>
              </a:rPr>
              <a:t>If Azure provides serverless querying, does selecting serverless remove the option of using pre-allocated query resources?</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No. This is a unique differentiator of Azure Synapse Analytics. Within one Azure Synapse Analytics workspace, they can have pre-provisioned Azure Synapse SQL Pools, and have serverless querying using the Azure Synapse SQL serverless endpoint.</a:t>
            </a:r>
          </a:p>
          <a:p>
            <a:pPr marL="336145" lvl="1" indent="0">
              <a:lnSpc>
                <a:spcPct val="120000"/>
              </a:lnSpc>
              <a:buNone/>
            </a:pPr>
            <a:endParaRPr lang="en-US" sz="2032" dirty="0">
              <a:solidFill>
                <a:schemeClr val="tx1"/>
              </a:solidFill>
              <a:latin typeface="+mj-lt"/>
            </a:endParaRPr>
          </a:p>
          <a:p>
            <a:pPr marL="0" indent="0">
              <a:lnSpc>
                <a:spcPct val="120000"/>
              </a:lnSpc>
              <a:buNone/>
            </a:pPr>
            <a:r>
              <a:rPr lang="en-US" sz="3100" dirty="0">
                <a:solidFill>
                  <a:schemeClr val="tx1"/>
                </a:solidFill>
              </a:rPr>
              <a:t>Having multiple data sources, pipelines and reports makes it hard to track what data goes where and is accessed by who. Is there a way to visualize a complete data supply chain from raw data to business insights? </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Azure Purview Data Catalog can connect with data processing, storage, and analytics systems to extract lineage information. Data lineage is broadly understood as the lifecycle that spans the data’s origin and where it moves over time across the data estate. It is used for different kinds of backward-looking scenarios such as troubleshooting, tracing root causes in data pipelines, and debugging. Lineage is also used for data quality analysis, compliance, and “what if” scenarios, often referred to as impact analysis. In Azure </a:t>
            </a:r>
            <a:r>
              <a:rPr lang="en-US" sz="2600" dirty="0" err="1">
                <a:solidFill>
                  <a:schemeClr val="tx1"/>
                </a:solidFill>
                <a:latin typeface="+mj-lt"/>
              </a:rPr>
              <a:t>Pureview</a:t>
            </a:r>
            <a:r>
              <a:rPr lang="en-US" sz="2600" dirty="0">
                <a:solidFill>
                  <a:schemeClr val="tx1"/>
                </a:solidFill>
                <a:latin typeface="+mj-lt"/>
              </a:rPr>
              <a:t>, the Lineage is represented visually to show data moving from source to destination, including how the data was transformed. The information is combined to represent a generic, scenario-specific lineage experience in the Catalog.</a:t>
            </a: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lnSpcReduction="10000"/>
          </a:bodyPr>
          <a:lstStyle/>
          <a:p>
            <a:pPr marL="336145" lvl="1" indent="0">
              <a:lnSpc>
                <a:spcPct val="120000"/>
              </a:lnSpc>
              <a:buNone/>
            </a:pPr>
            <a:endParaRPr lang="en-US" sz="2032" dirty="0">
              <a:solidFill>
                <a:schemeClr val="tx1"/>
              </a:solidFill>
              <a:latin typeface="+mj-lt"/>
            </a:endParaRPr>
          </a:p>
          <a:p>
            <a:pPr marL="0" indent="0">
              <a:lnSpc>
                <a:spcPct val="120000"/>
              </a:lnSpc>
              <a:buNone/>
            </a:pPr>
            <a:r>
              <a:rPr lang="en-US" sz="3100" dirty="0">
                <a:solidFill>
                  <a:schemeClr val="tx1"/>
                </a:solidFill>
              </a:rPr>
              <a:t>Would data be protected at rest and are there controls over the keys used to encrypt it?</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3600" dirty="0">
              <a:solidFill>
                <a:schemeClr val="tx1"/>
              </a:solidFill>
            </a:endParaRPr>
          </a:p>
        </p:txBody>
      </p:sp>
    </p:spTree>
    <p:extLst>
      <p:ext uri="{BB962C8B-B14F-4D97-AF65-F5344CB8AC3E}">
        <p14:creationId xmlns:p14="http://schemas.microsoft.com/office/powerpoint/2010/main" val="3995063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Azure Databricks and Azure Synapse Analytics seem to have overlapping capabilities, how does one choose between them?</a:t>
            </a:r>
          </a:p>
          <a:p>
            <a:pPr marL="0" indent="0">
              <a:lnSpc>
                <a:spcPct val="120000"/>
              </a:lnSpc>
              <a:buNone/>
            </a:pPr>
            <a:endParaRPr lang="en-US" sz="1100" dirty="0">
              <a:solidFill>
                <a:schemeClr val="tx1"/>
              </a:solidFill>
              <a:latin typeface="+mj-lt"/>
            </a:endParaRPr>
          </a:p>
          <a:p>
            <a:pPr marL="0" indent="0">
              <a:lnSpc>
                <a:spcPct val="100000"/>
              </a:lnSpc>
              <a:buNone/>
            </a:pPr>
            <a:r>
              <a:rPr lang="en-US" sz="2400" dirty="0">
                <a:solidFill>
                  <a:schemeClr val="tx1"/>
                </a:solidFill>
                <a:latin typeface="+mj-lt"/>
              </a:rPr>
              <a:t>For customers primarily looking for a Data Warehousing solution, we recommend Azure Synapse Analytics</a:t>
            </a:r>
            <a:r>
              <a:rPr lang="en-US" sz="2400" dirty="0">
                <a:solidFill>
                  <a:schemeClr val="tx1"/>
                </a:solidFill>
              </a:rPr>
              <a:t>. </a:t>
            </a: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endParaRPr lang="en-US" sz="2400" dirty="0">
              <a:solidFill>
                <a:schemeClr val="tx1"/>
              </a:solidFill>
            </a:endParaRP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For customers who are heavily investing in Spark and have data warehousing needs, we recommend both Azure Databricks and Azure Synapse.</a:t>
            </a: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How does Azure support deploying the models as web services so that they can easily be invoked from client applications? How does a model get deployed as a webservice?</a:t>
            </a:r>
          </a:p>
          <a:p>
            <a:pPr marL="0" indent="0">
              <a:lnSpc>
                <a:spcPct val="100000"/>
              </a:lnSpc>
              <a:buNone/>
            </a:pPr>
            <a:endParaRPr lang="en-US" sz="3000" dirty="0">
              <a:solidFill>
                <a:schemeClr val="tx1"/>
              </a:solidFill>
              <a:latin typeface="+mj-lt"/>
            </a:endParaRPr>
          </a:p>
          <a:p>
            <a:pPr marL="0" indent="0">
              <a:lnSpc>
                <a:spcPct val="100000"/>
              </a:lnSpc>
              <a:buNone/>
            </a:pPr>
            <a:r>
              <a:rPr lang="en-US" sz="2400" dirty="0">
                <a:solidFill>
                  <a:schemeClr val="tx1"/>
                </a:solidFill>
                <a:latin typeface="+mj-lt"/>
              </a:rPr>
              <a:t>By leveraging Azure Machine Learning, models can be deployed and exposed using REST web services. The services can be deployed via Azure Kubernetes Services or Azure Container Instances. Integration with the Azure Machine Learning model registry ensures that the web services always have the most up-to-date model.</a:t>
            </a:r>
            <a:endParaRPr lang="en-US" sz="2032" dirty="0">
              <a:solidFill>
                <a:schemeClr val="tx1"/>
              </a:solidFill>
              <a:latin typeface="+mj-lt"/>
            </a:endParaRPr>
          </a:p>
        </p:txBody>
      </p:sp>
    </p:spTree>
    <p:extLst>
      <p:ext uri="{BB962C8B-B14F-4D97-AF65-F5344CB8AC3E}">
        <p14:creationId xmlns:p14="http://schemas.microsoft.com/office/powerpoint/2010/main" val="10180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- 7</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endParaRPr lang="en-US" sz="2400" dirty="0">
              <a:solidFill>
                <a:schemeClr val="tx1"/>
              </a:solidFill>
            </a:endParaRP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Using an Azure DevOps approach for model re-training allows for the orchestration of re-training and continuous integration and deployment (MLOps).  The orchestration pipeline can be triggered by a change in source control which will in turn re-trains the model and creates the container image to deploy as the docker-based web service host in production.</a:t>
            </a:r>
            <a:endParaRPr lang="en-US" sz="2032" dirty="0">
              <a:solidFill>
                <a:schemeClr val="tx1"/>
              </a:solidFill>
              <a:latin typeface="+mj-lt"/>
            </a:endParaRPr>
          </a:p>
        </p:txBody>
      </p:sp>
    </p:spTree>
    <p:extLst>
      <p:ext uri="{BB962C8B-B14F-4D97-AF65-F5344CB8AC3E}">
        <p14:creationId xmlns:p14="http://schemas.microsoft.com/office/powerpoint/2010/main" val="187162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 and 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400" dirty="0">
                <a:solidFill>
                  <a:schemeClr val="tx1"/>
                </a:solidFill>
              </a:rPr>
              <a:t>Peter Guerin, Chief Technical Officer (CTO), Wide World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F85663-EA6A-45B5-9C0C-E3BA3D03B051}"/>
              </a:ext>
            </a:extLst>
          </p:cNvPr>
          <p:cNvSpPr>
            <a:spLocks noGrp="1"/>
          </p:cNvSpPr>
          <p:nvPr>
            <p:ph type="title" idx="4294967295"/>
          </p:nvPr>
        </p:nvSpPr>
        <p:spPr>
          <a:xfrm>
            <a:off x="2383276" y="289511"/>
            <a:ext cx="9541803" cy="899665"/>
          </a:xfrm>
        </p:spPr>
        <p:txBody>
          <a:bodyPr/>
          <a:lstStyle/>
          <a:p>
            <a:r>
              <a:rPr lang="en-US" dirty="0">
                <a:solidFill>
                  <a:srgbClr val="0078D7"/>
                </a:solidFill>
              </a:rPr>
              <a:t>Final Closing Slide</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discover, integrate, query across and analyze the data from all these sources. Regardless of volume, they want these queries to return in seconds.</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worry that their current catalog might be missing </a:t>
            </a:r>
            <a:br>
              <a:rPr lang="en-US" sz="2800" dirty="0">
                <a:solidFill>
                  <a:schemeClr val="tx1"/>
                </a:solidFill>
              </a:rPr>
            </a:br>
            <a:r>
              <a:rPr lang="en-US" sz="2800" dirty="0">
                <a:solidFill>
                  <a:schemeClr val="tx1"/>
                </a:solidFill>
              </a:rPr>
              <a:t>some internal data sets used by smaller departments. </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810795" y="4272860"/>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322549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d9c797ad-d7c3-4982-82b7-81352a75e4a5"/>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6725</TotalTime>
  <Words>11155</Words>
  <Application>Microsoft Office PowerPoint</Application>
  <PresentationFormat>Widescreen</PresentationFormat>
  <Paragraphs>601</Paragraphs>
  <Slides>41</Slides>
  <Notes>41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and AI</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Customer objections - 3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solution – Governance</vt:lpstr>
      <vt:lpstr>Preferred objections handling </vt:lpstr>
      <vt:lpstr>Preferred objections handling - 2 </vt:lpstr>
      <vt:lpstr>Preferred objections handling - 3 </vt:lpstr>
      <vt:lpstr>Preferred objections handling - 4 </vt:lpstr>
      <vt:lpstr>Preferred objections handling - 5 </vt:lpstr>
      <vt:lpstr>Preferred objections handling - 6 </vt:lpstr>
      <vt:lpstr>Preferred objections handling - 7 </vt:lpstr>
      <vt:lpstr>Customer quote </vt:lpstr>
      <vt:lpstr>Final Closing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Daron Yöndem</cp:lastModifiedBy>
  <cp:revision>309</cp:revision>
  <dcterms:created xsi:type="dcterms:W3CDTF">2016-01-21T23:17:09Z</dcterms:created>
  <dcterms:modified xsi:type="dcterms:W3CDTF">2021-06-09T13:48:57Z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