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7"/>
  </p:notesMasterIdLst>
  <p:sldIdLst>
    <p:sldId id="256" r:id="rId2"/>
    <p:sldId id="269" r:id="rId3"/>
    <p:sldId id="315" r:id="rId4"/>
    <p:sldId id="276" r:id="rId5"/>
    <p:sldId id="277" r:id="rId6"/>
    <p:sldId id="293" r:id="rId7"/>
    <p:sldId id="296" r:id="rId8"/>
    <p:sldId id="289" r:id="rId9"/>
    <p:sldId id="291" r:id="rId10"/>
    <p:sldId id="279" r:id="rId11"/>
    <p:sldId id="292" r:id="rId12"/>
    <p:sldId id="294" r:id="rId13"/>
    <p:sldId id="295" r:id="rId14"/>
    <p:sldId id="297" r:id="rId15"/>
    <p:sldId id="307" r:id="rId16"/>
    <p:sldId id="299" r:id="rId17"/>
    <p:sldId id="305" r:id="rId18"/>
    <p:sldId id="306" r:id="rId19"/>
    <p:sldId id="308" r:id="rId20"/>
    <p:sldId id="309" r:id="rId21"/>
    <p:sldId id="310" r:id="rId22"/>
    <p:sldId id="311" r:id="rId23"/>
    <p:sldId id="312" r:id="rId24"/>
    <p:sldId id="314" r:id="rId25"/>
    <p:sldId id="313" r:id="rId2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Black" panose="00000A00000000000000" pitchFamily="2" charset="0"/>
      <p:bold r:id="rId32"/>
      <p:boldItalic r:id="rId33"/>
    </p:embeddedFont>
    <p:embeddedFont>
      <p:font typeface="Montserrat ExtraBold" panose="00000900000000000000" pitchFamily="2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26" y="9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27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3 213,'-1'31,"0"-22,0 0,1 1,0-1,1 0,0 0,0 0,4 13,-4-21,-1 0,1 0,-1 0,1 0,-1 0,1 0,0 0,0-1,-1 1,1 0,0 0,0-1,0 1,0 0,0-1,0 1,0-1,0 1,0-1,0 0,0 1,0-1,0 0,3 0,32-3,9-8,0-2,-1-2,78-37,124-81,-199 106,92-53,-123 74,-13 10,-18 20,11-19,-228 291,14-19,203-257,9-14,0 1,1 0,0 1,0-1,1 1,0 0,0 0,1 0,-3 11,6-18,0-1,0 1,0 0,0-1,0 1,0-1,0 1,1 0,-1-1,0 1,0-1,0 1,1-1,-1 1,0-1,1 1,-1-1,1 1,-1-1,0 0,1 1,-1-1,1 0,-1 1,1-1,-1 0,1 1,-1-1,1 0,-1 0,1 0,0 0,-1 1,1-1,-1 0,1 0,0 0,-1 0,1 0,-1 0,1 0,-1-1,1 1,1 0,32-9,-31 8,221-86,5-1,-177 71,0 2,80-11,-128 25,0 0,0 1,0-1,0 1,0 0,0 0,0 1,0-1,0 1,0 0,-1 0,1 0,0 0,0 0,-1 1,1 0,3 2,3 0,0-2,0 1,0-1,0-1,0 0,0 0,0-1,0-1,1 1,-1-2,15-3,5 2,109-15,121-8,-254 25,0 1,-1 0,1 0,0 0,-1 1,1 0,-1 0,1 1,-1-1,7 4,-11-5,0 1,0 0,-1-1,1 1,0 0,0-1,-1 1,1 0,-1 0,1 0,-1-1,1 1,-1 0,1 0,-1 0,0 0,1 0,-1 0,0 0,0 0,0 2,0 0,0 0,-1 0,1-1,-1 1,0 0,0 0,0-1,-1 1,1 0,-4 4,-4 9,6-10,0 1,-1-1,1-1,-1 1,-1 0,1-1,-1 0,1 0,-7 4,10-9,0 0,0 0,0 0,0 0,0 0,1 0,-1 0,0-1,0 1,0 0,0-1,1 1,-1-1,0 1,1-1,-1 1,0-1,1 1,-1-1,0 0,1 1,-1-1,1 0,-1 1,1-1,-1 0,1 0,0 0,-1-1,-12-29,11 26,-17-52,-20-46,34 92,0 0,-1 0,-1 1,0 0,0 0,-14-15,15 21,1 0,-1 0,0 1,0-1,0 1,0 1,0-1,-1 1,1 0,-1 0,1 1,-1 0,-8 0,-15 0,-52 4,39 0,3-1,-44 1,76-3,1 0,-1-1,0 0,1-1,0 0,-1 0,1 0,-9-5,14 6,1 0,0 0,0 0,0 0,0 0,0-1,0 1,0 0,0-1,0 1,0-1,1 1,-1 0,1-1,-1 1,1-1,0 0,-1 1,1-1,0 1,0-1,0 0,0 1,0-1,0 1,1-1,-1 1,1-1,-1 0,1 1,-1-1,1 1,0 0,0-1,0 0,35-54,-33 53,81-99,-43 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5:09.8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86 115,'-2'11,"-1"0,0 0,0 0,-1-1,-1 1,0-1,0 0,-1 0,0-1,-11 13,-10 20,35-54,1 0,0 1,12-12,8-9,-16 16,3-4,0 1,1 0,38-30,-54 47,1 1,-1 0,1 0,-1 0,1 0,0 0,-1 0,1 1,0-1,0 1,-1-1,1 1,0-1,0 1,0 0,-1 0,1 0,3 0,-4 1,0-1,0 1,-1-1,1 1,0 0,0 0,0-1,0 1,-1 0,1 0,0 0,-1-1,1 1,-1 0,1 0,-1 0,1 0,-1 0,0 0,1 0,-1 0,0 2,1 5,-1-1,0 0,0 0,-1 1,0-1,0 0,0 0,-4 9,-9 20,-2 1,-1-2,-36 54,-79 90,181-232,2 3,2 2,2 2,3 3,1 2,68-35,-107 65,69-31,-81 38,-1 2,1-1,0 1,0 1,0-1,1 1,-1 1,0-1,10 2,-16-1,-1 0,1 0,-1 1,0-1,1 0,-1 1,0-1,1 1,-1-1,0 1,0 0,1-1,-1 1,0 0,0 0,0 0,0 0,0 0,0 0,0 0,0 0,-1 0,1 1,1 1,0 32,0-6,-2-28,0-1,0 1,0-1,1 0,-1 1,0-1,0 0,1 1,-1-1,0 0,1 1,-1-1,0 0,1 0,-1 1,0-1,1 0,-1 0,1 0,-1 1,1-1,-1 0,0 0,1 0,-1 0,1 0,-1 0,1 0,-1 0,1 0,-1 0,0 0,1 0,-1 0,1 0,-1-1,0 1,1 0,0 0,19-12,-18 10,111-87,-17 11,-70 65,-25 13,-1 0,0 0,1 0,-1 0,0 0,1 0,-1 0,0 0,1 0,-1 1,1-1,-1 0,0 0,0 0,1 0,-1 1,0-1,1 0,-1 0,0 0,0 1,1-1,-1 0,0 0,0 1,1-1,-1 0,0 1,0-1,0 0,0 1,0-1,1 0,-1 1,0-1,0 1,0 4,-1-1,1 1,-1 0,0 0,0-1,0 1,-4 7,-3 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5:12.4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1 136,'0'0,"0"-1,0 0,1 0,-1 1,0-1,1 0,-1 0,1 1,-1-1,1 1,-1-1,1 0,-1 1,1-1,0 1,-1-1,1 1,0-1,0 1,-1 0,1-1,0 1,0 0,-1 0,2-1,28-6,-14 4,23-17,-28 14,1 0,-1 0,1 1,14-4,-24 9,0-1,1 1,-1-1,0 1,1 0,-1 0,0 0,1 0,-1 0,0 0,1 1,-1-1,0 1,0 0,1-1,-1 1,0 0,0 0,0 1,0-1,0 0,0 1,-1-1,1 1,0-1,-1 1,3 3,1 4,0 0,0 1,-1-1,0 1,-1 0,0 0,-1 1,2 14,3 91,-6-83,0 7,-2-26,1 1,5 29,-5-43,0-1,0 0,0 1,0-1,0 0,1 0,-1 1,0-1,0 0,0 1,0-1,1 0,-1 0,0 0,0 1,1-1,-1 0,0 0,0 0,1 0,-1 1,0-1,1 0,-1 0,0 0,1 0,-1 0,0 0,1 0,-1 0,0 0,0 0,1 0,-1 0,0 0,1 0,-1 0,0 0,1 0,-1 0,0-1,1 1,-1 0,0 0,0 0,1 0,-1-1,0 1,0 0,0 0,1-1,-1 1,0 0,0 0,0-1,1 1,-1 0,0-1,0 1,0 0,0-1,17-20,-16 20,36-48,3 1,1 2,3 2,1 2,2 2,96-62,-135 97,57-31,-61 34,-1 0,1 1,0-1,0 1,1 0,-1 0,0 1,0-1,0 1,0 0,1 0,-1 0,8 2,-10-1,1 1,-1-1,0 0,0 1,1-1,-1 1,0 0,-1 0,1-1,0 1,0 0,-1 1,1-1,-1 0,0 0,0 1,0-1,0 1,0-1,0 1,-1-1,1 1,-1-1,1 1,-1 4,1 6,-1 1,-1 0,-2 18,-28 103,30-135,1 1,-1 0,1 0,0 0,0-1,0 1,-1 0,1 0,0 0,0 0,0-1,0 1,0 0,0 0,1 0,-1 0,0 0,0-1,1 1,-1 0,0 0,1-1,-1 1,1 0,-1 0,1-1,-1 1,1 0,20-4,-20 2,1 1,-1-1,1 1,0-1,-1 1,1-1,-1 1,1 0,0 0,-1 0,1 0,0 0,-1 0,1 0,0 0,-1 1,1-1,2 2,10 16,5 9,-18-27,-1 1,1 0,-1-1,1 1,-1-1,1 1,-1-1,1 0,0 1,-1-1,1 0,-1 1,1-1,0 0,-1 0,1 1,0-1,0 0,-1 0,1 0,0 0,-1 0,1 0,0 0,0 0,-1 0,1-1,0 1,-1 0,1 0,0 0,1-1,4-6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45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0,'-3'1,"-1"-1,1 1,-1 0,1 0,-1 0,1 0,0 1,0-1,0 1,0 0,0 0,-5 4,-33 33,28-26,-12 13,0 0,1 2,2 1,1 1,2 1,0 1,-18 45,36-76,1 0,-1-1,1 1,-1 0,1-1,0 1,-1 0,1-1,0 1,0 0,0 0,0-1,-1 1,1 0,0 0,0 0,0-1,1 1,-1 0,0 0,0-1,0 1,0 0,1 0,-1-1,0 1,1 0,-1-1,1 1,-1 0,0-1,1 1,0 0,2-1,-1 1,0-1,1-1,-1 1,1 0,-1-1,0 1,0-1,1 1,-1-1,0 0,3-2,154-72,27-13,-89 49,2 5,140-31,-228 63,47-6,-55 8,0 0,-1 0,1 0,0 0,0 0,0 1,-1-1,1 1,0 0,-1-1,1 1,-1 1,1-1,-1 0,5 4,-6-4,-1 0,1-1,0 1,-1 0,1 0,-1 0,1 1,-1-1,0 0,1 0,-1 0,0 0,0 0,0 0,0 0,0 1,0-1,0 0,0 0,0 0,-1 0,1 0,0 0,-1 0,1 0,0 0,-1 0,0 0,1 0,-2 1,-24 32,23-32,-48 45,-2-2,-2-3,-106 63,116-77,-65 41,89-51,21-18,0 1,0-1,1 0,-1 1,0-1,1 0,-1 0,0 1,1-1,-1 0,0 0,1 1,-1-1,0 0,1 0,-1 0,0 0,1 0,-1 0,1 0,-1 0,0 0,1 0,-1 0,1 0,-1 0,0 0,1 0,-1 0,1 0,-1 0,0 0,1-1,61-15,331-129,260-79,-636 219,1 1,32-4,-35 12,-18 9,-13 5,-2 0,0-2,0 0,-33 21,14-10,-74 53,51-39,3 2,-70 67,117-97,13-11,21-13,-21 10,230-148,-154 94,84-44,-160 97,1 0,0 0,0 0,0 1,0-1,0 1,0 0,0 0,0 0,0 1,1 0,-1-1,0 2,0-1,1 0,-1 1,8 1,-8 1,0-1,0 1,0 0,0 0,0 0,0 0,-1 1,0-1,1 1,-2 0,1 0,0 0,-1 1,1-1,1 5,34 80,-24-55,1 0,1-1,33 48,-49-80,1 0,-1 0,1 0,-1 0,1-1,0 1,-1 0,1 0,0-1,-1 1,1 0,0-1,0 1,0 0,-1-1,1 1,0-1,0 0,0 1,0-1,0 0,0 1,0-1,0 0,0 0,0 0,0 0,0 0,0 0,0 0,1-1,0 0,-1 0,1-1,-1 1,0-1,1 1,-1-1,0 1,0-1,0 0,0 0,-1 0,1 1,0-1,0-3,2-10,0-1,1-27,-3 6,-1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46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0,'3'0,"20"0,31 0,24 0,28 0,24 0,26 0,2 0,-13 0,-19 4,-25 1,-29-1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47.2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21,'7'0,"14"0,13 0,19-3,16-2,20 0,14 2,-1 0,9 2,17 7,1 3,-14 0,-23-1,-27-3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06:25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31,'9'-4,"25"-3,20 2,23 0,21 2,3 1,1 1,2 0,-3 1,-11 0,-20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06:26.2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1,'4'0,"7"0,18 0,23 4,20 2,20 4,30 5,17-1,11-1,-7-5,-14-2,-24-3,-31-1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06:27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0,'799'20,"-764"-18,-1 1,1 2,-1 1,-1 1,36 14,-54-15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2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9,'1159'2,"1247"-4,-2092-6,286 7,-230 11,-260 8,-87-17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3.6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22,'-37'-11,"10"4,26 4,14 2,461 24,-270-8,124 6,3623 152,-3891-172,148 0,-205-1,1 0,-1 1,1 0,-1-1,0 1,1 1,-1-1,0 0,0 1,0 0,4 2,28 11,13-9,0-2,72-3,-110-1,13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28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757 322,'-50'2,"0"1,-92 19,-88 40,205-55,16-4,0 0,0-1,-1 0,1-1,0 0,-1-1,1 0,-1 0,1-1,-1 0,-13-4,16 3,1-1,0 1,0-1,1-1,-1 1,1-1,-1 0,1 0,0-1,1 0,-1 1,1-2,0 1,0 0,0-1,-5-11,2 0,0 0,1-1,0 0,2 0,0 0,-2-23,5 28,0-1,1 1,0 0,1 0,1-1,0 1,0 0,2 0,6-18,-9 28,0 1,1-1,0 1,-1-1,1 1,0-1,0 1,0 0,0 0,1 0,-1 0,1 1,-1-1,1 0,-1 1,1 0,5-2,-2 1,0 1,0 0,1 0,-1 0,0 1,1 0,12 2,5 2,0 2,-1 0,31 14,-48-18,3 2,0 0,-1 0,0 1,0 0,0 1,0 0,-1 0,0 0,0 1,-1 0,0 0,0 1,6 11,-1-5,-9-12,0 1,0-1,1 0,-1 0,1-1,-1 1,1 0,0-1,0 1,0-1,0 0,0 0,0 0,0-1,0 1,0-1,0 1,0-1,5-1,68-8,-40 3,18 2,-32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5.4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67,'120'1,"197"7,-31-4,90-1,2033-44,23 0,-2299 43,-112 2,-24 1,-33 4,-350-2,225-10,137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6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3,'56'0,"-18"-2,0 2,-1 1,1 2,0 2,-1 2,42 12,100 42,-166-56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7.4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7369 146,'-1378'-29,"367"3,460 18,-995-19,1383 22,-709-7,678 21,-52 0,189-10,1-2,-76-15,81 10,0 2,-81 0,-103 17,67-1,87-7,-207-1,272-4,1-1,0 0,-30-11,-4-1,32 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8.3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5,'116'-2,"-49"-1,132 13,-185-8,0 1,-1 1,1 0,-1 1,0 1,-1 0,23 14,-1 4,41 37,-61-49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8.9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948 22,'-11'0,"-14"0,-17 0,-15-4,-13-1,-13 1,-5 0,-10 2,-10 0,4 1,11 1,18 0,19 0,19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0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138 108,'-2'2,"-1"-1,1 1,-1 0,1 0,-1 0,1 0,0 0,0 0,0 0,1 1,-1-1,0 1,1 0,0-1,-2 5,-2 1,-85 134,81-124,9-18,0 0,0 1,-1-1,1 0,0 0,0 0,0 1,0-1,0 0,0 0,0 0,0 0,0 1,1-1,-1 0,0 0,0 0,0 0,0 1,0-1,0 0,0 0,0 0,0 0,0 1,1-1,-1 0,0 0,0 0,0 0,0 0,0 0,1 0,-1 0,0 1,0-1,0 0,0 0,1 0,-1 0,0 0,0 0,0 0,0 0,1 0,34-16,124-81,116-70,-263 161,-6 2,0-1,0 2,1-1,0 1,0 0,0 0,0 1,0 0,0 0,1 0,-1 1,0 1,9-1,-14 2,-1 0,1-1,0 1,-1 0,1 0,-1 0,1 1,-1-1,0 0,1 1,-1-1,0 0,0 1,0-1,0 1,0 0,0-1,-1 1,1 0,-1 0,1-1,-1 1,1 0,-1 0,0 0,0-1,0 1,0 0,0 0,0 0,0 0,-1-1,0 4,-2 10,0-1,-9 28,10-37,-58 120,47-97,60-86,70-66,-87 101,-30 23,1-1,-1 1,0 0,0 0,1 0,-1 0,0 0,0 0,1 0,-1 0,0-1,1 1,-1 0,0 0,1 0,-1 0,0 0,0 1,1-1,-1 0,0 0,0 0,1 0,-1 0,0 0,1 0,-1 0,0 1,0-1,0 0,1 0,-1 0,0 1,0-1,0 0,1 0,-1 0,0 1,0-1,0 0,0 0,0 1,1-1,-1 0,0 1,0-1,0 0,0 0,0 1,0-1,0 0,0 1,0-1,0 0,0 0,0 1,0-1,-1 1,-2 14,-2 0,0 1,0-2,-1 1,-1-1,-1 0,0 0,-13 17,10-15,6-8,-4 8,-2-1,0 0,0 0,-23 21,32-34,0 0,0 0,0 0,-1-1,1 1,0 0,-1-1,1 0,-1 0,0 0,1 0,-1 0,0 0,1 0,-1-1,0 0,0 1,0-1,0 0,1 0,-1-1,0 1,0-1,0 1,1-1,-1 0,0 0,1 0,-1 0,1-1,-1 1,1-1,0 1,-1-1,1 0,0 0,0 0,-2-3,-8-12,1 0,0 0,2-1,0 0,1-1,1 0,1 0,-5-26,7 33,-2-12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1.5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1,'4'0,"15"0,41 0,31 0,30 0,18 0,1 0,-12 0,-22 0,-25 4,-26 4,-18 1,-17 3,-11-1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2.6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0,'-4'0,"10"0,11 0,28 0,21 0,31 0,35 0,28 0,4 0,18 0,-1 0,-12 0,-26 0,-28 0,-31 0,-30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3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23,'0'-4,"7"0,14-1,35 1,55 1,52 2,23 0,52 1,7 0,16 0,-11 0,-34 4,-39 1,-46 0,-46-2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4.7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1,'4'0,"8"0,13 3,16 6,20 7,28 6,42 5,38 3,20-5,-2-6,12-6,-18-6,-7-4,-16-2,-19-2,-27 0,-22 0,-25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5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45,'4'0,"15"0,19 0,25-4,44-4,34-1,10 0,26 3,9 2,-7 1,-18 2,-30 1,-26 0,-28 0,-23 1,-20-1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6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0,'4'0,"8"0,16 0,19 0,32 4,33 5,18 0,9-1,6-2,0-1,-10 1,-25 0,-27-1,-28-1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b07d1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b07d1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FF639D21-7E68-3ED3-9859-C9EC5C568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F4823312-4EEA-AC6E-2059-CF6095B38B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216186F8-1D68-48E6-B146-5CA788B089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472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9B6CE849-ACCF-F3C3-D64C-3AF4A6795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1A2B0E1C-9249-2E9E-298A-5077688CA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A0075EA9-F259-092C-946A-5B7BB7629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32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D3FA60E2-9A86-4609-07BE-97F4F3510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F3A58420-154F-F967-7064-4C6CFCA47A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4465C74A-4EA2-D7AE-8E88-38192DAE6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282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6AD3F668-9804-3116-EA3A-F5062FA4B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2BFB9043-B121-289F-2A7B-EC83E9C7F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925C7415-A130-6F28-720B-E37D50A4E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668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92237A7E-F71B-1A66-4BB2-90F175AE8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A5EA093D-B08F-5E4E-BA4B-3E93EE3777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8302A541-E201-3287-E468-A38922307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696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1A472661-C689-6845-02C4-8484518F7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43643768-5677-68B6-BAC5-985C4A92F5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2AFAFE59-D7DC-2DD2-73A3-FEE62FB63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961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7B8F8DC8-A830-E0D6-C862-F628136C0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F6E8B5B8-FD5D-B813-7E92-86290EA8D3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21ADF825-3EAA-35CF-4D3C-007D0D2DAA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635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7269F9FD-775E-C424-A97E-EF8AA914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EF9251D1-70CF-EBED-2B9D-AA46EFC591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AE458F09-362F-48DF-4DC4-73D53FB73C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813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DCE15FA1-0302-546C-FA89-3651AD24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40689FCD-6D56-CB59-858B-5DB30D5B57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8B24379F-5116-6E2C-96FC-631BF62F41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490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760068D7-CCF7-380E-053A-44F98A31A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856E388B-4DB7-EDF0-7C6A-DFB1389446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DEF82958-A00F-0B82-96CA-C359D2B7AC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8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A9E916C1-70E5-CEE2-AEA8-668A6448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6A6AE0FA-5EB1-D779-6209-D334A9207C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A01CB05B-D0A7-71C1-CF9E-797B177B11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025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80577255-B05A-4DC3-9D75-C5C978C52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F93C8227-6C92-0910-86E6-3C3DD6FD63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1B7ACDCF-D8A9-2E6F-1EB6-2B2AC4E0F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978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BB25555F-3A58-F739-4679-752863E49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3BA95E73-CC53-B9C4-0229-37D239D55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984F66F8-6AF2-D13F-B304-BADBCF9997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095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824700E8-12E2-D5E1-56F0-EDE6A2D03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FC231241-5981-2571-D847-A63379C2D3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6E2822E2-B433-E6D1-631C-F83BE2A7D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467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71B396C8-D20F-DD5D-B5A4-987968910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ECB37A22-30BF-9F7E-BB63-7902AE91A2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F91780DD-8B23-B9A8-15FD-22559A8CF5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578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63A105B4-0305-3275-0B9F-91B36C33B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24869D79-727A-C6C1-342B-1C21833759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E2925CEB-39D5-11FD-8B55-A92833325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947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2303F5C9-10F8-B761-F7D9-ED4D88D9E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b07d14b_1_0:notes">
            <a:extLst>
              <a:ext uri="{FF2B5EF4-FFF2-40B4-BE49-F238E27FC236}">
                <a16:creationId xmlns:a16="http://schemas.microsoft.com/office/drawing/2014/main" id="{37DAD41E-5730-C322-A718-BF29EC1D9F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b07d14b_1_0:notes">
            <a:extLst>
              <a:ext uri="{FF2B5EF4-FFF2-40B4-BE49-F238E27FC236}">
                <a16:creationId xmlns:a16="http://schemas.microsoft.com/office/drawing/2014/main" id="{38952B45-62A3-BAFD-2033-ABEEB12B6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96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2694DB8F-FF7B-BE3D-7F22-394484429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E6CAD0F0-EB7E-B082-1CB9-211D26716C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B533DE54-CB6B-D10B-A1B0-D3607DD1A5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59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D1F8F0A5-7FA9-983A-0BD7-B99B5DAEE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EFEADE50-D1ED-E8AB-CA2F-D465130115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6323D142-DB13-F10D-6D1B-C8224F1A29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11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D7E18090-EE57-5062-BC14-9DA808BE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89DD2275-B256-1DDF-DD35-F19F27D5D7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58753E55-5F5A-150C-B7D7-BD7754A0B8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11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5D3F1A81-2C90-BF83-A2DE-E94B60FF6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D31599FC-4AD7-5F48-F529-F1EAFE060D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EB812D71-A107-BD0D-1753-2D535D10A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59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747A8C37-5CAC-5D8F-0454-571F446D5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05CC60E4-C4C3-5E56-46F4-94AC03CC1A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646D11CB-11E9-6E95-3088-99E7D6F7C6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43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A3B8B533-7421-E534-472A-FDFBC9FF9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C9EC1F02-E3F0-91C7-AC5D-11777ED07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C5DFAC05-5689-EE9F-8B07-018CE3B80B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88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5DF3CBA0-EF7D-57B0-E606-E526E33A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CB7F75CE-6345-9AC4-8103-72907A8CE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50B72575-9EAD-4722-8D43-77DCF140C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22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 type="title">
  <p:cSld name="TITLE">
    <p:bg>
      <p:bgPr>
        <a:solidFill>
          <a:srgbClr val="57068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1" name="Google Shape;11;p2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2">
  <p:cSld name="TITLE_1">
    <p:bg>
      <p:bgPr>
        <a:solidFill>
          <a:srgbClr val="57068C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7" name="Google Shape;17;p3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4">
  <p:cSld name="TITLE_1_1_1">
    <p:bg>
      <p:bgPr>
        <a:solidFill>
          <a:srgbClr val="57068C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3" name="Google Shape;23;p4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5">
  <p:cSld name="TITLE_1_1_1_1">
    <p:bg>
      <p:bgPr>
        <a:solidFill>
          <a:srgbClr val="57068C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9" name="Google Shape;29;p5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" name="Google Shape;42;p7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 descr=" 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2" name="Google Shape;72;p12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61" r:id="rId7"/>
    <p:sldLayoutId id="2147483662" r:id="rId8"/>
    <p:sldLayoutId id="2147483665" r:id="rId9"/>
    <p:sldLayoutId id="214748366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1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6.xml"/><Relationship Id="rId5" Type="http://schemas.openxmlformats.org/officeDocument/2006/relationships/image" Target="../media/image35.png"/><Relationship Id="rId4" Type="http://schemas.openxmlformats.org/officeDocument/2006/relationships/customXml" Target="../ink/ink15.xml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22.xml"/><Relationship Id="rId18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customXml" Target="../ink/ink19.xml"/><Relationship Id="rId12" Type="http://schemas.openxmlformats.org/officeDocument/2006/relationships/image" Target="../media/image49.png"/><Relationship Id="rId17" Type="http://schemas.openxmlformats.org/officeDocument/2006/relationships/customXml" Target="../ink/ink24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customXml" Target="../ink/ink20.xml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0.png"/><Relationship Id="rId18" Type="http://schemas.openxmlformats.org/officeDocument/2006/relationships/customXml" Target="../ink/ink8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5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customXml" Target="../ink/ink4.xml"/><Relationship Id="rId19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18.png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NYU Bootcamp Data Science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Team Name: “Data Scientists”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6204518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Name: Brian Lee, </a:t>
            </a:r>
            <a:r>
              <a:rPr lang="en-US" dirty="0" err="1"/>
              <a:t>Seongjae</a:t>
            </a:r>
            <a:r>
              <a:rPr lang="en-US" dirty="0"/>
              <a:t> Jung, Siyu Liao, Grace Zhang &amp; </a:t>
            </a:r>
            <a:r>
              <a:rPr lang="en-US" dirty="0" err="1"/>
              <a:t>Juehui</a:t>
            </a:r>
            <a:r>
              <a:rPr lang="en-US" dirty="0"/>
              <a:t> Jia,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 and Time: Friday, May 2, 2025. 12pm – 2pm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2A71D2B0-2567-BBB6-6282-5DE5AFB58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8A80AE-2636-6C20-2E6F-2B781C02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2-1. Temporal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FACE8-EF5E-2738-2B0D-7E3468B3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716" y="411197"/>
            <a:ext cx="8710936" cy="3123300"/>
          </a:xfrm>
        </p:spPr>
        <p:txBody>
          <a:bodyPr/>
          <a:lstStyle/>
          <a:p>
            <a:pPr marL="139700" indent="0">
              <a:lnSpc>
                <a:spcPct val="250000"/>
              </a:lnSpc>
              <a:buNone/>
            </a:pPr>
            <a:r>
              <a:rPr lang="en-US" sz="1800" b="1" dirty="0"/>
              <a:t>Analyze air quality trends over the years: Delhi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80450-2830-E241-518E-52D7A3EB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0" y="1149191"/>
            <a:ext cx="7965519" cy="32826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5D3479-A3CC-1995-A0C9-6CF97E95B325}"/>
                  </a:ext>
                </a:extLst>
              </p14:cNvPr>
              <p14:cNvContentPartPr/>
              <p14:nvPr/>
            </p14:nvContentPartPr>
            <p14:xfrm>
              <a:off x="3001680" y="1238820"/>
              <a:ext cx="349200" cy="190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5D3479-A3CC-1995-A0C9-6CF97E95B3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7680" y="1130820"/>
                <a:ext cx="4568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9023B1-AE94-F67E-887F-C119FEDF1BE2}"/>
                  </a:ext>
                </a:extLst>
              </p14:cNvPr>
              <p14:cNvContentPartPr/>
              <p14:nvPr/>
            </p14:nvContentPartPr>
            <p14:xfrm>
              <a:off x="6880680" y="1170060"/>
              <a:ext cx="349560" cy="162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9023B1-AE94-F67E-887F-C119FEDF1B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7040" y="1062420"/>
                <a:ext cx="4572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A81E5F-734E-7CE4-8574-FFA003C29F83}"/>
                  </a:ext>
                </a:extLst>
              </p14:cNvPr>
              <p14:cNvContentPartPr/>
              <p14:nvPr/>
            </p14:nvContentPartPr>
            <p14:xfrm>
              <a:off x="5424840" y="853260"/>
              <a:ext cx="695880" cy="199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A81E5F-734E-7CE4-8574-FFA003C29F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0840" y="745260"/>
                <a:ext cx="8035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E215C9-908B-2639-B29E-9CA81A4F9CB7}"/>
                  </a:ext>
                </a:extLst>
              </p14:cNvPr>
              <p14:cNvContentPartPr/>
              <p14:nvPr/>
            </p14:nvContentPartPr>
            <p14:xfrm>
              <a:off x="2460960" y="4312860"/>
              <a:ext cx="415440" cy="5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E215C9-908B-2639-B29E-9CA81A4F9C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7320" y="4204860"/>
                <a:ext cx="523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4EAA1C8-FE4A-1C56-E2AA-7B558D95EC1E}"/>
                  </a:ext>
                </a:extLst>
              </p14:cNvPr>
              <p14:cNvContentPartPr/>
              <p14:nvPr/>
            </p14:nvContentPartPr>
            <p14:xfrm>
              <a:off x="6324480" y="4305300"/>
              <a:ext cx="402840" cy="14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4EAA1C8-FE4A-1C56-E2AA-7B558D95EC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0480" y="4197660"/>
                <a:ext cx="510480" cy="229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AEF9911-1FC4-91ED-5688-0CD6F497C140}"/>
              </a:ext>
            </a:extLst>
          </p:cNvPr>
          <p:cNvSpPr txBox="1"/>
          <p:nvPr/>
        </p:nvSpPr>
        <p:spPr>
          <a:xfrm>
            <a:off x="3523080" y="4586660"/>
            <a:ext cx="448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1: 1987 – 1989 </a:t>
            </a:r>
          </a:p>
          <a:p>
            <a:r>
              <a:rPr lang="en-US" dirty="0"/>
              <a:t>Group 2: 2003 – 2014</a:t>
            </a:r>
          </a:p>
        </p:txBody>
      </p:sp>
    </p:spTree>
    <p:extLst>
      <p:ext uri="{BB962C8B-B14F-4D97-AF65-F5344CB8AC3E}">
        <p14:creationId xmlns:p14="http://schemas.microsoft.com/office/powerpoint/2010/main" val="392420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2B4F0B6E-F633-3EAF-6EEA-7D66CFA47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A0F0B-6F71-7F93-EA31-8C2A18B8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2-1. Temporal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78DD-FED5-ED66-6390-E74E6D46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673" y="487396"/>
            <a:ext cx="8710936" cy="3123300"/>
          </a:xfrm>
        </p:spPr>
        <p:txBody>
          <a:bodyPr/>
          <a:lstStyle/>
          <a:p>
            <a:pPr marL="139700" indent="0">
              <a:lnSpc>
                <a:spcPct val="250000"/>
              </a:lnSpc>
              <a:buNone/>
            </a:pPr>
            <a:r>
              <a:rPr lang="en-US" b="1" dirty="0"/>
              <a:t>Question: in </a:t>
            </a:r>
            <a:r>
              <a:rPr lang="en-US" b="1" dirty="0">
                <a:solidFill>
                  <a:srgbClr val="FF0000"/>
                </a:solidFill>
              </a:rPr>
              <a:t>Delhi</a:t>
            </a:r>
            <a:r>
              <a:rPr lang="en-US" b="1" dirty="0"/>
              <a:t>, does ‘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b="1" dirty="0"/>
              <a:t>’ matter in explaining the levels of NO2 and SO2?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2F73C-DEE9-A052-5B94-82746B04F0E8}"/>
              </a:ext>
            </a:extLst>
          </p:cNvPr>
          <p:cNvSpPr txBox="1"/>
          <p:nvPr/>
        </p:nvSpPr>
        <p:spPr>
          <a:xfrm>
            <a:off x="955395" y="3616340"/>
            <a:ext cx="6334050" cy="537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lnSpc>
                <a:spcPct val="250000"/>
              </a:lnSpc>
              <a:buNone/>
            </a:pPr>
            <a:r>
              <a:rPr lang="en-US" b="1" dirty="0"/>
              <a:t>Answer: Yes. (Evidence: T-Test for two-group)</a:t>
            </a:r>
            <a:endParaRPr 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FBEA4-C558-D5C9-0857-35221B9D27CB}"/>
              </a:ext>
            </a:extLst>
          </p:cNvPr>
          <p:cNvSpPr txBox="1"/>
          <p:nvPr/>
        </p:nvSpPr>
        <p:spPr>
          <a:xfrm>
            <a:off x="5534100" y="3754192"/>
            <a:ext cx="448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1: 1987 – 1989 </a:t>
            </a:r>
          </a:p>
          <a:p>
            <a:r>
              <a:rPr lang="en-US" dirty="0"/>
              <a:t>Group 2: 2003 – 2014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168077-21F0-07A9-09CA-191B6A8BF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59081"/>
            <a:ext cx="7162800" cy="21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9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822FC885-946E-3AD7-8867-786257CC1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B6CDAD-1826-7010-C219-2FCD453D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2-1. Temporal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0D3E4-EC44-F15C-B1A2-3A651893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064" y="1031187"/>
            <a:ext cx="8710936" cy="31233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b="1" dirty="0"/>
              <a:t>Conclusion 1: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dirty="0"/>
              <a:t>For both across-India and Delhi and both two time-groups, the ‘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dirty="0"/>
              <a:t>’ feature </a:t>
            </a:r>
            <a:r>
              <a:rPr lang="en-US" b="1" dirty="0">
                <a:solidFill>
                  <a:srgbClr val="FF0000"/>
                </a:solidFill>
              </a:rPr>
              <a:t>matters</a:t>
            </a:r>
            <a:r>
              <a:rPr lang="en-US" dirty="0"/>
              <a:t>, in explaining the variations of SO2 and NO2.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98F0A6-C70A-D806-189C-7F16693C2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68523"/>
              </p:ext>
            </p:extLst>
          </p:nvPr>
        </p:nvGraphicFramePr>
        <p:xfrm>
          <a:off x="1357896" y="257175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57818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0943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212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Group 1: 1987 – 1989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Group 2: 2003 –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9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Across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matters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Time matters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4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Time matters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Time matters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8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83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C02C15FC-92F6-973F-52AF-866C48EF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2DBDC5-3974-F9AD-C475-EF181CA4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2-2. Temporal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EA358-0DA1-54E8-B092-496A5E3FB984}"/>
              </a:ext>
            </a:extLst>
          </p:cNvPr>
          <p:cNvSpPr txBox="1"/>
          <p:nvPr/>
        </p:nvSpPr>
        <p:spPr>
          <a:xfrm>
            <a:off x="849378" y="709799"/>
            <a:ext cx="7810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Question 2-2: How much does ‘time’ matter? </a:t>
            </a:r>
          </a:p>
          <a:p>
            <a:r>
              <a:rPr lang="en-US" sz="2400" dirty="0"/>
              <a:t>Time – variations  = Trend + Seasonality + Residual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99B40F-8768-CBA6-B82D-D7DB99F8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22" y="1472312"/>
            <a:ext cx="5626344" cy="3588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B0B422-DB2B-E7DA-F46B-EE367D06BC34}"/>
                  </a:ext>
                </a:extLst>
              </p14:cNvPr>
              <p14:cNvContentPartPr/>
              <p14:nvPr/>
            </p14:nvContentPartPr>
            <p14:xfrm>
              <a:off x="4402117" y="2714062"/>
              <a:ext cx="302760" cy="10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B0B422-DB2B-E7DA-F46B-EE367D06BC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8477" y="2606062"/>
                <a:ext cx="4104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6832DBD-129F-0FAD-8C7E-D403C9E0E507}"/>
                  </a:ext>
                </a:extLst>
              </p14:cNvPr>
              <p14:cNvContentPartPr/>
              <p14:nvPr/>
            </p14:nvContentPartPr>
            <p14:xfrm>
              <a:off x="4326517" y="3421822"/>
              <a:ext cx="404640" cy="29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6832DBD-129F-0FAD-8C7E-D403C9E0E5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2877" y="3314182"/>
                <a:ext cx="5122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BF9209-20FF-0F8A-ADE9-E221380B88B8}"/>
                  </a:ext>
                </a:extLst>
              </p14:cNvPr>
              <p14:cNvContentPartPr/>
              <p14:nvPr/>
            </p14:nvContentPartPr>
            <p14:xfrm>
              <a:off x="4383397" y="4326862"/>
              <a:ext cx="379800" cy="25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BF9209-20FF-0F8A-ADE9-E221380B88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9397" y="4218862"/>
                <a:ext cx="48744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59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809D9061-34CF-AF0F-2210-D26237EA2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0D3963-E4FD-CEDF-1263-41A0469A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2-2. Temporal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FD722-6600-90B1-406C-081D356802CF}"/>
              </a:ext>
            </a:extLst>
          </p:cNvPr>
          <p:cNvSpPr txBox="1"/>
          <p:nvPr/>
        </p:nvSpPr>
        <p:spPr>
          <a:xfrm>
            <a:off x="849378" y="709799"/>
            <a:ext cx="7810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Question 2-2: How much does ‘time’ matter?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D1D44-7515-86D8-EA27-C276A368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52" y="1171464"/>
            <a:ext cx="7511683" cy="3190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F84545-43A7-F1BF-FA1A-CEF9F1D44E49}"/>
              </a:ext>
            </a:extLst>
          </p:cNvPr>
          <p:cNvSpPr txBox="1"/>
          <p:nvPr/>
        </p:nvSpPr>
        <p:spPr>
          <a:xfrm>
            <a:off x="2327565" y="4610788"/>
            <a:ext cx="906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EEC58-75B5-BE0D-19CF-A02B21D49A28}"/>
              </a:ext>
            </a:extLst>
          </p:cNvPr>
          <p:cNvSpPr txBox="1"/>
          <p:nvPr/>
        </p:nvSpPr>
        <p:spPr>
          <a:xfrm>
            <a:off x="5539301" y="4610789"/>
            <a:ext cx="906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Delhi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7A6A4E-4491-271B-3194-EEEBFC8B19E1}"/>
              </a:ext>
            </a:extLst>
          </p:cNvPr>
          <p:cNvCxnSpPr/>
          <p:nvPr/>
        </p:nvCxnSpPr>
        <p:spPr>
          <a:xfrm>
            <a:off x="4572000" y="1420721"/>
            <a:ext cx="0" cy="36517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9E425E-9002-0F16-5319-1D0B06A387E6}"/>
              </a:ext>
            </a:extLst>
          </p:cNvPr>
          <p:cNvCxnSpPr/>
          <p:nvPr/>
        </p:nvCxnSpPr>
        <p:spPr>
          <a:xfrm>
            <a:off x="849378" y="4286601"/>
            <a:ext cx="18231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1C35D4-2290-D5EF-05D4-EBF35E9259FA}"/>
              </a:ext>
            </a:extLst>
          </p:cNvPr>
          <p:cNvSpPr txBox="1"/>
          <p:nvPr/>
        </p:nvSpPr>
        <p:spPr>
          <a:xfrm>
            <a:off x="1313947" y="4272234"/>
            <a:ext cx="1172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8528D9-C7AF-6296-1863-50339FAC60D1}"/>
              </a:ext>
            </a:extLst>
          </p:cNvPr>
          <p:cNvCxnSpPr/>
          <p:nvPr/>
        </p:nvCxnSpPr>
        <p:spPr>
          <a:xfrm>
            <a:off x="4585680" y="4385331"/>
            <a:ext cx="18231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5B282C-DE6A-2249-AF6C-4A3965EAAF15}"/>
              </a:ext>
            </a:extLst>
          </p:cNvPr>
          <p:cNvSpPr txBox="1"/>
          <p:nvPr/>
        </p:nvSpPr>
        <p:spPr>
          <a:xfrm>
            <a:off x="5050249" y="4370964"/>
            <a:ext cx="1172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07296-1B43-806B-BC08-86F88856C9F8}"/>
              </a:ext>
            </a:extLst>
          </p:cNvPr>
          <p:cNvSpPr txBox="1"/>
          <p:nvPr/>
        </p:nvSpPr>
        <p:spPr>
          <a:xfrm>
            <a:off x="3062786" y="4251054"/>
            <a:ext cx="1172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69CB8-BD4D-63D5-ACFB-8052BA72C9FE}"/>
              </a:ext>
            </a:extLst>
          </p:cNvPr>
          <p:cNvSpPr txBox="1"/>
          <p:nvPr/>
        </p:nvSpPr>
        <p:spPr>
          <a:xfrm>
            <a:off x="6742329" y="4385331"/>
            <a:ext cx="1172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 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C4EFA5-49CC-81D7-C8E5-A651E30C373F}"/>
              </a:ext>
            </a:extLst>
          </p:cNvPr>
          <p:cNvCxnSpPr/>
          <p:nvPr/>
        </p:nvCxnSpPr>
        <p:spPr>
          <a:xfrm>
            <a:off x="2672572" y="4286601"/>
            <a:ext cx="182319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D5A051-C480-16A6-DFCA-81F48624789E}"/>
              </a:ext>
            </a:extLst>
          </p:cNvPr>
          <p:cNvCxnSpPr/>
          <p:nvPr/>
        </p:nvCxnSpPr>
        <p:spPr>
          <a:xfrm>
            <a:off x="6431136" y="4385331"/>
            <a:ext cx="182319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1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016F791E-603D-B1C3-8013-381C41D55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F0CEC-386A-F852-147C-B1F0800C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3. Regional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48213-AE2A-CEAB-6203-70FB6924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48" y="810962"/>
            <a:ext cx="3204398" cy="1569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0F18BE-EEB5-EFEB-5C5C-0D2CF52C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48" y="2642641"/>
            <a:ext cx="3204398" cy="1569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12BFF-4CD1-9B8C-F10B-4BD6D16B3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206" y="740055"/>
            <a:ext cx="3493931" cy="1711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6C06DD-0901-B0D4-D66C-7522585FA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206" y="2571750"/>
            <a:ext cx="3493931" cy="171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DD516-533B-4F24-8135-37CE8B7FA8F9}"/>
              </a:ext>
            </a:extLst>
          </p:cNvPr>
          <p:cNvSpPr txBox="1"/>
          <p:nvPr/>
        </p:nvSpPr>
        <p:spPr>
          <a:xfrm>
            <a:off x="1949712" y="4398188"/>
            <a:ext cx="56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Measurements for how different by regions:</a:t>
            </a:r>
          </a:p>
          <a:p>
            <a:r>
              <a:rPr lang="en-US" dirty="0"/>
              <a:t>Standard deviation, skewness, interquartile range, kurtosis</a:t>
            </a:r>
          </a:p>
        </p:txBody>
      </p:sp>
    </p:spTree>
    <p:extLst>
      <p:ext uri="{BB962C8B-B14F-4D97-AF65-F5344CB8AC3E}">
        <p14:creationId xmlns:p14="http://schemas.microsoft.com/office/powerpoint/2010/main" val="339115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B92EBA2F-5841-FD05-FC87-11A8A9577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F630D-18C0-677A-4D1A-1CAC94EC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3. Regional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A680DA-A88C-08AD-6F07-33C06A29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0" y="814293"/>
            <a:ext cx="8274942" cy="35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6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5FCE6FAF-E595-77A0-D7C8-B7C65C219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C742A-0F65-B783-0515-0C3DA39A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3. Regional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AE1457-FD9F-7B72-85B2-B0BF83AD4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94" y="1942805"/>
            <a:ext cx="4270180" cy="17415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1F37CE-45AF-9B6D-0FE2-73C192E43C28}"/>
              </a:ext>
            </a:extLst>
          </p:cNvPr>
          <p:cNvSpPr txBox="1"/>
          <p:nvPr/>
        </p:nvSpPr>
        <p:spPr>
          <a:xfrm>
            <a:off x="849378" y="709799"/>
            <a:ext cx="7810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Question 3: does location matter? </a:t>
            </a:r>
          </a:p>
          <a:p>
            <a:r>
              <a:rPr lang="en-US" sz="2400" dirty="0"/>
              <a:t>Answer: </a:t>
            </a:r>
            <a:r>
              <a:rPr lang="en-US" sz="2400" b="1" dirty="0">
                <a:solidFill>
                  <a:srgbClr val="FF0000"/>
                </a:solidFill>
              </a:rPr>
              <a:t>Yes</a:t>
            </a:r>
            <a:r>
              <a:rPr lang="en-US" sz="2400" dirty="0"/>
              <a:t>. For both time periods.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764DB-11FB-6492-D4A2-09B2E2771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116" y="1942805"/>
            <a:ext cx="4208884" cy="178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342DE3-9DEE-B879-65EA-D909E41B0B5E}"/>
              </a:ext>
            </a:extLst>
          </p:cNvPr>
          <p:cNvSpPr txBox="1"/>
          <p:nvPr/>
        </p:nvSpPr>
        <p:spPr>
          <a:xfrm>
            <a:off x="1097275" y="3824744"/>
            <a:ext cx="448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1: 1987 – 1989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9BEEA-5BF3-5718-DD38-E6341EBBF393}"/>
              </a:ext>
            </a:extLst>
          </p:cNvPr>
          <p:cNvSpPr txBox="1"/>
          <p:nvPr/>
        </p:nvSpPr>
        <p:spPr>
          <a:xfrm>
            <a:off x="4935116" y="3824744"/>
            <a:ext cx="448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2: 2003 – 2014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C917D1-866C-7915-2193-71B12B842DA0}"/>
                  </a:ext>
                </a:extLst>
              </p14:cNvPr>
              <p14:cNvContentPartPr/>
              <p14:nvPr/>
            </p14:nvContentPartPr>
            <p14:xfrm>
              <a:off x="891420" y="3268886"/>
              <a:ext cx="1793880" cy="10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C917D1-866C-7915-2193-71B12B842D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780" y="3160886"/>
                <a:ext cx="1901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85E43E-E662-A6C7-610B-8DCE9CA126A1}"/>
                  </a:ext>
                </a:extLst>
              </p14:cNvPr>
              <p14:cNvContentPartPr/>
              <p14:nvPr/>
            </p14:nvContentPartPr>
            <p14:xfrm>
              <a:off x="823020" y="3559046"/>
              <a:ext cx="2003760" cy="99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85E43E-E662-A6C7-610B-8DCE9CA126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9020" y="3451046"/>
                <a:ext cx="21114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3A555B-29E5-6972-8328-521A4328844A}"/>
                  </a:ext>
                </a:extLst>
              </p14:cNvPr>
              <p14:cNvContentPartPr/>
              <p14:nvPr/>
            </p14:nvContentPartPr>
            <p14:xfrm>
              <a:off x="5335260" y="3308486"/>
              <a:ext cx="2194200" cy="29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3A555B-29E5-6972-8328-521A432884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1260" y="3200846"/>
                <a:ext cx="23018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CD311E-FFCE-75B9-8F49-2503F7BF08D9}"/>
                  </a:ext>
                </a:extLst>
              </p14:cNvPr>
              <p14:cNvContentPartPr/>
              <p14:nvPr/>
            </p14:nvContentPartPr>
            <p14:xfrm>
              <a:off x="7670220" y="3361766"/>
              <a:ext cx="199440" cy="36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CD311E-FFCE-75B9-8F49-2503F7BF08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16220" y="3254126"/>
                <a:ext cx="3070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D443B3-8C0E-73B8-AE88-1F4E823FAE43}"/>
                  </a:ext>
                </a:extLst>
              </p14:cNvPr>
              <p14:cNvContentPartPr/>
              <p14:nvPr/>
            </p14:nvContentPartPr>
            <p14:xfrm>
              <a:off x="5357580" y="3544646"/>
              <a:ext cx="2653200" cy="52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D443B3-8C0E-73B8-AE88-1F4E823FAE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03580" y="3437006"/>
                <a:ext cx="27608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0847F3-A971-9700-A2A7-734806324A8E}"/>
                  </a:ext>
                </a:extLst>
              </p14:cNvPr>
              <p14:cNvContentPartPr/>
              <p14:nvPr/>
            </p14:nvContentPartPr>
            <p14:xfrm>
              <a:off x="3211620" y="3345926"/>
              <a:ext cx="227880" cy="56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0847F3-A971-9700-A2A7-734806324A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57620" y="3237926"/>
                <a:ext cx="3355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7A126F-FBAE-01C9-B5FD-E6CB5C050088}"/>
                  </a:ext>
                </a:extLst>
              </p14:cNvPr>
              <p14:cNvContentPartPr/>
              <p14:nvPr/>
            </p14:nvContentPartPr>
            <p14:xfrm>
              <a:off x="3119820" y="3566606"/>
              <a:ext cx="341640" cy="8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7A126F-FBAE-01C9-B5FD-E6CB5C05008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66180" y="3458606"/>
                <a:ext cx="44928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79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34E650CA-B7E3-F046-C81E-F39CFF309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59BFF-A4EB-2707-92E4-763B871F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3. Regional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A8547-2706-EDFC-9E23-94580AA0D4A3}"/>
              </a:ext>
            </a:extLst>
          </p:cNvPr>
          <p:cNvSpPr txBox="1"/>
          <p:nvPr/>
        </p:nvSpPr>
        <p:spPr>
          <a:xfrm>
            <a:off x="480404" y="716519"/>
            <a:ext cx="85200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Question 3: does ‘state’ and ‘city’ distinction matter? </a:t>
            </a:r>
          </a:p>
          <a:p>
            <a:r>
              <a:rPr lang="en-US" sz="2400" dirty="0"/>
              <a:t>Answer: No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867ADB-B51C-6972-90B8-081804043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66" y="1682040"/>
            <a:ext cx="5834988" cy="333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6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CD771869-66AA-873D-1F06-12C2772C5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F8277-0B25-F666-3DE0-954531DB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4. Predictive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56AA9-8752-BBAA-DA6E-5589DF1DB332}"/>
              </a:ext>
            </a:extLst>
          </p:cNvPr>
          <p:cNvSpPr txBox="1"/>
          <p:nvPr/>
        </p:nvSpPr>
        <p:spPr>
          <a:xfrm>
            <a:off x="480404" y="716519"/>
            <a:ext cx="8520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Model selection: </a:t>
            </a:r>
            <a:r>
              <a:rPr lang="en-US" sz="2400" b="1" dirty="0">
                <a:solidFill>
                  <a:srgbClr val="FF0000"/>
                </a:solidFill>
              </a:rPr>
              <a:t>Random Forest</a:t>
            </a:r>
            <a:r>
              <a:rPr lang="en-US" sz="2400" dirty="0"/>
              <a:t>, </a:t>
            </a:r>
            <a:r>
              <a:rPr lang="en-US" sz="2400" dirty="0" err="1"/>
              <a:t>XGBoost</a:t>
            </a:r>
            <a:r>
              <a:rPr lang="en-US" sz="2400" dirty="0"/>
              <a:t>, LSTM</a:t>
            </a:r>
            <a:r>
              <a:rPr lang="en-US" sz="2400" b="1" dirty="0"/>
              <a:t>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89C48-28DF-A76D-D7FB-A687AD2C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0" y="1241287"/>
            <a:ext cx="3992636" cy="2854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F14F94-EA38-7555-A8D8-EE2860D48670}"/>
              </a:ext>
            </a:extLst>
          </p:cNvPr>
          <p:cNvSpPr txBox="1"/>
          <p:nvPr/>
        </p:nvSpPr>
        <p:spPr>
          <a:xfrm>
            <a:off x="4553108" y="1317740"/>
            <a:ext cx="45908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is a method that makes decisions by combining the opinions of many “mini-experts.”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expert sees different parts of the data, and the final answer is based on what most of them agree on.</a:t>
            </a:r>
          </a:p>
        </p:txBody>
      </p:sp>
    </p:spTree>
    <p:extLst>
      <p:ext uri="{BB962C8B-B14F-4D97-AF65-F5344CB8AC3E}">
        <p14:creationId xmlns:p14="http://schemas.microsoft.com/office/powerpoint/2010/main" val="3283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C6F93BE8-9D4E-9B0B-3B40-3752932C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1FC41A-14A8-BD04-04F1-D606ABB6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08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Table of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5D1DC-F1BE-7F2E-7478-9CC07B4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817" y="686021"/>
            <a:ext cx="8646366" cy="31233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Motivation: “Does Delphi have cleaner air due to stricter CNG mandate?”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Temporal Analysis 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200" b="1" dirty="0"/>
              <a:t> 2-1: Does ‘time’ matter?  </a:t>
            </a:r>
            <a:r>
              <a:rPr lang="en-US" sz="1200" dirty="0"/>
              <a:t>all India vs Delhi. 1987 – 1989 vs 2003 – 2015. Two-group t-test.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200" b="1" dirty="0"/>
              <a:t> 2-2: How much does ‘time’ matter?  </a:t>
            </a:r>
            <a:r>
              <a:rPr lang="en-US" sz="1200" dirty="0"/>
              <a:t>Time-series component decomposition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Regional Trends</a:t>
            </a:r>
            <a:r>
              <a:rPr lang="en-US" dirty="0"/>
              <a:t>: does ‘region’ matter?</a:t>
            </a:r>
            <a:endParaRPr lang="en-US" b="1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Predictive Modelling</a:t>
            </a:r>
            <a:r>
              <a:rPr lang="en-US" dirty="0"/>
              <a:t>: 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sz="1200" b="1" dirty="0"/>
              <a:t>model selection</a:t>
            </a:r>
            <a:r>
              <a:rPr lang="en-US" sz="1200" dirty="0"/>
              <a:t>: Random Forest, </a:t>
            </a:r>
            <a:r>
              <a:rPr lang="en-US" sz="1200" dirty="0" err="1"/>
              <a:t>XGBoost</a:t>
            </a:r>
            <a:r>
              <a:rPr lang="en-US" sz="1200" dirty="0"/>
              <a:t>, LSTM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sz="1200" b="1" dirty="0"/>
              <a:t>Training optimization </a:t>
            </a:r>
            <a:r>
              <a:rPr lang="en-US" sz="1200" dirty="0"/>
              <a:t>(measure: R-squared)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006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5B5C3DE0-8C84-651E-9ECD-59345511B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3C3896-438E-B536-F60B-5A9CDEF2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4. Predictive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702A0-AA3B-91B3-5DA2-B83C0552C737}"/>
              </a:ext>
            </a:extLst>
          </p:cNvPr>
          <p:cNvSpPr txBox="1"/>
          <p:nvPr/>
        </p:nvSpPr>
        <p:spPr>
          <a:xfrm>
            <a:off x="480404" y="716519"/>
            <a:ext cx="8520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Model selection: </a:t>
            </a:r>
            <a:r>
              <a:rPr lang="en-US" sz="2400" dirty="0"/>
              <a:t>Random Forest, </a:t>
            </a:r>
            <a:r>
              <a:rPr lang="en-US" sz="2400" b="1" dirty="0" err="1">
                <a:solidFill>
                  <a:srgbClr val="FF0000"/>
                </a:solidFill>
              </a:rPr>
              <a:t>XGBoost</a:t>
            </a:r>
            <a:r>
              <a:rPr lang="en-US" sz="2400" dirty="0"/>
              <a:t>, LSTM</a:t>
            </a:r>
            <a:r>
              <a:rPr lang="en-US" sz="2400" b="1" dirty="0"/>
              <a:t>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DD6AC-99B0-BD6E-E5C7-B369FC69C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2" y="1299808"/>
            <a:ext cx="4340755" cy="2712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8B1097-0BEA-FC16-1C48-A040FBD4C1EF}"/>
              </a:ext>
            </a:extLst>
          </p:cNvPr>
          <p:cNvSpPr txBox="1"/>
          <p:nvPr/>
        </p:nvSpPr>
        <p:spPr>
          <a:xfrm>
            <a:off x="4941536" y="1317740"/>
            <a:ext cx="42024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is a powerful tool that makes smart predictions by learning from mistakes step by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builds many small decision trees, each one improving on the last, to get the most accurate result possible.</a:t>
            </a:r>
          </a:p>
        </p:txBody>
      </p:sp>
    </p:spTree>
    <p:extLst>
      <p:ext uri="{BB962C8B-B14F-4D97-AF65-F5344CB8AC3E}">
        <p14:creationId xmlns:p14="http://schemas.microsoft.com/office/powerpoint/2010/main" val="183889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DF927DE4-C839-756E-CE56-BC5CA214E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FB41B2-CE2E-3834-F9C9-B35AAEA6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4. Predictive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A334B-4055-BEED-57DE-5BDB445C70EF}"/>
              </a:ext>
            </a:extLst>
          </p:cNvPr>
          <p:cNvSpPr txBox="1"/>
          <p:nvPr/>
        </p:nvSpPr>
        <p:spPr>
          <a:xfrm>
            <a:off x="480404" y="716519"/>
            <a:ext cx="8520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Model selection: </a:t>
            </a:r>
            <a:r>
              <a:rPr lang="en-US" sz="2400" dirty="0"/>
              <a:t>Random Forest, </a:t>
            </a:r>
            <a:r>
              <a:rPr lang="en-US" sz="2400" dirty="0" err="1"/>
              <a:t>XGBoost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LSTM</a:t>
            </a:r>
            <a:r>
              <a:rPr lang="en-US" sz="2400" b="1" dirty="0"/>
              <a:t>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6E26E-DFD8-1ADE-3188-32918BC3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03" y="1086617"/>
            <a:ext cx="5262010" cy="2970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F6AA6E-4E6D-D3D2-13FB-1067B316C8D2}"/>
              </a:ext>
            </a:extLst>
          </p:cNvPr>
          <p:cNvSpPr txBox="1"/>
          <p:nvPr/>
        </p:nvSpPr>
        <p:spPr>
          <a:xfrm>
            <a:off x="5259690" y="1583524"/>
            <a:ext cx="38011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is a special type of neural network that helps computers remember important information over time, like how we recall key moments in a story.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great for understanding patterns in things like speech, text, or weather by deciding what to remember and what to forget.</a:t>
            </a:r>
          </a:p>
        </p:txBody>
      </p:sp>
    </p:spTree>
    <p:extLst>
      <p:ext uri="{BB962C8B-B14F-4D97-AF65-F5344CB8AC3E}">
        <p14:creationId xmlns:p14="http://schemas.microsoft.com/office/powerpoint/2010/main" val="93351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62839BC1-1AA3-36F1-7B5B-7FD1B3A8C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3A1E8F-C4F8-6AA3-845B-BED8AEC4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4. Predictive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B0A2E-410E-CEBF-046E-F784BDA5EFC9}"/>
              </a:ext>
            </a:extLst>
          </p:cNvPr>
          <p:cNvSpPr txBox="1"/>
          <p:nvPr/>
        </p:nvSpPr>
        <p:spPr>
          <a:xfrm>
            <a:off x="480404" y="716519"/>
            <a:ext cx="8520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Testing predictions based on optimized trained model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90C98-3293-E428-4607-46562DD9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32" y="1178184"/>
            <a:ext cx="5342549" cy="1861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A6F87A-41AB-BF05-B6D6-8BE7A0F67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800" y="3027832"/>
            <a:ext cx="6109218" cy="18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1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C28D7751-3089-2A7C-5D89-3C20CE37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848D1-76D4-33E2-2807-3A209B0E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4. Predictive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4DB90D-1153-4F4A-0316-3D15D60BA7E6}"/>
              </a:ext>
            </a:extLst>
          </p:cNvPr>
          <p:cNvSpPr txBox="1"/>
          <p:nvPr/>
        </p:nvSpPr>
        <p:spPr>
          <a:xfrm>
            <a:off x="480404" y="716519"/>
            <a:ext cx="8520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Testing predictions based on optimized trained model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6C2805-D129-6F34-C755-525AD7EC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32" y="1178184"/>
            <a:ext cx="5342549" cy="2079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64AFE-6A2E-D620-E6BC-EF281DF1A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704" y="3281790"/>
            <a:ext cx="5656591" cy="14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5751E380-718F-4365-E576-F76FCEA24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D86C9B-E76B-072E-404A-F9A8EB77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08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56A58-67CF-DF97-3073-E6B362F6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817" y="686021"/>
            <a:ext cx="8646366" cy="31233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Motivation: “Does Delphi have cleaner air due to stricter CNG mandate?”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Temporal Analysis 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200" b="1" dirty="0"/>
              <a:t> 2-1: Does ‘time’ </a:t>
            </a:r>
            <a:r>
              <a:rPr lang="en-US" sz="1200" b="1" dirty="0">
                <a:solidFill>
                  <a:srgbClr val="FF0000"/>
                </a:solidFill>
              </a:rPr>
              <a:t>matter</a:t>
            </a:r>
            <a:r>
              <a:rPr lang="en-US" sz="1200" b="1" dirty="0"/>
              <a:t>?  </a:t>
            </a:r>
            <a:r>
              <a:rPr lang="en-US" sz="1200" dirty="0"/>
              <a:t>all India vs Delhi. 1987 – 1989 vs 2003 – 2015. Two-group t-test. </a:t>
            </a:r>
            <a:r>
              <a:rPr lang="en-US" sz="1200" b="1" dirty="0">
                <a:solidFill>
                  <a:srgbClr val="FF0000"/>
                </a:solidFill>
              </a:rPr>
              <a:t>YES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200" b="1" dirty="0"/>
              <a:t> 2-2: How much does ‘time’ matter?  </a:t>
            </a:r>
            <a:r>
              <a:rPr lang="en-US" sz="1200" dirty="0"/>
              <a:t>Time-series component decomposition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Regional Trends</a:t>
            </a:r>
            <a:r>
              <a:rPr lang="en-US" dirty="0"/>
              <a:t>: does ‘region’ matter?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Predictive Modelling</a:t>
            </a:r>
            <a:r>
              <a:rPr lang="en-US" dirty="0"/>
              <a:t>: 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sz="1200" b="1" dirty="0"/>
              <a:t>model selection</a:t>
            </a:r>
            <a:r>
              <a:rPr lang="en-US" sz="1200" dirty="0"/>
              <a:t>: Random Forest, </a:t>
            </a:r>
            <a:r>
              <a:rPr lang="en-US" sz="1200" b="1" dirty="0" err="1">
                <a:solidFill>
                  <a:srgbClr val="FF0000"/>
                </a:solidFill>
              </a:rPr>
              <a:t>XGBoost</a:t>
            </a:r>
            <a:r>
              <a:rPr lang="en-US" sz="1200" dirty="0"/>
              <a:t>, LSTM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sz="1200" b="1" dirty="0"/>
              <a:t>Training optimization </a:t>
            </a:r>
            <a:r>
              <a:rPr lang="en-US" sz="1200" dirty="0"/>
              <a:t>(measure: R-squared </a:t>
            </a:r>
            <a:r>
              <a:rPr lang="en-US" sz="1200" b="1" dirty="0"/>
              <a:t>0.63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135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8C6F268E-E96B-02FF-6D01-92C937B2D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DD8B883-C2DE-42DE-06AF-7550267DE4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BB441C39-EC35-EE97-AE77-1B4F3075CD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Team Name: “Data Scientists”</a:t>
            </a:r>
            <a:endParaRPr dirty="0"/>
          </a:p>
        </p:txBody>
      </p:sp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D023D1BD-3093-CF14-3F63-DBB7D5F1D19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6204518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Name: Brian Lee, </a:t>
            </a:r>
            <a:r>
              <a:rPr lang="en-US" dirty="0" err="1"/>
              <a:t>Seongjae</a:t>
            </a:r>
            <a:r>
              <a:rPr lang="en-US" dirty="0"/>
              <a:t> Jung, Siyu Liao, Grace Zhang &amp; </a:t>
            </a:r>
            <a:r>
              <a:rPr lang="en-US" dirty="0" err="1"/>
              <a:t>Juehui</a:t>
            </a:r>
            <a:r>
              <a:rPr lang="en-US" dirty="0"/>
              <a:t> Jia,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 and Time: Friday, May 2, 2025. 12pm – 2pm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537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679FC5C1-D0BE-3998-5E8C-065DEAD0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2349CF-37B5-494B-9775-4BE1F35B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08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Executive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4D44C-D739-DA71-C6B6-6B7DD6483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817" y="686021"/>
            <a:ext cx="8646366" cy="31233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Motivation: “Does Delphi have cleaner air due to stricter CNG mandate?”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Temporal Analysis 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200" b="1" dirty="0"/>
              <a:t> 2-1: Does ‘time’ </a:t>
            </a:r>
            <a:r>
              <a:rPr lang="en-US" sz="1200" b="1" dirty="0">
                <a:solidFill>
                  <a:srgbClr val="FF0000"/>
                </a:solidFill>
              </a:rPr>
              <a:t>matter</a:t>
            </a:r>
            <a:r>
              <a:rPr lang="en-US" sz="1200" b="1" dirty="0"/>
              <a:t>?  </a:t>
            </a:r>
            <a:r>
              <a:rPr lang="en-US" sz="1200" dirty="0"/>
              <a:t>all India vs Delhi. 1987 – 1989 vs 2003 – 2015. Two-group t-test. </a:t>
            </a:r>
            <a:r>
              <a:rPr lang="en-US" sz="1200" b="1" dirty="0">
                <a:solidFill>
                  <a:srgbClr val="FF0000"/>
                </a:solidFill>
              </a:rPr>
              <a:t>YES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200" b="1" dirty="0"/>
              <a:t> 2-2: How much does ‘time’ matter?  </a:t>
            </a:r>
            <a:r>
              <a:rPr lang="en-US" sz="1200" dirty="0"/>
              <a:t>Time-series component decomposition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Regional Trends</a:t>
            </a:r>
            <a:r>
              <a:rPr lang="en-US" dirty="0"/>
              <a:t>: does ‘region’ matter?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Predictive Modelling</a:t>
            </a:r>
            <a:r>
              <a:rPr lang="en-US" dirty="0"/>
              <a:t>: 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sz="1200" b="1" dirty="0"/>
              <a:t>model selection</a:t>
            </a:r>
            <a:r>
              <a:rPr lang="en-US" sz="1200" dirty="0"/>
              <a:t>: Random Forest, </a:t>
            </a:r>
            <a:r>
              <a:rPr lang="en-US" sz="1200" b="1" dirty="0" err="1">
                <a:solidFill>
                  <a:srgbClr val="FF0000"/>
                </a:solidFill>
              </a:rPr>
              <a:t>XGBoost</a:t>
            </a:r>
            <a:r>
              <a:rPr lang="en-US" sz="1200" dirty="0"/>
              <a:t>, LSTM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sz="1200" b="1" dirty="0"/>
              <a:t>Training optimization </a:t>
            </a:r>
            <a:r>
              <a:rPr lang="en-US" sz="1200" dirty="0"/>
              <a:t>(measure: R-squared </a:t>
            </a:r>
            <a:r>
              <a:rPr lang="en-US" sz="1200" b="1" dirty="0"/>
              <a:t>0.63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030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408DC59F-05B2-4DB8-FF1C-5861C2ACA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77B5D7-9057-C0EC-F4DC-C0B023E6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81" y="821122"/>
            <a:ext cx="2365091" cy="21522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704898-C5E6-58CD-925E-0A23D208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623" y="67050"/>
            <a:ext cx="8520012" cy="3199500"/>
          </a:xfrm>
        </p:spPr>
        <p:txBody>
          <a:bodyPr/>
          <a:lstStyle/>
          <a:p>
            <a:r>
              <a:rPr lang="en-US" dirty="0"/>
              <a:t>1. Policy Impact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D1A6F-EA5E-7811-D59C-2C2AD314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377" y="746477"/>
            <a:ext cx="6929534" cy="3123300"/>
          </a:xfrm>
        </p:spPr>
        <p:txBody>
          <a:bodyPr/>
          <a:lstStyle/>
          <a:p>
            <a:pPr marL="482600" indent="-342900">
              <a:lnSpc>
                <a:spcPct val="250000"/>
              </a:lnSpc>
              <a:buAutoNum type="arabicPeriod"/>
            </a:pPr>
            <a:r>
              <a:rPr lang="en-US" b="1" dirty="0"/>
              <a:t>India introduced Euro-style emission norms (BS-I &amp; BS-II) in 2000–2003</a:t>
            </a:r>
            <a:r>
              <a:rPr lang="en-US" dirty="0"/>
              <a:t>, with a national roadmap to cleaner fuels and engines via the 2003 Auto Fuel Policy.</a:t>
            </a:r>
          </a:p>
          <a:p>
            <a:pPr marL="482600" indent="-342900">
              <a:lnSpc>
                <a:spcPct val="250000"/>
              </a:lnSpc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Delhi</a:t>
            </a:r>
            <a:r>
              <a:rPr lang="en-US" b="1" dirty="0"/>
              <a:t> moved </a:t>
            </a:r>
            <a:r>
              <a:rPr lang="en-US" b="1" dirty="0">
                <a:solidFill>
                  <a:srgbClr val="FF0000"/>
                </a:solidFill>
              </a:rPr>
              <a:t>stricter</a:t>
            </a:r>
            <a:r>
              <a:rPr lang="en-US" dirty="0"/>
              <a:t>, enforcing BS-II early and launching a strict </a:t>
            </a:r>
            <a:r>
              <a:rPr lang="en-US" b="1" dirty="0"/>
              <a:t>CNG mandate </a:t>
            </a:r>
            <a:r>
              <a:rPr lang="en-US" dirty="0"/>
              <a:t>(2001–2003) for all public transport by Supreme Court order.</a:t>
            </a:r>
          </a:p>
          <a:p>
            <a:pPr marL="482600" indent="-342900">
              <a:lnSpc>
                <a:spcPct val="200000"/>
              </a:lnSpc>
              <a:buAutoNum type="arabicPeriod"/>
            </a:pPr>
            <a:r>
              <a:rPr lang="en-US" b="1" dirty="0"/>
              <a:t>Focus</a:t>
            </a:r>
            <a:r>
              <a:rPr lang="en-US" dirty="0"/>
              <a:t>: Reduce SO₂, NO₂, and PM from vehicles through </a:t>
            </a:r>
            <a:r>
              <a:rPr lang="en-US" b="1" dirty="0"/>
              <a:t>fuel sulfur reduction, catalytic converters, and engine upgrades.</a:t>
            </a:r>
          </a:p>
        </p:txBody>
      </p:sp>
      <p:pic>
        <p:nvPicPr>
          <p:cNvPr id="1030" name="Picture 6" descr="Decreased vehicle emissions linked with significant drop in deaths  attributable to air pollution | Harvard T.H. Chan School of Public Health">
            <a:extLst>
              <a:ext uri="{FF2B5EF4-FFF2-40B4-BE49-F238E27FC236}">
                <a16:creationId xmlns:a16="http://schemas.microsoft.com/office/drawing/2014/main" id="{D473CD34-612E-D37C-B51A-0C721BDD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90" y="3129366"/>
            <a:ext cx="1771322" cy="118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40DE43CB-94E0-9133-BE2B-429F5BD4F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8D7-CD91-3DF9-4127-BE6D5AB6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1. Main Question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F6025-CE98-C283-67E2-C3CD23A3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376" y="746477"/>
            <a:ext cx="8710936" cy="3123300"/>
          </a:xfrm>
        </p:spPr>
        <p:txBody>
          <a:bodyPr/>
          <a:lstStyle/>
          <a:p>
            <a:pPr marL="139700" indent="0">
              <a:lnSpc>
                <a:spcPct val="250000"/>
              </a:lnSpc>
              <a:buNone/>
            </a:pPr>
            <a:r>
              <a:rPr lang="en-US" sz="1800" b="1" dirty="0"/>
              <a:t>After Delhi’s 2001-2003 mandate, does Delhi have cleaner air compare to other Indian regions?</a:t>
            </a:r>
          </a:p>
        </p:txBody>
      </p:sp>
      <p:pic>
        <p:nvPicPr>
          <p:cNvPr id="3074" name="Picture 2" descr="Air pollution falls by unprecedented levels in major global cities during  coronavirus lockdowns | CNN">
            <a:extLst>
              <a:ext uri="{FF2B5EF4-FFF2-40B4-BE49-F238E27FC236}">
                <a16:creationId xmlns:a16="http://schemas.microsoft.com/office/drawing/2014/main" id="{FB842C46-661D-04FE-7A73-E013EB288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3" y="2308127"/>
            <a:ext cx="3458817" cy="194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y is air pollution in New Delhi so bad?">
            <a:extLst>
              <a:ext uri="{FF2B5EF4-FFF2-40B4-BE49-F238E27FC236}">
                <a16:creationId xmlns:a16="http://schemas.microsoft.com/office/drawing/2014/main" id="{5EF4E92F-27E8-4AEC-E338-872BA208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98" y="2308128"/>
            <a:ext cx="3458817" cy="19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0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BA3E6272-63B2-3079-54D5-E6FFA9BF3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6A0ECD-B021-9C82-0C14-49DF0801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2. Temporal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ADB64-83BD-C5B6-2996-F63DC444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00" y="671568"/>
            <a:ext cx="7665140" cy="3800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46D7D-F1FA-24B4-7A21-81BFA8750B08}"/>
              </a:ext>
            </a:extLst>
          </p:cNvPr>
          <p:cNvSpPr txBox="1"/>
          <p:nvPr/>
        </p:nvSpPr>
        <p:spPr>
          <a:xfrm>
            <a:off x="1402049" y="4471931"/>
            <a:ext cx="448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1: 1987 – 1989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D5D82A-6BF8-9325-74FD-61523F3E69E3}"/>
              </a:ext>
            </a:extLst>
          </p:cNvPr>
          <p:cNvSpPr/>
          <p:nvPr/>
        </p:nvSpPr>
        <p:spPr>
          <a:xfrm>
            <a:off x="1253764" y="801278"/>
            <a:ext cx="1177015" cy="35916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4A0060-EBAD-4A7C-472E-85717DD5AD36}"/>
              </a:ext>
            </a:extLst>
          </p:cNvPr>
          <p:cNvSpPr/>
          <p:nvPr/>
        </p:nvSpPr>
        <p:spPr>
          <a:xfrm>
            <a:off x="4922362" y="1031358"/>
            <a:ext cx="3398678" cy="3361533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31B46-80F1-5960-12A9-83DF3F625957}"/>
              </a:ext>
            </a:extLst>
          </p:cNvPr>
          <p:cNvSpPr txBox="1"/>
          <p:nvPr/>
        </p:nvSpPr>
        <p:spPr>
          <a:xfrm>
            <a:off x="4861545" y="4525261"/>
            <a:ext cx="448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2: 2003 – 2014</a:t>
            </a:r>
          </a:p>
        </p:txBody>
      </p:sp>
    </p:spTree>
    <p:extLst>
      <p:ext uri="{BB962C8B-B14F-4D97-AF65-F5344CB8AC3E}">
        <p14:creationId xmlns:p14="http://schemas.microsoft.com/office/powerpoint/2010/main" val="155875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3A9BD80D-E13C-FB35-7572-1DD81A80F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9A478D-3647-BCBB-E4EF-2D4B5E63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2. Temporal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BFDA4-2EB2-9469-D0B5-62EA19691893}"/>
              </a:ext>
            </a:extLst>
          </p:cNvPr>
          <p:cNvSpPr txBox="1"/>
          <p:nvPr/>
        </p:nvSpPr>
        <p:spPr>
          <a:xfrm>
            <a:off x="886119" y="1112534"/>
            <a:ext cx="6954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Question 2-1: Does ‘time’ matter?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9BA145-0253-50AC-CCC7-C663C3777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01794"/>
              </p:ext>
            </p:extLst>
          </p:nvPr>
        </p:nvGraphicFramePr>
        <p:xfrm>
          <a:off x="1315257" y="1705150"/>
          <a:ext cx="72725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775">
                  <a:extLst>
                    <a:ext uri="{9D8B030D-6E8A-4147-A177-3AD203B41FA5}">
                      <a16:colId xmlns:a16="http://schemas.microsoft.com/office/drawing/2014/main" val="757818411"/>
                    </a:ext>
                  </a:extLst>
                </a:gridCol>
                <a:gridCol w="3088600">
                  <a:extLst>
                    <a:ext uri="{9D8B030D-6E8A-4147-A177-3AD203B41FA5}">
                      <a16:colId xmlns:a16="http://schemas.microsoft.com/office/drawing/2014/main" val="2970943285"/>
                    </a:ext>
                  </a:extLst>
                </a:gridCol>
                <a:gridCol w="2424187">
                  <a:extLst>
                    <a:ext uri="{9D8B030D-6E8A-4147-A177-3AD203B41FA5}">
                      <a16:colId xmlns:a16="http://schemas.microsoft.com/office/drawing/2014/main" val="221212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Group 1: 1987 – 1989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Group 2: 2003 –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9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Across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matters? Yes? No?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matters? Yes? 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4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matters? Yes? No?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matters? Yes? 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8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91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9A8D122B-0E72-849B-6E60-4D111F8A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E992C-A35A-0EE5-E53A-3FE16365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2-1. Temporal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5AA81-A177-9A76-1EBE-0DA9EA90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716" y="380717"/>
            <a:ext cx="8710936" cy="3123300"/>
          </a:xfrm>
        </p:spPr>
        <p:txBody>
          <a:bodyPr/>
          <a:lstStyle/>
          <a:p>
            <a:pPr marL="139700" indent="0">
              <a:lnSpc>
                <a:spcPct val="250000"/>
              </a:lnSpc>
              <a:buNone/>
            </a:pPr>
            <a:r>
              <a:rPr lang="en-US" sz="1800" b="1" dirty="0"/>
              <a:t>Analyze air quality trends over the years: all India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648B9-7D13-5503-51C1-3ACFB068E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8" y="1075469"/>
            <a:ext cx="8520012" cy="3511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00B901-1DC5-E471-BB9E-14F8DDAAFF75}"/>
                  </a:ext>
                </a:extLst>
              </p14:cNvPr>
              <p14:cNvContentPartPr/>
              <p14:nvPr/>
            </p14:nvContentPartPr>
            <p14:xfrm>
              <a:off x="5767200" y="784500"/>
              <a:ext cx="614160" cy="264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00B901-1DC5-E471-BB9E-14F8DDAAFF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3200" y="676500"/>
                <a:ext cx="7218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0F0C0C-4FE5-6F96-6C02-A3519CC07A26}"/>
                  </a:ext>
                </a:extLst>
              </p14:cNvPr>
              <p14:cNvContentPartPr/>
              <p14:nvPr/>
            </p14:nvContentPartPr>
            <p14:xfrm>
              <a:off x="3110760" y="1080420"/>
              <a:ext cx="272520" cy="155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0F0C0C-4FE5-6F96-6C02-A3519CC07A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7120" y="972420"/>
                <a:ext cx="3801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20D575-D35A-9952-5401-435C83C36AE7}"/>
                  </a:ext>
                </a:extLst>
              </p14:cNvPr>
              <p14:cNvContentPartPr/>
              <p14:nvPr/>
            </p14:nvContentPartPr>
            <p14:xfrm>
              <a:off x="7440840" y="1157460"/>
              <a:ext cx="262440" cy="136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20D575-D35A-9952-5401-435C83C36A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6840" y="1049460"/>
                <a:ext cx="3700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B2A021-3F49-4617-724A-373E29D98AE5}"/>
                  </a:ext>
                </a:extLst>
              </p14:cNvPr>
              <p14:cNvContentPartPr/>
              <p14:nvPr/>
            </p14:nvContentPartPr>
            <p14:xfrm>
              <a:off x="2300760" y="4449660"/>
              <a:ext cx="364320" cy="16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B2A021-3F49-4617-724A-373E29D98A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7120" y="4342020"/>
                <a:ext cx="4719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00815C-2CC7-DD9E-FB24-14E2E1E68E5B}"/>
                  </a:ext>
                </a:extLst>
              </p14:cNvPr>
              <p14:cNvContentPartPr/>
              <p14:nvPr/>
            </p14:nvContentPartPr>
            <p14:xfrm>
              <a:off x="1225440" y="4312860"/>
              <a:ext cx="5817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00815C-2CC7-DD9E-FB24-14E2E1E68E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1440" y="4204860"/>
                <a:ext cx="689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D8DE32-4B0A-D2D1-E472-2AF575355655}"/>
                  </a:ext>
                </a:extLst>
              </p14:cNvPr>
              <p14:cNvContentPartPr/>
              <p14:nvPr/>
            </p14:nvContentPartPr>
            <p14:xfrm>
              <a:off x="3078360" y="4327620"/>
              <a:ext cx="773280" cy="8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D8DE32-4B0A-D2D1-E472-2AF5753556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4360" y="4219980"/>
                <a:ext cx="8809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5A9322C-D082-65C4-9AC7-DAA4AFD087F5}"/>
                  </a:ext>
                </a:extLst>
              </p14:cNvPr>
              <p14:cNvContentPartPr/>
              <p14:nvPr/>
            </p14:nvContentPartPr>
            <p14:xfrm>
              <a:off x="5394960" y="4297380"/>
              <a:ext cx="729360" cy="63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5A9322C-D082-65C4-9AC7-DAA4AFD087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40960" y="4189740"/>
                <a:ext cx="8370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C9927BC-665F-7F4A-C2D9-10CDE102EFAD}"/>
                  </a:ext>
                </a:extLst>
              </p14:cNvPr>
              <p14:cNvContentPartPr/>
              <p14:nvPr/>
            </p14:nvContentPartPr>
            <p14:xfrm>
              <a:off x="7330320" y="4327260"/>
              <a:ext cx="585720" cy="16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C9927BC-665F-7F4A-C2D9-10CDE102EF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76320" y="4219620"/>
                <a:ext cx="693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12997A-CEC9-F8A0-FB70-F6E679E11A55}"/>
                  </a:ext>
                </a:extLst>
              </p14:cNvPr>
              <p14:cNvContentPartPr/>
              <p14:nvPr/>
            </p14:nvContentPartPr>
            <p14:xfrm>
              <a:off x="6545520" y="4434540"/>
              <a:ext cx="440640" cy="22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12997A-CEC9-F8A0-FB70-F6E679E11A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91520" y="4326540"/>
                <a:ext cx="548280" cy="2379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D76A1F-63EC-CA1F-EEA7-F1DFED9B38C6}"/>
              </a:ext>
            </a:extLst>
          </p:cNvPr>
          <p:cNvSpPr txBox="1"/>
          <p:nvPr/>
        </p:nvSpPr>
        <p:spPr>
          <a:xfrm>
            <a:off x="3523080" y="4586660"/>
            <a:ext cx="448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1: 1987 – 1989 </a:t>
            </a:r>
          </a:p>
          <a:p>
            <a:r>
              <a:rPr lang="en-US" dirty="0"/>
              <a:t>Group 2: 2003 – 2014</a:t>
            </a:r>
          </a:p>
        </p:txBody>
      </p:sp>
    </p:spTree>
    <p:extLst>
      <p:ext uri="{BB962C8B-B14F-4D97-AF65-F5344CB8AC3E}">
        <p14:creationId xmlns:p14="http://schemas.microsoft.com/office/powerpoint/2010/main" val="397034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32D34307-7E35-5A23-116C-42E77623F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C4162C-864E-D133-AE7B-35E21396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2-1. Temporal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FBB90-58F5-1A8B-EE7F-A4D0842C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673" y="487396"/>
            <a:ext cx="8710936" cy="3123300"/>
          </a:xfrm>
        </p:spPr>
        <p:txBody>
          <a:bodyPr/>
          <a:lstStyle/>
          <a:p>
            <a:pPr marL="139700" indent="0">
              <a:lnSpc>
                <a:spcPct val="250000"/>
              </a:lnSpc>
              <a:buNone/>
            </a:pPr>
            <a:r>
              <a:rPr lang="en-US" b="1" dirty="0"/>
              <a:t>Question: across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  <a:r>
              <a:rPr lang="en-US" b="1" dirty="0"/>
              <a:t>, does ‘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b="1" dirty="0"/>
              <a:t>’ matter in explaining the levels of NO2 and SO2?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A24A7-3FFF-57F2-68F9-36D896C2D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37" y="1213066"/>
            <a:ext cx="4860103" cy="1671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A732B-E27D-8DB3-5F10-4A4D4D573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37" y="2966513"/>
            <a:ext cx="5748097" cy="12883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4BF66-B718-46BC-C3DB-49A36720E634}"/>
              </a:ext>
            </a:extLst>
          </p:cNvPr>
          <p:cNvSpPr txBox="1"/>
          <p:nvPr/>
        </p:nvSpPr>
        <p:spPr>
          <a:xfrm>
            <a:off x="1404975" y="4276212"/>
            <a:ext cx="6334050" cy="537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lnSpc>
                <a:spcPct val="250000"/>
              </a:lnSpc>
              <a:buNone/>
            </a:pPr>
            <a:r>
              <a:rPr lang="en-US" b="1" dirty="0"/>
              <a:t>Answer: Yes. (Evidence: T-Test for two-group)</a:t>
            </a:r>
            <a:endParaRPr 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8E347-1DA0-03E9-E4DF-C8305250A107}"/>
              </a:ext>
            </a:extLst>
          </p:cNvPr>
          <p:cNvSpPr txBox="1"/>
          <p:nvPr/>
        </p:nvSpPr>
        <p:spPr>
          <a:xfrm>
            <a:off x="5816040" y="4397176"/>
            <a:ext cx="448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1: 1987 – 1989 </a:t>
            </a:r>
          </a:p>
          <a:p>
            <a:r>
              <a:rPr lang="en-US" dirty="0"/>
              <a:t>Group 2: 2003 – 2014</a:t>
            </a:r>
          </a:p>
        </p:txBody>
      </p:sp>
    </p:spTree>
    <p:extLst>
      <p:ext uri="{BB962C8B-B14F-4D97-AF65-F5344CB8AC3E}">
        <p14:creationId xmlns:p14="http://schemas.microsoft.com/office/powerpoint/2010/main" val="3887622964"/>
      </p:ext>
    </p:extLst>
  </p:cSld>
  <p:clrMapOvr>
    <a:masterClrMapping/>
  </p:clrMapOvr>
</p:sld>
</file>

<file path=ppt/theme/theme1.xml><?xml version="1.0" encoding="utf-8"?>
<a:theme xmlns:a="http://schemas.openxmlformats.org/drawingml/2006/main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1036</Words>
  <Application>Microsoft Office PowerPoint</Application>
  <PresentationFormat>On-screen Show (16:9)</PresentationFormat>
  <Paragraphs>126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Montserrat Black</vt:lpstr>
      <vt:lpstr>Montserrat</vt:lpstr>
      <vt:lpstr>Montserrat ExtraBold</vt:lpstr>
      <vt:lpstr>Arial</vt:lpstr>
      <vt:lpstr>NYU Bold</vt:lpstr>
      <vt:lpstr>NYU Bootcamp Data Science</vt:lpstr>
      <vt:lpstr>Table of Contents</vt:lpstr>
      <vt:lpstr>Executive summary</vt:lpstr>
      <vt:lpstr>1. Policy Impact Exploration</vt:lpstr>
      <vt:lpstr>1. Main Question</vt:lpstr>
      <vt:lpstr>2. Temporal Analysis</vt:lpstr>
      <vt:lpstr>2. Temporal Analysis</vt:lpstr>
      <vt:lpstr>2-1. Temporal Analysis</vt:lpstr>
      <vt:lpstr>2-1. Temporal Analysis</vt:lpstr>
      <vt:lpstr>2-1. Temporal Analysis</vt:lpstr>
      <vt:lpstr>2-1. Temporal Analysis</vt:lpstr>
      <vt:lpstr>2-1. Temporal Analysis</vt:lpstr>
      <vt:lpstr>2-2. Temporal Analysis</vt:lpstr>
      <vt:lpstr>2-2. Temporal Analysis</vt:lpstr>
      <vt:lpstr>3. Regional Analysis</vt:lpstr>
      <vt:lpstr>3. Regional Analysis</vt:lpstr>
      <vt:lpstr>3. Regional Analysis</vt:lpstr>
      <vt:lpstr>3. Regional Analysis</vt:lpstr>
      <vt:lpstr>4. Predictive model</vt:lpstr>
      <vt:lpstr>4. Predictive model</vt:lpstr>
      <vt:lpstr>4. Predictive model</vt:lpstr>
      <vt:lpstr>4. Predictive model</vt:lpstr>
      <vt:lpstr>4. Predictive model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Brian Lee</cp:lastModifiedBy>
  <cp:revision>144</cp:revision>
  <dcterms:modified xsi:type="dcterms:W3CDTF">2025-05-02T02:44:33Z</dcterms:modified>
</cp:coreProperties>
</file>