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SPIRE Poster" id="{A4D27D52-F626-481F-9CBB-2848CCFCD3AD}">
          <p14:sldIdLst/>
        </p14:section>
        <p14:section name="Untitled Section" id="{08364930-87B3-4A4A-919B-38E3A935B2BC}">
          <p14:sldIdLst>
            <p14:sldId id="256"/>
          </p14:sldIdLst>
        </p14:section>
      </p14:sectionLst>
    </p:ext>
    <p:ext uri="{EFAFB233-063F-42B5-8137-9DF3F51BA10A}">
      <p15:sldGuideLst xmlns:p15="http://schemas.microsoft.com/office/powerpoint/2012/main">
        <p15:guide id="1" orient="horz" pos="1204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snapToObjects="1">
      <p:cViewPr>
        <p:scale>
          <a:sx n="25" d="100"/>
          <a:sy n="25" d="100"/>
        </p:scale>
        <p:origin x="1320" y="-1044"/>
      </p:cViewPr>
      <p:guideLst>
        <p:guide orient="horz" pos="1204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6285233"/>
            <a:ext cx="37307520" cy="1337056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20171415"/>
            <a:ext cx="32918400" cy="9272267"/>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7D15C8-03A2-F24E-A8BF-1046E36358E7}"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98745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D15C8-03A2-F24E-A8BF-1046E36358E7}"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39059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2044702"/>
            <a:ext cx="9464040"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2044702"/>
            <a:ext cx="27843480"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D15C8-03A2-F24E-A8BF-1046E36358E7}"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02152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D15C8-03A2-F24E-A8BF-1046E36358E7}"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55199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9574543"/>
            <a:ext cx="37856160" cy="15975327"/>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5701002"/>
            <a:ext cx="37856160" cy="8401047"/>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D15C8-03A2-F24E-A8BF-1046E36358E7}"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303117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10223502"/>
            <a:ext cx="1865376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10223502"/>
            <a:ext cx="1865376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7D15C8-03A2-F24E-A8BF-1046E36358E7}"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427768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044710"/>
            <a:ext cx="3785616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9414515"/>
            <a:ext cx="18568032" cy="461390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4028422"/>
            <a:ext cx="1856803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3" y="9414515"/>
            <a:ext cx="18659477" cy="461390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3" y="14028422"/>
            <a:ext cx="18659477"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7D15C8-03A2-F24E-A8BF-1046E36358E7}" type="datetimeFigureOut">
              <a:rPr lang="en-US" smtClean="0"/>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83135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7D15C8-03A2-F24E-A8BF-1046E36358E7}"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54526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D15C8-03A2-F24E-A8BF-1046E36358E7}" type="datetimeFigureOut">
              <a:rPr lang="en-US" smtClean="0"/>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357096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560320"/>
            <a:ext cx="14156054" cy="896112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5529588"/>
            <a:ext cx="22219920" cy="272923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11521441"/>
            <a:ext cx="14156054" cy="2134489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E7D15C8-03A2-F24E-A8BF-1046E36358E7}"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65689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560320"/>
            <a:ext cx="14156054" cy="896112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5529588"/>
            <a:ext cx="22219920" cy="272923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11521441"/>
            <a:ext cx="14156054" cy="2134489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E7D15C8-03A2-F24E-A8BF-1046E36358E7}"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59970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2044710"/>
            <a:ext cx="3785616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10223502"/>
            <a:ext cx="3785616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5595568"/>
            <a:ext cx="9875520" cy="2044700"/>
          </a:xfrm>
          <a:prstGeom prst="rect">
            <a:avLst/>
          </a:prstGeom>
        </p:spPr>
        <p:txBody>
          <a:bodyPr vert="horz" lIns="91440" tIns="45720" rIns="91440" bIns="45720" rtlCol="0" anchor="ctr"/>
          <a:lstStyle>
            <a:lvl1pPr algn="l">
              <a:defRPr sz="5760">
                <a:solidFill>
                  <a:schemeClr val="tx1">
                    <a:tint val="75000"/>
                  </a:schemeClr>
                </a:solidFill>
              </a:defRPr>
            </a:lvl1pPr>
          </a:lstStyle>
          <a:p>
            <a:fld id="{5E7D15C8-03A2-F24E-A8BF-1046E36358E7}" type="datetimeFigureOut">
              <a:rPr lang="en-US" smtClean="0"/>
              <a:t>5/30/2024</a:t>
            </a:fld>
            <a:endParaRPr lang="en-US"/>
          </a:p>
        </p:txBody>
      </p:sp>
      <p:sp>
        <p:nvSpPr>
          <p:cNvPr id="5" name="Footer Placeholder 4"/>
          <p:cNvSpPr>
            <a:spLocks noGrp="1"/>
          </p:cNvSpPr>
          <p:nvPr>
            <p:ph type="ftr" sz="quarter" idx="3"/>
          </p:nvPr>
        </p:nvSpPr>
        <p:spPr>
          <a:xfrm>
            <a:off x="14538960" y="35595568"/>
            <a:ext cx="14813280" cy="20447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5595568"/>
            <a:ext cx="9875520" cy="2044700"/>
          </a:xfrm>
          <a:prstGeom prst="rect">
            <a:avLst/>
          </a:prstGeom>
        </p:spPr>
        <p:txBody>
          <a:bodyPr vert="horz" lIns="91440" tIns="45720" rIns="91440" bIns="45720" rtlCol="0" anchor="ctr"/>
          <a:lstStyle>
            <a:lvl1pPr algn="r">
              <a:defRPr sz="5760">
                <a:solidFill>
                  <a:schemeClr val="tx1">
                    <a:tint val="75000"/>
                  </a:schemeClr>
                </a:solidFill>
              </a:defRPr>
            </a:lvl1pPr>
          </a:lstStyle>
          <a:p>
            <a:fld id="{8A576504-5D5A-A24E-A196-5F5178C1EB45}" type="slidenum">
              <a:rPr lang="en-US" smtClean="0"/>
              <a:t>‹#›</a:t>
            </a:fld>
            <a:endParaRPr lang="en-US"/>
          </a:p>
        </p:txBody>
      </p:sp>
    </p:spTree>
    <p:extLst>
      <p:ext uri="{BB962C8B-B14F-4D97-AF65-F5344CB8AC3E}">
        <p14:creationId xmlns:p14="http://schemas.microsoft.com/office/powerpoint/2010/main" val="1954092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image" Target="../media/image2.jpg"/><Relationship Id="rId21" Type="http://schemas.openxmlformats.org/officeDocument/2006/relationships/image" Target="../media/image18.png"/><Relationship Id="rId7" Type="http://schemas.openxmlformats.org/officeDocument/2006/relationships/image" Target="../media/image6.png"/><Relationship Id="rId12" Type="http://schemas.openxmlformats.org/officeDocument/2006/relationships/image" Target="../media/image90.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1.png"/><Relationship Id="rId5" Type="http://schemas.openxmlformats.org/officeDocument/2006/relationships/image" Target="../media/image4.png"/><Relationship Id="rId15" Type="http://schemas.openxmlformats.org/officeDocument/2006/relationships/image" Target="../media/image12.png"/><Relationship Id="rId23" Type="http://schemas.openxmlformats.org/officeDocument/2006/relationships/image" Target="../media/image20.png"/><Relationship Id="rId28" Type="http://schemas.openxmlformats.org/officeDocument/2006/relationships/image" Target="../media/image25.png"/><Relationship Id="rId10" Type="http://schemas.openxmlformats.org/officeDocument/2006/relationships/image" Target="../media/image9.png"/><Relationship Id="rId19" Type="http://schemas.openxmlformats.org/officeDocument/2006/relationships/image" Target="../media/image16.png"/><Relationship Id="rId31" Type="http://schemas.openxmlformats.org/officeDocument/2006/relationships/image" Target="../media/image2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png"/><Relationship Id="rId30"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6D757C-928B-F001-A679-DB619266875D}"/>
              </a:ext>
            </a:extLst>
          </p:cNvPr>
          <p:cNvPicPr>
            <a:picLocks noChangeAspect="1"/>
          </p:cNvPicPr>
          <p:nvPr/>
        </p:nvPicPr>
        <p:blipFill>
          <a:blip r:embed="rId2"/>
          <a:stretch>
            <a:fillRect/>
          </a:stretch>
        </p:blipFill>
        <p:spPr>
          <a:xfrm>
            <a:off x="297297" y="1498776"/>
            <a:ext cx="4229647" cy="4327563"/>
          </a:xfrm>
          <a:prstGeom prst="rect">
            <a:avLst/>
          </a:prstGeom>
          <a:solidFill>
            <a:srgbClr val="FFFFFF"/>
          </a:solidFill>
        </p:spPr>
      </p:pic>
      <p:grpSp>
        <p:nvGrpSpPr>
          <p:cNvPr id="104" name="Group 103">
            <a:extLst>
              <a:ext uri="{FF2B5EF4-FFF2-40B4-BE49-F238E27FC236}">
                <a16:creationId xmlns:a16="http://schemas.microsoft.com/office/drawing/2014/main" id="{71A380BA-B449-BD15-F414-68EC2322C6AC}"/>
              </a:ext>
            </a:extLst>
          </p:cNvPr>
          <p:cNvGrpSpPr/>
          <p:nvPr/>
        </p:nvGrpSpPr>
        <p:grpSpPr>
          <a:xfrm>
            <a:off x="4139439" y="2032494"/>
            <a:ext cx="35382235" cy="4402432"/>
            <a:chOff x="4104389" y="2032494"/>
            <a:chExt cx="35382235" cy="4402432"/>
          </a:xfrm>
        </p:grpSpPr>
        <p:sp>
          <p:nvSpPr>
            <p:cNvPr id="4" name="TextBox 3">
              <a:extLst>
                <a:ext uri="{FF2B5EF4-FFF2-40B4-BE49-F238E27FC236}">
                  <a16:creationId xmlns:a16="http://schemas.microsoft.com/office/drawing/2014/main" id="{0260E9AA-A881-85B1-187E-9C12B24F7F7C}"/>
                </a:ext>
              </a:extLst>
            </p:cNvPr>
            <p:cNvSpPr txBox="1"/>
            <p:nvPr/>
          </p:nvSpPr>
          <p:spPr>
            <a:xfrm>
              <a:off x="4104389" y="2032494"/>
              <a:ext cx="35382235" cy="1738938"/>
            </a:xfrm>
            <a:prstGeom prst="rect">
              <a:avLst/>
            </a:prstGeom>
            <a:noFill/>
          </p:spPr>
          <p:txBody>
            <a:bodyPr wrap="square" rtlCol="0">
              <a:spAutoFit/>
            </a:bodyPr>
            <a:lstStyle/>
            <a:p>
              <a:pPr algn="ctr"/>
              <a:r>
                <a:rPr lang="en-US" sz="10500" dirty="0"/>
                <a:t>Hopfield Networks: Comparing Sparse and Magnitude Pruning</a:t>
              </a:r>
            </a:p>
          </p:txBody>
        </p:sp>
        <p:sp>
          <p:nvSpPr>
            <p:cNvPr id="8" name="TextBox 7">
              <a:extLst>
                <a:ext uri="{FF2B5EF4-FFF2-40B4-BE49-F238E27FC236}">
                  <a16:creationId xmlns:a16="http://schemas.microsoft.com/office/drawing/2014/main" id="{E7ED4E1E-96C8-2FE2-D8FD-B5A16BE20541}"/>
                </a:ext>
              </a:extLst>
            </p:cNvPr>
            <p:cNvSpPr txBox="1"/>
            <p:nvPr/>
          </p:nvSpPr>
          <p:spPr>
            <a:xfrm>
              <a:off x="5806923" y="3880381"/>
              <a:ext cx="31977165" cy="2554545"/>
            </a:xfrm>
            <a:prstGeom prst="rect">
              <a:avLst/>
            </a:prstGeom>
            <a:noFill/>
          </p:spPr>
          <p:txBody>
            <a:bodyPr wrap="square" rtlCol="0">
              <a:spAutoFit/>
            </a:bodyPr>
            <a:lstStyle/>
            <a:p>
              <a:pPr algn="ctr"/>
              <a:r>
                <a:rPr lang="en-US" sz="8000" dirty="0"/>
                <a:t>Brian Li</a:t>
              </a:r>
            </a:p>
            <a:p>
              <a:pPr algn="ctr"/>
              <a:r>
                <a:rPr lang="en-US" sz="8000" i="1" dirty="0"/>
                <a:t>Center for Neuroscience, University of California, Davis</a:t>
              </a:r>
            </a:p>
          </p:txBody>
        </p:sp>
      </p:grpSp>
      <p:pic>
        <p:nvPicPr>
          <p:cNvPr id="10" name="Picture 9" descr="Logo&#10;&#10;Description automatically generated">
            <a:extLst>
              <a:ext uri="{FF2B5EF4-FFF2-40B4-BE49-F238E27FC236}">
                <a16:creationId xmlns:a16="http://schemas.microsoft.com/office/drawing/2014/main" id="{7C46C18F-C6C6-01AF-49FC-2552F9401A40}"/>
              </a:ext>
            </a:extLst>
          </p:cNvPr>
          <p:cNvPicPr>
            <a:picLocks noChangeAspect="1"/>
          </p:cNvPicPr>
          <p:nvPr/>
        </p:nvPicPr>
        <p:blipFill rotWithShape="1">
          <a:blip r:embed="rId3"/>
          <a:srcRect l="5448" t="9677" r="6203" b="8132"/>
          <a:stretch/>
        </p:blipFill>
        <p:spPr>
          <a:xfrm>
            <a:off x="39363203" y="1269123"/>
            <a:ext cx="4229647" cy="4344758"/>
          </a:xfrm>
          <a:prstGeom prst="rect">
            <a:avLst/>
          </a:prstGeom>
        </p:spPr>
      </p:pic>
      <p:sp>
        <p:nvSpPr>
          <p:cNvPr id="11" name="Rounded Rectangle 10">
            <a:extLst>
              <a:ext uri="{FF2B5EF4-FFF2-40B4-BE49-F238E27FC236}">
                <a16:creationId xmlns:a16="http://schemas.microsoft.com/office/drawing/2014/main" id="{366C64F4-C915-601E-CE3E-45CCD462FB6F}"/>
              </a:ext>
            </a:extLst>
          </p:cNvPr>
          <p:cNvSpPr/>
          <p:nvPr/>
        </p:nvSpPr>
        <p:spPr>
          <a:xfrm>
            <a:off x="1001489" y="6831316"/>
            <a:ext cx="13349096" cy="30520155"/>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0AE50A91-AA88-5559-8187-184C5504FCF7}"/>
              </a:ext>
            </a:extLst>
          </p:cNvPr>
          <p:cNvSpPr/>
          <p:nvPr/>
        </p:nvSpPr>
        <p:spPr>
          <a:xfrm>
            <a:off x="15200302" y="6831315"/>
            <a:ext cx="13349096" cy="30520155"/>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2AD3DA62-FB35-1B6A-F672-C88A5DF53C48}"/>
              </a:ext>
            </a:extLst>
          </p:cNvPr>
          <p:cNvSpPr/>
          <p:nvPr/>
        </p:nvSpPr>
        <p:spPr>
          <a:xfrm>
            <a:off x="29360758" y="6848608"/>
            <a:ext cx="13349096" cy="30520155"/>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126CB67-CFA7-A7CD-A644-3CE223CDA507}"/>
              </a:ext>
            </a:extLst>
          </p:cNvPr>
          <p:cNvSpPr/>
          <p:nvPr/>
        </p:nvSpPr>
        <p:spPr>
          <a:xfrm>
            <a:off x="0" y="37814865"/>
            <a:ext cx="43891200" cy="1124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1F62159-C9CD-E513-4AFA-AB8A41D9D165}"/>
              </a:ext>
            </a:extLst>
          </p:cNvPr>
          <p:cNvSpPr/>
          <p:nvPr/>
        </p:nvSpPr>
        <p:spPr>
          <a:xfrm>
            <a:off x="-29498" y="5552"/>
            <a:ext cx="43920697" cy="1124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5137790A-D833-36F7-7218-219C98152889}"/>
              </a:ext>
            </a:extLst>
          </p:cNvPr>
          <p:cNvGrpSpPr/>
          <p:nvPr/>
        </p:nvGrpSpPr>
        <p:grpSpPr>
          <a:xfrm>
            <a:off x="1357359" y="7020639"/>
            <a:ext cx="12648290" cy="29941750"/>
            <a:chOff x="1399708" y="7020639"/>
            <a:chExt cx="12648290" cy="29941750"/>
          </a:xfrm>
        </p:grpSpPr>
        <p:grpSp>
          <p:nvGrpSpPr>
            <p:cNvPr id="93" name="Group 92">
              <a:extLst>
                <a:ext uri="{FF2B5EF4-FFF2-40B4-BE49-F238E27FC236}">
                  <a16:creationId xmlns:a16="http://schemas.microsoft.com/office/drawing/2014/main" id="{9829FB7B-077D-3041-19A2-F97C77EF5FD0}"/>
                </a:ext>
              </a:extLst>
            </p:cNvPr>
            <p:cNvGrpSpPr/>
            <p:nvPr/>
          </p:nvGrpSpPr>
          <p:grpSpPr>
            <a:xfrm>
              <a:off x="1916278" y="7020639"/>
              <a:ext cx="11987385" cy="5897030"/>
              <a:chOff x="1916278" y="7020639"/>
              <a:chExt cx="11987385" cy="5897030"/>
            </a:xfrm>
          </p:grpSpPr>
          <p:sp>
            <p:nvSpPr>
              <p:cNvPr id="12" name="TextBox 11">
                <a:extLst>
                  <a:ext uri="{FF2B5EF4-FFF2-40B4-BE49-F238E27FC236}">
                    <a16:creationId xmlns:a16="http://schemas.microsoft.com/office/drawing/2014/main" id="{6C6EF6E8-1ADB-0DAA-D5A8-ACA213D57094}"/>
                  </a:ext>
                </a:extLst>
              </p:cNvPr>
              <p:cNvSpPr txBox="1"/>
              <p:nvPr/>
            </p:nvSpPr>
            <p:spPr>
              <a:xfrm>
                <a:off x="5999147" y="7020639"/>
                <a:ext cx="3602545" cy="1200329"/>
              </a:xfrm>
              <a:prstGeom prst="rect">
                <a:avLst/>
              </a:prstGeom>
              <a:noFill/>
            </p:spPr>
            <p:txBody>
              <a:bodyPr wrap="square" rtlCol="0">
                <a:spAutoFit/>
              </a:bodyPr>
              <a:lstStyle/>
              <a:p>
                <a:r>
                  <a:rPr lang="en-US" sz="7200" b="1" u="sng" dirty="0"/>
                  <a:t>Abstract</a:t>
                </a:r>
              </a:p>
            </p:txBody>
          </p:sp>
          <p:sp>
            <p:nvSpPr>
              <p:cNvPr id="40" name="TextBox 39">
                <a:extLst>
                  <a:ext uri="{FF2B5EF4-FFF2-40B4-BE49-F238E27FC236}">
                    <a16:creationId xmlns:a16="http://schemas.microsoft.com/office/drawing/2014/main" id="{D3C1BD6F-C161-6286-6515-A71D45E045F6}"/>
                  </a:ext>
                </a:extLst>
              </p:cNvPr>
              <p:cNvSpPr txBox="1"/>
              <p:nvPr/>
            </p:nvSpPr>
            <p:spPr>
              <a:xfrm>
                <a:off x="1916278" y="8193299"/>
                <a:ext cx="11987385" cy="4724370"/>
              </a:xfrm>
              <a:prstGeom prst="rect">
                <a:avLst/>
              </a:prstGeom>
              <a:noFill/>
            </p:spPr>
            <p:txBody>
              <a:bodyPr wrap="square" rtlCol="0">
                <a:spAutoFit/>
              </a:bodyPr>
              <a:lstStyle/>
              <a:p>
                <a:r>
                  <a:rPr lang="en-US" sz="4300" dirty="0"/>
                  <a:t>	This research aimed to examine sparse and magnitude pruning in Hopfield networks (HNs). HNs at evenly spaced sparsity and magnitude intervals were tested. The performance of retrieved patterns were evaluated on the number of matching pixels. Various percentages of noise were introduced to evaluate the performance of these pruning methods.</a:t>
                </a:r>
              </a:p>
            </p:txBody>
          </p:sp>
        </p:grpSp>
        <p:grpSp>
          <p:nvGrpSpPr>
            <p:cNvPr id="49" name="Group 48">
              <a:extLst>
                <a:ext uri="{FF2B5EF4-FFF2-40B4-BE49-F238E27FC236}">
                  <a16:creationId xmlns:a16="http://schemas.microsoft.com/office/drawing/2014/main" id="{7743D12C-969E-708C-7797-B9F82F90922B}"/>
                </a:ext>
              </a:extLst>
            </p:cNvPr>
            <p:cNvGrpSpPr/>
            <p:nvPr/>
          </p:nvGrpSpPr>
          <p:grpSpPr>
            <a:xfrm>
              <a:off x="1847164" y="12725507"/>
              <a:ext cx="11987386" cy="6583386"/>
              <a:chOff x="1847164" y="12725507"/>
              <a:chExt cx="11987386" cy="6583386"/>
            </a:xfrm>
          </p:grpSpPr>
          <p:sp>
            <p:nvSpPr>
              <p:cNvPr id="13" name="TextBox 12">
                <a:extLst>
                  <a:ext uri="{FF2B5EF4-FFF2-40B4-BE49-F238E27FC236}">
                    <a16:creationId xmlns:a16="http://schemas.microsoft.com/office/drawing/2014/main" id="{96D71C5E-57FC-5303-6E30-05C0FED04AC8}"/>
                  </a:ext>
                </a:extLst>
              </p:cNvPr>
              <p:cNvSpPr txBox="1"/>
              <p:nvPr/>
            </p:nvSpPr>
            <p:spPr>
              <a:xfrm>
                <a:off x="5557332" y="12725507"/>
                <a:ext cx="4705279" cy="1200329"/>
              </a:xfrm>
              <a:prstGeom prst="rect">
                <a:avLst/>
              </a:prstGeom>
              <a:noFill/>
            </p:spPr>
            <p:txBody>
              <a:bodyPr wrap="square" rtlCol="0">
                <a:spAutoFit/>
              </a:bodyPr>
              <a:lstStyle/>
              <a:p>
                <a:r>
                  <a:rPr lang="en-US" sz="7200" b="1" u="sng" dirty="0"/>
                  <a:t>Background</a:t>
                </a:r>
              </a:p>
            </p:txBody>
          </p:sp>
          <p:sp>
            <p:nvSpPr>
              <p:cNvPr id="27" name="TextBox 26">
                <a:extLst>
                  <a:ext uri="{FF2B5EF4-FFF2-40B4-BE49-F238E27FC236}">
                    <a16:creationId xmlns:a16="http://schemas.microsoft.com/office/drawing/2014/main" id="{CCC5C11D-5DAA-475F-EB8E-A95AEB052D49}"/>
                  </a:ext>
                </a:extLst>
              </p:cNvPr>
              <p:cNvSpPr txBox="1"/>
              <p:nvPr/>
            </p:nvSpPr>
            <p:spPr>
              <a:xfrm>
                <a:off x="1847164" y="13922803"/>
                <a:ext cx="11987386" cy="5386090"/>
              </a:xfrm>
              <a:prstGeom prst="rect">
                <a:avLst/>
              </a:prstGeom>
              <a:noFill/>
            </p:spPr>
            <p:txBody>
              <a:bodyPr wrap="square" rtlCol="0">
                <a:spAutoFit/>
              </a:bodyPr>
              <a:lstStyle/>
              <a:p>
                <a:pPr marL="685800" indent="-685800">
                  <a:buFont typeface="Arial" panose="020B0604020202020204" pitchFamily="34" charset="0"/>
                  <a:buChar char="•"/>
                </a:pPr>
                <a:r>
                  <a:rPr lang="en-US" sz="4300" dirty="0"/>
                  <a:t>HNs are recurrent artificial neural networks with the ability to store and recall patterns</a:t>
                </a:r>
              </a:p>
              <a:p>
                <a:pPr marL="685800" indent="-685800">
                  <a:buFont typeface="Arial" panose="020B0604020202020204" pitchFamily="34" charset="0"/>
                  <a:buChar char="•"/>
                </a:pPr>
                <a:r>
                  <a:rPr lang="en-US" sz="4300" dirty="0"/>
                  <a:t>HNs are content-addressable memory systems, making them capable of retrieving stored patterns when presented with noisy inputs</a:t>
                </a:r>
              </a:p>
              <a:p>
                <a:pPr marL="685800" indent="-685800">
                  <a:buFont typeface="Arial" panose="020B0604020202020204" pitchFamily="34" charset="0"/>
                  <a:buChar char="•"/>
                </a:pPr>
                <a:r>
                  <a:rPr lang="en-US" sz="4300" dirty="0"/>
                  <a:t>HNs minimize an energy function over time, converging into a stable state that corresponds to a stored pattern</a:t>
                </a:r>
              </a:p>
            </p:txBody>
          </p:sp>
        </p:grpSp>
        <p:grpSp>
          <p:nvGrpSpPr>
            <p:cNvPr id="44" name="Group 43">
              <a:extLst>
                <a:ext uri="{FF2B5EF4-FFF2-40B4-BE49-F238E27FC236}">
                  <a16:creationId xmlns:a16="http://schemas.microsoft.com/office/drawing/2014/main" id="{E29F254C-B0BF-B8F4-EB24-5F58E87E53E4}"/>
                </a:ext>
              </a:extLst>
            </p:cNvPr>
            <p:cNvGrpSpPr/>
            <p:nvPr/>
          </p:nvGrpSpPr>
          <p:grpSpPr>
            <a:xfrm>
              <a:off x="1808954" y="32346744"/>
              <a:ext cx="12025596" cy="4615645"/>
              <a:chOff x="1808954" y="32346744"/>
              <a:chExt cx="12025596" cy="4615645"/>
            </a:xfrm>
          </p:grpSpPr>
          <p:sp>
            <p:nvSpPr>
              <p:cNvPr id="21" name="TextBox 20">
                <a:extLst>
                  <a:ext uri="{FF2B5EF4-FFF2-40B4-BE49-F238E27FC236}">
                    <a16:creationId xmlns:a16="http://schemas.microsoft.com/office/drawing/2014/main" id="{3CB3F5B8-B698-9376-3120-F0ECC39129BA}"/>
                  </a:ext>
                </a:extLst>
              </p:cNvPr>
              <p:cNvSpPr txBox="1"/>
              <p:nvPr/>
            </p:nvSpPr>
            <p:spPr>
              <a:xfrm>
                <a:off x="5650578" y="32346744"/>
                <a:ext cx="4215713" cy="1200329"/>
              </a:xfrm>
              <a:prstGeom prst="rect">
                <a:avLst/>
              </a:prstGeom>
              <a:noFill/>
            </p:spPr>
            <p:txBody>
              <a:bodyPr wrap="square" rtlCol="0">
                <a:spAutoFit/>
              </a:bodyPr>
              <a:lstStyle/>
              <a:p>
                <a:r>
                  <a:rPr lang="en-US" sz="7200" b="1" u="sng" dirty="0"/>
                  <a:t>Objectives</a:t>
                </a:r>
              </a:p>
            </p:txBody>
          </p:sp>
          <p:sp>
            <p:nvSpPr>
              <p:cNvPr id="31" name="TextBox 30">
                <a:extLst>
                  <a:ext uri="{FF2B5EF4-FFF2-40B4-BE49-F238E27FC236}">
                    <a16:creationId xmlns:a16="http://schemas.microsoft.com/office/drawing/2014/main" id="{B7E42F62-4AA3-6FA1-3404-19BD1C953AB6}"/>
                  </a:ext>
                </a:extLst>
              </p:cNvPr>
              <p:cNvSpPr txBox="1"/>
              <p:nvPr/>
            </p:nvSpPr>
            <p:spPr>
              <a:xfrm>
                <a:off x="1808954" y="33561458"/>
                <a:ext cx="12025596" cy="3400931"/>
              </a:xfrm>
              <a:prstGeom prst="rect">
                <a:avLst/>
              </a:prstGeom>
              <a:noFill/>
            </p:spPr>
            <p:txBody>
              <a:bodyPr wrap="square" rtlCol="0">
                <a:spAutoFit/>
              </a:bodyPr>
              <a:lstStyle/>
              <a:p>
                <a:pPr marL="685800" indent="-685800">
                  <a:buFont typeface="Arial" panose="020B0604020202020204" pitchFamily="34" charset="0"/>
                  <a:buChar char="•"/>
                </a:pPr>
                <a:r>
                  <a:rPr lang="en-US" sz="4300" dirty="0"/>
                  <a:t>Discover accurate methods to compare sparse and magnitude pruning of the weight matrix</a:t>
                </a:r>
              </a:p>
              <a:p>
                <a:pPr marL="685800" indent="-685800">
                  <a:buFont typeface="Arial" panose="020B0604020202020204" pitchFamily="34" charset="0"/>
                  <a:buChar char="•"/>
                </a:pPr>
                <a:r>
                  <a:rPr lang="en-US" sz="4300" dirty="0"/>
                  <a:t>Investigate the performance of HNs in retrieving 16x16 and 28x28 binary images in the Caltech 101 </a:t>
                </a:r>
                <a:r>
                  <a:rPr lang="en-US" sz="4400" b="0" i="0" dirty="0">
                    <a:effectLst/>
                    <a:latin typeface="Söhne"/>
                  </a:rPr>
                  <a:t>Silhouettes Data Set</a:t>
                </a:r>
                <a:endParaRPr lang="en-US" sz="4300" dirty="0"/>
              </a:p>
            </p:txBody>
          </p:sp>
        </p:grpSp>
        <p:grpSp>
          <p:nvGrpSpPr>
            <p:cNvPr id="94" name="Group 93">
              <a:extLst>
                <a:ext uri="{FF2B5EF4-FFF2-40B4-BE49-F238E27FC236}">
                  <a16:creationId xmlns:a16="http://schemas.microsoft.com/office/drawing/2014/main" id="{E163AC85-1F52-9DB2-B3FE-6F9713F8283C}"/>
                </a:ext>
              </a:extLst>
            </p:cNvPr>
            <p:cNvGrpSpPr/>
            <p:nvPr/>
          </p:nvGrpSpPr>
          <p:grpSpPr>
            <a:xfrm>
              <a:off x="1448120" y="19556079"/>
              <a:ext cx="12502029" cy="7526045"/>
              <a:chOff x="1448120" y="19556079"/>
              <a:chExt cx="12502029" cy="7526045"/>
            </a:xfrm>
          </p:grpSpPr>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B05C5E3E-C9FF-E169-2F7C-E38C2A49FC35}"/>
                      </a:ext>
                    </a:extLst>
                  </p:cNvPr>
                  <p:cNvSpPr txBox="1"/>
                  <p:nvPr/>
                </p:nvSpPr>
                <p:spPr>
                  <a:xfrm>
                    <a:off x="2094156" y="19556079"/>
                    <a:ext cx="4865575" cy="215969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𝑑</m:t>
                          </m:r>
                          <m:r>
                            <a:rPr lang="en-US" sz="3500" dirty="0" smtClean="0">
                              <a:solidFill>
                                <a:schemeClr val="tx1"/>
                              </a:solidFill>
                              <a:latin typeface="Cambria Math" panose="02040503050406030204" pitchFamily="18" charset="0"/>
                            </a:rPr>
                            <m:t>≔</m:t>
                          </m:r>
                          <m:r>
                            <m:rPr>
                              <m:sty m:val="p"/>
                            </m:rPr>
                            <a:rPr lang="en-US" sz="3500" b="0" i="0" dirty="0" smtClean="0">
                              <a:solidFill>
                                <a:schemeClr val="tx1"/>
                              </a:solidFill>
                              <a:latin typeface="Cambria Math" panose="02040503050406030204" pitchFamily="18" charset="0"/>
                            </a:rPr>
                            <m:t>input</m:t>
                          </m:r>
                          <m:r>
                            <a:rPr lang="en-US" sz="3500" b="0" i="0" dirty="0" smtClean="0">
                              <a:solidFill>
                                <a:schemeClr val="tx1"/>
                              </a:solidFill>
                              <a:latin typeface="Cambria Math" panose="02040503050406030204" pitchFamily="18" charset="0"/>
                            </a:rPr>
                            <m:t> </m:t>
                          </m:r>
                          <m:r>
                            <m:rPr>
                              <m:sty m:val="p"/>
                            </m:rPr>
                            <a:rPr lang="en-US" sz="3500" b="0" i="0" dirty="0" smtClean="0">
                              <a:solidFill>
                                <a:schemeClr val="tx1"/>
                              </a:solidFill>
                              <a:latin typeface="Cambria Math" panose="02040503050406030204" pitchFamily="18" charset="0"/>
                            </a:rPr>
                            <m:t>length</m:t>
                          </m:r>
                        </m:oMath>
                      </m:oMathPara>
                    </a14:m>
                    <a:endParaRPr lang="en-US" sz="3500" dirty="0">
                      <a:solidFill>
                        <a:schemeClr val="tx1"/>
                      </a:solidFill>
                      <a:latin typeface="Cambria" panose="02040503050406030204" pitchFamily="18" charset="0"/>
                      <a:ea typeface="Cambria"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600" i="1" dirty="0">
                              <a:latin typeface="Cambria Math" panose="02040503050406030204" pitchFamily="18" charset="0"/>
                            </a:rPr>
                            <m:t>𝑟</m:t>
                          </m:r>
                          <m:r>
                            <a:rPr lang="en-US" sz="3500" dirty="0" smtClean="0">
                              <a:solidFill>
                                <a:schemeClr val="tx1"/>
                              </a:solidFill>
                              <a:latin typeface="Cambria Math" panose="02040503050406030204" pitchFamily="18" charset="0"/>
                            </a:rPr>
                            <m:t>≔</m:t>
                          </m:r>
                          <m:r>
                            <m:rPr>
                              <m:sty m:val="p"/>
                            </m:rPr>
                            <a:rPr lang="en-US" sz="3500" b="0" i="0" dirty="0" smtClean="0">
                              <a:solidFill>
                                <a:schemeClr val="tx1"/>
                              </a:solidFill>
                              <a:latin typeface="Cambria Math" panose="02040503050406030204" pitchFamily="18" charset="0"/>
                            </a:rPr>
                            <m:t>state</m:t>
                          </m:r>
                          <m:r>
                            <a:rPr lang="en-US" sz="3500" b="0" i="0" dirty="0" smtClean="0">
                              <a:solidFill>
                                <a:schemeClr val="tx1"/>
                              </a:solidFill>
                              <a:latin typeface="Cambria Math" panose="02040503050406030204" pitchFamily="18" charset="0"/>
                            </a:rPr>
                            <m:t> </m:t>
                          </m:r>
                          <m:r>
                            <m:rPr>
                              <m:sty m:val="p"/>
                            </m:rPr>
                            <a:rPr lang="en-US" sz="3500" b="0" i="0" dirty="0" smtClean="0">
                              <a:solidFill>
                                <a:schemeClr val="tx1"/>
                              </a:solidFill>
                              <a:latin typeface="Cambria Math" panose="02040503050406030204" pitchFamily="18" charset="0"/>
                            </a:rPr>
                            <m:t>vector</m:t>
                          </m:r>
                        </m:oMath>
                      </m:oMathPara>
                    </a14:m>
                    <a:endParaRPr lang="en-US" sz="3500" b="0" dirty="0">
                      <a:solidFill>
                        <a:schemeClr val="tx1"/>
                      </a:solidFill>
                      <a:latin typeface="Cambria" panose="02040503050406030204" pitchFamily="18" charset="0"/>
                    </a:endParaRPr>
                  </a:p>
                  <a:p>
                    <a:pPr algn="ctr"/>
                    <a:r>
                      <a:rPr lang="en-US" sz="3500" b="0" dirty="0">
                        <a:solidFill>
                          <a:schemeClr val="tx1"/>
                        </a:solidFill>
                        <a:latin typeface="Cambria" panose="02040503050406030204" pitchFamily="18" charset="0"/>
                      </a:rPr>
                      <a:t>b </a:t>
                    </a:r>
                    <a14:m>
                      <m:oMath xmlns:m="http://schemas.openxmlformats.org/officeDocument/2006/math">
                        <m:r>
                          <a:rPr lang="en-US" sz="3500" dirty="0" smtClean="0">
                            <a:solidFill>
                              <a:schemeClr val="tx1"/>
                            </a:solidFill>
                            <a:latin typeface="Cambria Math" panose="02040503050406030204" pitchFamily="18" charset="0"/>
                          </a:rPr>
                          <m:t>≔</m:t>
                        </m:r>
                        <m:r>
                          <m:rPr>
                            <m:sty m:val="p"/>
                          </m:rPr>
                          <a:rPr lang="en-US" sz="3500" b="0" i="0" dirty="0" smtClean="0">
                            <a:solidFill>
                              <a:schemeClr val="tx1"/>
                            </a:solidFill>
                            <a:latin typeface="Cambria Math" panose="02040503050406030204" pitchFamily="18" charset="0"/>
                          </a:rPr>
                          <m:t>bias</m:t>
                        </m:r>
                        <m:r>
                          <a:rPr lang="en-US" sz="3500" b="0" i="0" dirty="0" smtClean="0">
                            <a:solidFill>
                              <a:schemeClr val="tx1"/>
                            </a:solidFill>
                            <a:latin typeface="Cambria Math" panose="02040503050406030204" pitchFamily="18" charset="0"/>
                          </a:rPr>
                          <m:t> </m:t>
                        </m:r>
                        <m:r>
                          <m:rPr>
                            <m:sty m:val="p"/>
                          </m:rPr>
                          <a:rPr lang="en-US" sz="3500" b="0" i="0" dirty="0" smtClean="0">
                            <a:solidFill>
                              <a:schemeClr val="tx1"/>
                            </a:solidFill>
                            <a:latin typeface="Cambria Math" panose="02040503050406030204" pitchFamily="18" charset="0"/>
                          </a:rPr>
                          <m:t>vector</m:t>
                        </m:r>
                      </m:oMath>
                    </a14:m>
                    <a:endParaRPr lang="en-US" sz="3500" b="0" i="0" dirty="0">
                      <a:solidFill>
                        <a:schemeClr val="tx1"/>
                      </a:solidFill>
                      <a:latin typeface="Cambria Math" panose="02040503050406030204" pitchFamily="18" charset="0"/>
                    </a:endParaRPr>
                  </a:p>
                  <a:p>
                    <a:pPr algn="ctr"/>
                    <a:r>
                      <a:rPr lang="el-GR" sz="3500" dirty="0">
                        <a:latin typeface="Cambria" panose="02040503050406030204" pitchFamily="18" charset="0"/>
                      </a:rPr>
                      <a:t>η</a:t>
                    </a:r>
                    <a:r>
                      <a:rPr lang="en-US" sz="3500" dirty="0">
                        <a:latin typeface="Cambria" panose="02040503050406030204" pitchFamily="18" charset="0"/>
                      </a:rPr>
                      <a:t> </a:t>
                    </a:r>
                    <a14:m>
                      <m:oMath xmlns:m="http://schemas.openxmlformats.org/officeDocument/2006/math">
                        <m:r>
                          <a:rPr lang="en-US" sz="3500" dirty="0">
                            <a:latin typeface="Cambria Math" panose="02040503050406030204" pitchFamily="18" charset="0"/>
                          </a:rPr>
                          <m:t>≔</m:t>
                        </m:r>
                        <m:r>
                          <m:rPr>
                            <m:sty m:val="p"/>
                          </m:rPr>
                          <a:rPr lang="en-US" sz="3500" b="0" i="0" dirty="0" smtClean="0">
                            <a:latin typeface="Cambria Math" panose="02040503050406030204" pitchFamily="18" charset="0"/>
                          </a:rPr>
                          <m:t>random</m:t>
                        </m:r>
                        <m:r>
                          <a:rPr lang="en-US" sz="3500" b="0" i="0" dirty="0" smtClean="0">
                            <a:latin typeface="Cambria Math" panose="02040503050406030204" pitchFamily="18" charset="0"/>
                          </a:rPr>
                          <m:t> </m:t>
                        </m:r>
                        <m:r>
                          <m:rPr>
                            <m:sty m:val="p"/>
                          </m:rPr>
                          <a:rPr lang="en-US" sz="3500" b="0" i="0" dirty="0" smtClean="0">
                            <a:latin typeface="Cambria Math" panose="02040503050406030204" pitchFamily="18" charset="0"/>
                          </a:rPr>
                          <m:t>index</m:t>
                        </m:r>
                        <m:r>
                          <a:rPr lang="en-US" sz="3500" b="0" i="0" dirty="0" smtClean="0">
                            <a:latin typeface="Cambria Math" panose="02040503050406030204" pitchFamily="18" charset="0"/>
                          </a:rPr>
                          <m:t> </m:t>
                        </m:r>
                        <m:r>
                          <m:rPr>
                            <m:sty m:val="p"/>
                          </m:rPr>
                          <a:rPr lang="en-US" sz="3500" b="0" i="0" dirty="0" smtClean="0">
                            <a:latin typeface="Cambria Math" panose="02040503050406030204" pitchFamily="18" charset="0"/>
                          </a:rPr>
                          <m:t>vector</m:t>
                        </m:r>
                      </m:oMath>
                    </a14:m>
                    <a:endParaRPr lang="en-US" sz="3500" b="0" dirty="0">
                      <a:solidFill>
                        <a:schemeClr val="tx1"/>
                      </a:solidFill>
                      <a:latin typeface="Cambria" panose="02040503050406030204" pitchFamily="18" charset="0"/>
                    </a:endParaRPr>
                  </a:p>
                </p:txBody>
              </p:sp>
            </mc:Choice>
            <mc:Fallback>
              <p:sp>
                <p:nvSpPr>
                  <p:cNvPr id="59" name="TextBox 58">
                    <a:extLst>
                      <a:ext uri="{FF2B5EF4-FFF2-40B4-BE49-F238E27FC236}">
                        <a16:creationId xmlns:a16="http://schemas.microsoft.com/office/drawing/2014/main" id="{B05C5E3E-C9FF-E169-2F7C-E38C2A49FC35}"/>
                      </a:ext>
                    </a:extLst>
                  </p:cNvPr>
                  <p:cNvSpPr txBox="1">
                    <a:spLocks noRot="1" noChangeAspect="1" noMove="1" noResize="1" noEditPoints="1" noAdjustHandles="1" noChangeArrowheads="1" noChangeShapeType="1" noTextEdit="1"/>
                  </p:cNvSpPr>
                  <p:nvPr/>
                </p:nvSpPr>
                <p:spPr>
                  <a:xfrm>
                    <a:off x="2094156" y="19556079"/>
                    <a:ext cx="4865575" cy="2159694"/>
                  </a:xfrm>
                  <a:prstGeom prst="rect">
                    <a:avLst/>
                  </a:prstGeom>
                  <a:blipFill>
                    <a:blip r:embed="rId4"/>
                    <a:stretch>
                      <a:fillRect l="-5388" b="-118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4" name="TextBox 73">
                    <a:extLst>
                      <a:ext uri="{FF2B5EF4-FFF2-40B4-BE49-F238E27FC236}">
                        <a16:creationId xmlns:a16="http://schemas.microsoft.com/office/drawing/2014/main" id="{6FD9BC91-28D5-AE71-0963-86D147BD02CC}"/>
                      </a:ext>
                    </a:extLst>
                  </p:cNvPr>
                  <p:cNvSpPr txBox="1"/>
                  <p:nvPr/>
                </p:nvSpPr>
                <p:spPr>
                  <a:xfrm>
                    <a:off x="7324027" y="19896547"/>
                    <a:ext cx="5392673" cy="120141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500" b="0" i="1" smtClean="0">
                              <a:solidFill>
                                <a:schemeClr val="tx1"/>
                              </a:solidFill>
                              <a:latin typeface="Cambria Math" panose="02040503050406030204" pitchFamily="18" charset="0"/>
                              <a:ea typeface="Cambria" panose="02040503050406030204" pitchFamily="18" charset="0"/>
                            </a:rPr>
                            <m:t>𝑠𝑖𝑔𝑛</m:t>
                          </m:r>
                          <m:r>
                            <a:rPr lang="en-US" sz="3500" b="0" i="1" smtClean="0">
                              <a:solidFill>
                                <a:schemeClr val="tx1"/>
                              </a:solidFill>
                              <a:latin typeface="Cambria Math" panose="02040503050406030204" pitchFamily="18" charset="0"/>
                              <a:ea typeface="Cambria" panose="02040503050406030204" pitchFamily="18" charset="0"/>
                            </a:rPr>
                            <m:t>(</m:t>
                          </m:r>
                          <m:r>
                            <a:rPr lang="en-US" sz="3500" b="0" i="1" smtClean="0">
                              <a:solidFill>
                                <a:schemeClr val="tx1"/>
                              </a:solidFill>
                              <a:latin typeface="Cambria Math" panose="02040503050406030204" pitchFamily="18" charset="0"/>
                              <a:ea typeface="Cambria" panose="02040503050406030204" pitchFamily="18" charset="0"/>
                            </a:rPr>
                            <m:t>𝑥</m:t>
                          </m:r>
                          <m:r>
                            <a:rPr lang="en-US" sz="3500" b="0" i="1" smtClean="0">
                              <a:solidFill>
                                <a:schemeClr val="tx1"/>
                              </a:solidFill>
                              <a:latin typeface="Cambria Math" panose="02040503050406030204" pitchFamily="18" charset="0"/>
                              <a:ea typeface="Cambria" panose="02040503050406030204" pitchFamily="18" charset="0"/>
                            </a:rPr>
                            <m:t>)=</m:t>
                          </m:r>
                          <m:d>
                            <m:dPr>
                              <m:begChr m:val="{"/>
                              <m:endChr m:val=""/>
                              <m:ctrlPr>
                                <a:rPr lang="en-US" sz="3500" b="0" i="1" smtClean="0">
                                  <a:solidFill>
                                    <a:schemeClr val="tx1"/>
                                  </a:solidFill>
                                  <a:latin typeface="Cambria Math" panose="02040503050406030204" pitchFamily="18" charset="0"/>
                                  <a:ea typeface="Cambria" panose="02040503050406030204" pitchFamily="18" charset="0"/>
                                </a:rPr>
                              </m:ctrlPr>
                            </m:dPr>
                            <m:e>
                              <m:eqArr>
                                <m:eqArrPr>
                                  <m:ctrlPr>
                                    <a:rPr lang="en-US" sz="3500" b="0" i="1" smtClean="0">
                                      <a:solidFill>
                                        <a:schemeClr val="tx1"/>
                                      </a:solidFill>
                                      <a:latin typeface="Cambria Math" panose="02040503050406030204" pitchFamily="18" charset="0"/>
                                      <a:ea typeface="Cambria" panose="02040503050406030204" pitchFamily="18" charset="0"/>
                                    </a:rPr>
                                  </m:ctrlPr>
                                </m:eqArrPr>
                                <m:e>
                                  <m:r>
                                    <a:rPr lang="en-US" sz="3500" b="0" i="1" smtClean="0">
                                      <a:solidFill>
                                        <a:schemeClr val="tx1"/>
                                      </a:solidFill>
                                      <a:latin typeface="Cambria Math" panose="02040503050406030204" pitchFamily="18" charset="0"/>
                                      <a:ea typeface="Cambria" panose="02040503050406030204" pitchFamily="18" charset="0"/>
                                    </a:rPr>
                                    <m:t>+1 </m:t>
                                  </m:r>
                                  <m:r>
                                    <m:rPr>
                                      <m:sty m:val="p"/>
                                    </m:rPr>
                                    <a:rPr lang="en-US" sz="3500" b="0" i="0" smtClean="0">
                                      <a:solidFill>
                                        <a:schemeClr val="tx1"/>
                                      </a:solidFill>
                                      <a:latin typeface="Cambria Math" panose="02040503050406030204" pitchFamily="18" charset="0"/>
                                      <a:ea typeface="Cambria" panose="02040503050406030204" pitchFamily="18" charset="0"/>
                                    </a:rPr>
                                    <m:t>if</m:t>
                                  </m:r>
                                  <m:r>
                                    <a:rPr lang="en-US" sz="3500" b="0" i="1" smtClean="0">
                                      <a:solidFill>
                                        <a:schemeClr val="tx1"/>
                                      </a:solidFill>
                                      <a:latin typeface="Cambria Math" panose="02040503050406030204" pitchFamily="18" charset="0"/>
                                      <a:ea typeface="Cambria" panose="02040503050406030204" pitchFamily="18" charset="0"/>
                                    </a:rPr>
                                    <m:t> </m:t>
                                  </m:r>
                                  <m:r>
                                    <a:rPr lang="en-US" sz="3500" b="0" i="1" smtClean="0">
                                      <a:solidFill>
                                        <a:schemeClr val="tx1"/>
                                      </a:solidFill>
                                      <a:latin typeface="Cambria Math" panose="02040503050406030204" pitchFamily="18" charset="0"/>
                                      <a:ea typeface="Cambria" panose="02040503050406030204" pitchFamily="18" charset="0"/>
                                    </a:rPr>
                                    <m:t>𝑥</m:t>
                                  </m:r>
                                  <m:r>
                                    <a:rPr lang="en-US" sz="3500" b="0" i="1" smtClean="0">
                                      <a:solidFill>
                                        <a:schemeClr val="tx1"/>
                                      </a:solidFill>
                                      <a:latin typeface="Cambria Math" panose="02040503050406030204" pitchFamily="18" charset="0"/>
                                      <a:ea typeface="Cambria" panose="02040503050406030204" pitchFamily="18" charset="0"/>
                                    </a:rPr>
                                    <m:t>≥0</m:t>
                                  </m:r>
                                </m:e>
                                <m:e>
                                  <m:r>
                                    <a:rPr lang="en-US" sz="3500" b="0" i="1" smtClean="0">
                                      <a:latin typeface="Cambria Math" panose="02040503050406030204" pitchFamily="18" charset="0"/>
                                    </a:rPr>
                                    <m:t>−1 </m:t>
                                  </m:r>
                                  <m:r>
                                    <m:rPr>
                                      <m:sty m:val="p"/>
                                    </m:rPr>
                                    <a:rPr lang="en-US" sz="3500" b="0" i="0" smtClean="0">
                                      <a:latin typeface="Cambria Math" panose="02040503050406030204" pitchFamily="18" charset="0"/>
                                    </a:rPr>
                                    <m:t>if</m:t>
                                  </m:r>
                                  <m:r>
                                    <a:rPr lang="en-US" sz="3500" b="0" i="1" smtClean="0">
                                      <a:latin typeface="Cambria Math" panose="02040503050406030204" pitchFamily="18" charset="0"/>
                                    </a:rPr>
                                    <m:t> </m:t>
                                  </m:r>
                                  <m:r>
                                    <a:rPr lang="en-US" sz="3500" b="0" i="1" smtClean="0">
                                      <a:latin typeface="Cambria Math" panose="02040503050406030204" pitchFamily="18" charset="0"/>
                                    </a:rPr>
                                    <m:t>𝑥</m:t>
                                  </m:r>
                                  <m:r>
                                    <a:rPr lang="en-US" sz="3500" b="0" i="1" smtClean="0">
                                      <a:latin typeface="Cambria Math" panose="02040503050406030204" pitchFamily="18" charset="0"/>
                                    </a:rPr>
                                    <m:t>&lt;0</m:t>
                                  </m:r>
                                </m:e>
                              </m:eqArr>
                            </m:e>
                          </m:d>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p:sp>
                <p:nvSpPr>
                  <p:cNvPr id="74" name="TextBox 73">
                    <a:extLst>
                      <a:ext uri="{FF2B5EF4-FFF2-40B4-BE49-F238E27FC236}">
                        <a16:creationId xmlns:a16="http://schemas.microsoft.com/office/drawing/2014/main" id="{6FD9BC91-28D5-AE71-0963-86D147BD02CC}"/>
                      </a:ext>
                    </a:extLst>
                  </p:cNvPr>
                  <p:cNvSpPr txBox="1">
                    <a:spLocks noRot="1" noChangeAspect="1" noMove="1" noResize="1" noEditPoints="1" noAdjustHandles="1" noChangeArrowheads="1" noChangeShapeType="1" noTextEdit="1"/>
                  </p:cNvSpPr>
                  <p:nvPr/>
                </p:nvSpPr>
                <p:spPr>
                  <a:xfrm>
                    <a:off x="7324027" y="19896547"/>
                    <a:ext cx="5392673" cy="1201419"/>
                  </a:xfrm>
                  <a:prstGeom prst="rect">
                    <a:avLst/>
                  </a:prstGeom>
                  <a:blipFill>
                    <a:blip r:embed="rId5"/>
                    <a:stretch>
                      <a:fillRect/>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941F8054-7BE7-5C41-CF2C-5E8C596D5E3F}"/>
                  </a:ext>
                </a:extLst>
              </p:cNvPr>
              <p:cNvGrpSpPr/>
              <p:nvPr/>
            </p:nvGrpSpPr>
            <p:grpSpPr>
              <a:xfrm>
                <a:off x="1448120" y="21896591"/>
                <a:ext cx="12502029" cy="5185533"/>
                <a:chOff x="1448120" y="21896591"/>
                <a:chExt cx="12502029" cy="5185533"/>
              </a:xfrm>
            </p:grpSpPr>
            <p:sp>
              <p:nvSpPr>
                <p:cNvPr id="70" name="TextBox 69">
                  <a:extLst>
                    <a:ext uri="{FF2B5EF4-FFF2-40B4-BE49-F238E27FC236}">
                      <a16:creationId xmlns:a16="http://schemas.microsoft.com/office/drawing/2014/main" id="{9E21499A-754B-5DB8-5AFA-A8D7BE80CDF5}"/>
                    </a:ext>
                  </a:extLst>
                </p:cNvPr>
                <p:cNvSpPr txBox="1"/>
                <p:nvPr/>
              </p:nvSpPr>
              <p:spPr>
                <a:xfrm>
                  <a:off x="1448122" y="21896591"/>
                  <a:ext cx="4109210" cy="661720"/>
                </a:xfrm>
                <a:prstGeom prst="rect">
                  <a:avLst/>
                </a:prstGeom>
                <a:noFill/>
              </p:spPr>
              <p:txBody>
                <a:bodyPr wrap="square" lIns="0" tIns="0" rIns="0" bIns="0" rtlCol="0">
                  <a:spAutoFit/>
                </a:bodyPr>
                <a:lstStyle/>
                <a:p>
                  <a:pPr algn="r"/>
                  <a:r>
                    <a:rPr lang="en-US" sz="4300" dirty="0"/>
                    <a:t>Inputs:</a:t>
                  </a:r>
                  <a:endParaRPr lang="en-US" sz="4300" dirty="0">
                    <a:solidFill>
                      <a:schemeClr val="tx1"/>
                    </a:solidFill>
                    <a:latin typeface="Cambria" panose="02040503050406030204" pitchFamily="18" charset="0"/>
                    <a:ea typeface="Cambria" panose="02040503050406030204" pitchFamily="18" charset="0"/>
                  </a:endParaRPr>
                </a:p>
              </p:txBody>
            </p:sp>
            <p:sp>
              <p:nvSpPr>
                <p:cNvPr id="71" name="TextBox 70">
                  <a:extLst>
                    <a:ext uri="{FF2B5EF4-FFF2-40B4-BE49-F238E27FC236}">
                      <a16:creationId xmlns:a16="http://schemas.microsoft.com/office/drawing/2014/main" id="{1DD61F3A-0F3C-BDA2-6FBB-B904AFF0C6C9}"/>
                    </a:ext>
                  </a:extLst>
                </p:cNvPr>
                <p:cNvSpPr txBox="1"/>
                <p:nvPr/>
              </p:nvSpPr>
              <p:spPr>
                <a:xfrm>
                  <a:off x="1448120" y="23203559"/>
                  <a:ext cx="4109211" cy="661720"/>
                </a:xfrm>
                <a:prstGeom prst="rect">
                  <a:avLst/>
                </a:prstGeom>
                <a:noFill/>
              </p:spPr>
              <p:txBody>
                <a:bodyPr wrap="square" lIns="0" tIns="0" rIns="0" bIns="0" rtlCol="0">
                  <a:spAutoFit/>
                </a:bodyPr>
                <a:lstStyle/>
                <a:p>
                  <a:pPr algn="r"/>
                  <a:r>
                    <a:rPr lang="en-US" sz="4300" dirty="0"/>
                    <a:t>Weight matrix: </a:t>
                  </a:r>
                  <a:endParaRPr lang="en-US" sz="4300" dirty="0">
                    <a:solidFill>
                      <a:schemeClr val="tx1"/>
                    </a:solidFill>
                    <a:latin typeface="Cambria" panose="02040503050406030204" pitchFamily="18" charset="0"/>
                    <a:ea typeface="Cambria" panose="02040503050406030204" pitchFamily="18" charset="0"/>
                  </a:endParaRPr>
                </a:p>
              </p:txBody>
            </p:sp>
            <p:sp>
              <p:nvSpPr>
                <p:cNvPr id="73" name="TextBox 72">
                  <a:extLst>
                    <a:ext uri="{FF2B5EF4-FFF2-40B4-BE49-F238E27FC236}">
                      <a16:creationId xmlns:a16="http://schemas.microsoft.com/office/drawing/2014/main" id="{0ADE9BCB-24E1-A592-D52E-EB2A00C73FD6}"/>
                    </a:ext>
                  </a:extLst>
                </p:cNvPr>
                <p:cNvSpPr txBox="1"/>
                <p:nvPr/>
              </p:nvSpPr>
              <p:spPr>
                <a:xfrm>
                  <a:off x="1448122" y="24788272"/>
                  <a:ext cx="4109210" cy="661720"/>
                </a:xfrm>
                <a:prstGeom prst="rect">
                  <a:avLst/>
                </a:prstGeom>
                <a:noFill/>
              </p:spPr>
              <p:txBody>
                <a:bodyPr wrap="square" lIns="0" tIns="0" rIns="0" bIns="0" rtlCol="0">
                  <a:spAutoFit/>
                </a:bodyPr>
                <a:lstStyle/>
                <a:p>
                  <a:pPr algn="r"/>
                  <a:r>
                    <a:rPr lang="en-US" sz="4300" dirty="0"/>
                    <a:t>Energy function: </a:t>
                  </a:r>
                  <a:endParaRPr lang="en-US" sz="4300" dirty="0">
                    <a:solidFill>
                      <a:schemeClr val="tx1"/>
                    </a:solidFill>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92FA0A23-8E70-9CBC-1866-3F92C9FF5A57}"/>
                    </a:ext>
                  </a:extLst>
                </p:cNvPr>
                <p:cNvSpPr txBox="1"/>
                <p:nvPr/>
              </p:nvSpPr>
              <p:spPr>
                <a:xfrm>
                  <a:off x="1482390" y="25758685"/>
                  <a:ext cx="4109210" cy="1323439"/>
                </a:xfrm>
                <a:prstGeom prst="rect">
                  <a:avLst/>
                </a:prstGeom>
                <a:noFill/>
              </p:spPr>
              <p:txBody>
                <a:bodyPr wrap="square" lIns="0" tIns="0" rIns="0" bIns="0" rtlCol="0">
                  <a:spAutoFit/>
                </a:bodyPr>
                <a:lstStyle/>
                <a:p>
                  <a:pPr algn="r"/>
                  <a:r>
                    <a:rPr lang="en-US" sz="4300" dirty="0"/>
                    <a:t>Asynchronous update rule: </a:t>
                  </a:r>
                  <a:endParaRPr lang="en-US" sz="4300" dirty="0">
                    <a:solidFill>
                      <a:schemeClr val="tx1"/>
                    </a:solidFill>
                    <a:latin typeface="Cambria" panose="02040503050406030204" pitchFamily="18" charset="0"/>
                    <a:ea typeface="Cambria" panose="02040503050406030204" pitchFamily="18" charset="0"/>
                  </a:endParaRPr>
                </a:p>
              </p:txBody>
            </p:sp>
            <p:grpSp>
              <p:nvGrpSpPr>
                <p:cNvPr id="33" name="Group 32">
                  <a:extLst>
                    <a:ext uri="{FF2B5EF4-FFF2-40B4-BE49-F238E27FC236}">
                      <a16:creationId xmlns:a16="http://schemas.microsoft.com/office/drawing/2014/main" id="{BA63DD7E-F039-AA5B-3AE5-358690B14FBD}"/>
                    </a:ext>
                  </a:extLst>
                </p:cNvPr>
                <p:cNvGrpSpPr/>
                <p:nvPr/>
              </p:nvGrpSpPr>
              <p:grpSpPr>
                <a:xfrm>
                  <a:off x="5360732" y="21973077"/>
                  <a:ext cx="8589417" cy="4742405"/>
                  <a:chOff x="5360732" y="21973077"/>
                  <a:chExt cx="8589417" cy="4742405"/>
                </a:xfrm>
              </p:grpSpPr>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4D5F08D-B9F7-556F-DDC5-F8999995071A}"/>
                          </a:ext>
                        </a:extLst>
                      </p:cNvPr>
                      <p:cNvSpPr txBox="1"/>
                      <p:nvPr/>
                    </p:nvSpPr>
                    <p:spPr>
                      <a:xfrm>
                        <a:off x="5360732" y="21973077"/>
                        <a:ext cx="8589417" cy="51687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300" i="1" smtClean="0">
                                      <a:solidFill>
                                        <a:schemeClr val="tx1"/>
                                      </a:solidFill>
                                      <a:latin typeface="Cambria Math" panose="02040503050406030204" pitchFamily="18" charset="0"/>
                                    </a:rPr>
                                  </m:ctrlPr>
                                </m:sSubPr>
                                <m:e>
                                  <m:r>
                                    <a:rPr lang="en-US" sz="3300" i="1">
                                      <a:solidFill>
                                        <a:schemeClr val="tx1"/>
                                      </a:solidFill>
                                      <a:latin typeface="Cambria Math" panose="02040503050406030204" pitchFamily="18" charset="0"/>
                                    </a:rPr>
                                    <m:t>𝑥</m:t>
                                  </m:r>
                                </m:e>
                                <m:sub>
                                  <m:r>
                                    <a:rPr lang="en-US" sz="3300" i="1">
                                      <a:solidFill>
                                        <a:schemeClr val="tx1"/>
                                      </a:solidFill>
                                      <a:latin typeface="Cambria Math" panose="02040503050406030204" pitchFamily="18" charset="0"/>
                                    </a:rPr>
                                    <m:t>𝑖</m:t>
                                  </m:r>
                                </m:sub>
                              </m:sSub>
                              <m:r>
                                <a:rPr lang="en-US" sz="3300" i="0">
                                  <a:solidFill>
                                    <a:schemeClr val="tx1"/>
                                  </a:solidFill>
                                  <a:latin typeface="Cambria Math" panose="02040503050406030204" pitchFamily="18" charset="0"/>
                                </a:rPr>
                                <m:t>∈</m:t>
                              </m:r>
                              <m:sSup>
                                <m:sSupPr>
                                  <m:ctrlPr>
                                    <a:rPr lang="en-US" sz="3300" i="1">
                                      <a:solidFill>
                                        <a:schemeClr val="tx1"/>
                                      </a:solidFill>
                                      <a:latin typeface="Cambria Math" panose="02040503050406030204" pitchFamily="18" charset="0"/>
                                    </a:rPr>
                                  </m:ctrlPr>
                                </m:sSupPr>
                                <m:e>
                                  <m:d>
                                    <m:dPr>
                                      <m:begChr m:val="{"/>
                                      <m:endChr m:val="}"/>
                                      <m:ctrlPr>
                                        <a:rPr lang="en-US" sz="3300" i="1">
                                          <a:solidFill>
                                            <a:schemeClr val="tx1"/>
                                          </a:solidFill>
                                          <a:latin typeface="Cambria Math" panose="02040503050406030204" pitchFamily="18" charset="0"/>
                                        </a:rPr>
                                      </m:ctrlPr>
                                    </m:dPr>
                                    <m:e>
                                      <m:r>
                                        <a:rPr lang="en-US" sz="3300" i="0">
                                          <a:solidFill>
                                            <a:schemeClr val="tx1"/>
                                          </a:solidFill>
                                          <a:latin typeface="Cambria Math" panose="02040503050406030204" pitchFamily="18" charset="0"/>
                                        </a:rPr>
                                        <m:t>−1,</m:t>
                                      </m:r>
                                      <m:r>
                                        <a:rPr lang="en-US" sz="3300" b="0" i="0" smtClean="0">
                                          <a:solidFill>
                                            <a:schemeClr val="tx1"/>
                                          </a:solidFill>
                                          <a:latin typeface="Cambria Math" panose="02040503050406030204" pitchFamily="18" charset="0"/>
                                        </a:rPr>
                                        <m:t> </m:t>
                                      </m:r>
                                      <m:r>
                                        <a:rPr lang="en-US" sz="3300" i="0">
                                          <a:solidFill>
                                            <a:schemeClr val="tx1"/>
                                          </a:solidFill>
                                          <a:latin typeface="Cambria Math" panose="02040503050406030204" pitchFamily="18" charset="0"/>
                                        </a:rPr>
                                        <m:t>1</m:t>
                                      </m:r>
                                    </m:e>
                                  </m:d>
                                </m:e>
                                <m:sup>
                                  <m:r>
                                    <a:rPr lang="en-US" sz="3300" i="1">
                                      <a:solidFill>
                                        <a:schemeClr val="tx1"/>
                                      </a:solidFill>
                                      <a:latin typeface="Cambria Math" panose="02040503050406030204" pitchFamily="18" charset="0"/>
                                    </a:rPr>
                                    <m:t>𝑑</m:t>
                                  </m:r>
                                </m:sup>
                              </m:sSup>
                            </m:oMath>
                          </m:oMathPara>
                        </a14:m>
                        <a:endParaRPr lang="en-US" sz="3300" dirty="0">
                          <a:solidFill>
                            <a:schemeClr val="tx1"/>
                          </a:solidFill>
                          <a:latin typeface="Cambria" panose="02040503050406030204" pitchFamily="18" charset="0"/>
                          <a:ea typeface="Cambria" panose="02040503050406030204" pitchFamily="18" charset="0"/>
                        </a:endParaRPr>
                      </a:p>
                    </p:txBody>
                  </p:sp>
                </mc:Choice>
                <mc:Fallback xmlns="">
                  <p:sp>
                    <p:nvSpPr>
                      <p:cNvPr id="51" name="TextBox 50">
                        <a:extLst>
                          <a:ext uri="{FF2B5EF4-FFF2-40B4-BE49-F238E27FC236}">
                            <a16:creationId xmlns:a16="http://schemas.microsoft.com/office/drawing/2014/main" id="{B4D5F08D-B9F7-556F-DDC5-F8999995071A}"/>
                          </a:ext>
                        </a:extLst>
                      </p:cNvPr>
                      <p:cNvSpPr txBox="1">
                        <a:spLocks noRot="1" noChangeAspect="1" noMove="1" noResize="1" noEditPoints="1" noAdjustHandles="1" noChangeArrowheads="1" noChangeShapeType="1" noTextEdit="1"/>
                      </p:cNvSpPr>
                      <p:nvPr/>
                    </p:nvSpPr>
                    <p:spPr>
                      <a:xfrm>
                        <a:off x="5360732" y="21973077"/>
                        <a:ext cx="8589417" cy="5168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E5F7748C-FC27-F919-B2FA-EFC6EFA3EDAF}"/>
                          </a:ext>
                        </a:extLst>
                      </p:cNvPr>
                      <p:cNvSpPr txBox="1"/>
                      <p:nvPr/>
                    </p:nvSpPr>
                    <p:spPr>
                      <a:xfrm>
                        <a:off x="5360732" y="23001495"/>
                        <a:ext cx="8589417" cy="123232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300" i="1" dirty="0" smtClean="0">
                                  <a:solidFill>
                                    <a:schemeClr val="tx1"/>
                                  </a:solidFill>
                                  <a:latin typeface="Cambria Math" panose="02040503050406030204" pitchFamily="18" charset="0"/>
                                </a:rPr>
                                <m:t>𝑊</m:t>
                              </m:r>
                              <m:r>
                                <a:rPr lang="en-US" sz="3300" i="0" dirty="0">
                                  <a:solidFill>
                                    <a:schemeClr val="tx1"/>
                                  </a:solidFill>
                                  <a:latin typeface="Cambria Math" panose="02040503050406030204" pitchFamily="18" charset="0"/>
                                </a:rPr>
                                <m:t>=</m:t>
                              </m:r>
                              <m:nary>
                                <m:naryPr>
                                  <m:chr m:val="∑"/>
                                  <m:limLoc m:val="undOvr"/>
                                  <m:grow m:val="on"/>
                                  <m:supHide m:val="on"/>
                                  <m:ctrlPr>
                                    <a:rPr lang="en-US" sz="3300" i="1" dirty="0">
                                      <a:solidFill>
                                        <a:schemeClr val="tx1"/>
                                      </a:solidFill>
                                      <a:latin typeface="Cambria Math" panose="02040503050406030204" pitchFamily="18" charset="0"/>
                                    </a:rPr>
                                  </m:ctrlPr>
                                </m:naryPr>
                                <m:sub>
                                  <m:r>
                                    <a:rPr lang="en-US" sz="3300" i="1" dirty="0">
                                      <a:solidFill>
                                        <a:schemeClr val="tx1"/>
                                      </a:solidFill>
                                      <a:latin typeface="Cambria Math" panose="02040503050406030204" pitchFamily="18" charset="0"/>
                                    </a:rPr>
                                    <m:t>𝑖</m:t>
                                  </m:r>
                                </m:sub>
                                <m:sup/>
                                <m:e>
                                  <m:sSub>
                                    <m:sSubPr>
                                      <m:ctrlPr>
                                        <a:rPr lang="en-US" sz="3300" i="1" dirty="0">
                                          <a:solidFill>
                                            <a:schemeClr val="tx1"/>
                                          </a:solidFill>
                                          <a:latin typeface="Cambria Math" panose="02040503050406030204" pitchFamily="18" charset="0"/>
                                        </a:rPr>
                                      </m:ctrlPr>
                                    </m:sSubPr>
                                    <m:e>
                                      <m:r>
                                        <a:rPr lang="en-US" sz="3300" i="1" dirty="0">
                                          <a:solidFill>
                                            <a:schemeClr val="tx1"/>
                                          </a:solidFill>
                                          <a:latin typeface="Cambria Math" panose="02040503050406030204" pitchFamily="18" charset="0"/>
                                        </a:rPr>
                                        <m:t>𝑥</m:t>
                                      </m:r>
                                    </m:e>
                                    <m:sub>
                                      <m:r>
                                        <a:rPr lang="en-US" sz="3300" i="1" dirty="0">
                                          <a:solidFill>
                                            <a:schemeClr val="tx1"/>
                                          </a:solidFill>
                                          <a:latin typeface="Cambria Math" panose="02040503050406030204" pitchFamily="18" charset="0"/>
                                        </a:rPr>
                                        <m:t>𝑖</m:t>
                                      </m:r>
                                    </m:sub>
                                  </m:sSub>
                                  <m:sSubSup>
                                    <m:sSubSupPr>
                                      <m:ctrlPr>
                                        <a:rPr lang="en-US" sz="3300" i="1" dirty="0">
                                          <a:solidFill>
                                            <a:schemeClr val="tx1"/>
                                          </a:solidFill>
                                          <a:latin typeface="Cambria Math" panose="02040503050406030204" pitchFamily="18" charset="0"/>
                                        </a:rPr>
                                      </m:ctrlPr>
                                    </m:sSubSupPr>
                                    <m:e>
                                      <m:r>
                                        <a:rPr lang="en-US" sz="3300" i="1" dirty="0">
                                          <a:solidFill>
                                            <a:schemeClr val="tx1"/>
                                          </a:solidFill>
                                          <a:latin typeface="Cambria Math" panose="02040503050406030204" pitchFamily="18" charset="0"/>
                                        </a:rPr>
                                        <m:t>𝑥</m:t>
                                      </m:r>
                                    </m:e>
                                    <m:sub>
                                      <m:r>
                                        <a:rPr lang="en-US" sz="3300" i="1" dirty="0">
                                          <a:solidFill>
                                            <a:schemeClr val="tx1"/>
                                          </a:solidFill>
                                          <a:latin typeface="Cambria Math" panose="02040503050406030204" pitchFamily="18" charset="0"/>
                                        </a:rPr>
                                        <m:t>𝑖</m:t>
                                      </m:r>
                                    </m:sub>
                                    <m:sup>
                                      <m:r>
                                        <a:rPr lang="en-US" sz="3300" i="1" dirty="0">
                                          <a:solidFill>
                                            <a:schemeClr val="tx1"/>
                                          </a:solidFill>
                                          <a:latin typeface="Cambria Math" panose="02040503050406030204" pitchFamily="18" charset="0"/>
                                        </a:rPr>
                                        <m:t>𝑇</m:t>
                                      </m:r>
                                    </m:sup>
                                  </m:sSubSup>
                                </m:e>
                              </m:nary>
                            </m:oMath>
                          </m:oMathPara>
                        </a14:m>
                        <a:endParaRPr lang="en-US" sz="3300" dirty="0">
                          <a:solidFill>
                            <a:schemeClr val="tx1"/>
                          </a:solidFill>
                          <a:latin typeface="Cambria" panose="02040503050406030204" pitchFamily="18" charset="0"/>
                          <a:ea typeface="Cambria" panose="02040503050406030204" pitchFamily="18" charset="0"/>
                        </a:endParaRPr>
                      </a:p>
                    </p:txBody>
                  </p:sp>
                </mc:Choice>
                <mc:Fallback xmlns="">
                  <p:sp>
                    <p:nvSpPr>
                      <p:cNvPr id="52" name="TextBox 51">
                        <a:extLst>
                          <a:ext uri="{FF2B5EF4-FFF2-40B4-BE49-F238E27FC236}">
                            <a16:creationId xmlns:a16="http://schemas.microsoft.com/office/drawing/2014/main" id="{E5F7748C-FC27-F919-B2FA-EFC6EFA3EDAF}"/>
                          </a:ext>
                        </a:extLst>
                      </p:cNvPr>
                      <p:cNvSpPr txBox="1">
                        <a:spLocks noRot="1" noChangeAspect="1" noMove="1" noResize="1" noEditPoints="1" noAdjustHandles="1" noChangeArrowheads="1" noChangeShapeType="1" noTextEdit="1"/>
                      </p:cNvSpPr>
                      <p:nvPr/>
                    </p:nvSpPr>
                    <p:spPr>
                      <a:xfrm>
                        <a:off x="5360732" y="23001495"/>
                        <a:ext cx="8589417" cy="123232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6E211D9-C951-653B-EC25-CBEC95284484}"/>
                          </a:ext>
                        </a:extLst>
                      </p:cNvPr>
                      <p:cNvSpPr txBox="1"/>
                      <p:nvPr/>
                    </p:nvSpPr>
                    <p:spPr>
                      <a:xfrm>
                        <a:off x="5360732" y="24639688"/>
                        <a:ext cx="8589417" cy="95070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300" i="1" dirty="0" smtClean="0">
                                  <a:solidFill>
                                    <a:schemeClr val="tx1"/>
                                  </a:solidFill>
                                  <a:latin typeface="Cambria Math" panose="02040503050406030204" pitchFamily="18" charset="0"/>
                                </a:rPr>
                                <m:t>𝐸</m:t>
                              </m:r>
                              <m:r>
                                <a:rPr lang="en-US" sz="3300" i="0" dirty="0">
                                  <a:solidFill>
                                    <a:schemeClr val="tx1"/>
                                  </a:solidFill>
                                  <a:latin typeface="Cambria Math" panose="02040503050406030204" pitchFamily="18" charset="0"/>
                                </a:rPr>
                                <m:t>=−</m:t>
                              </m:r>
                              <m:f>
                                <m:fPr>
                                  <m:ctrlPr>
                                    <a:rPr lang="en-US" sz="3300" i="1" dirty="0">
                                      <a:solidFill>
                                        <a:schemeClr val="tx1"/>
                                      </a:solidFill>
                                      <a:latin typeface="Cambria Math" panose="02040503050406030204" pitchFamily="18" charset="0"/>
                                    </a:rPr>
                                  </m:ctrlPr>
                                </m:fPr>
                                <m:num>
                                  <m:r>
                                    <a:rPr lang="en-US" sz="3300" i="0" dirty="0">
                                      <a:solidFill>
                                        <a:schemeClr val="tx1"/>
                                      </a:solidFill>
                                      <a:latin typeface="Cambria Math" panose="02040503050406030204" pitchFamily="18" charset="0"/>
                                    </a:rPr>
                                    <m:t>1</m:t>
                                  </m:r>
                                </m:num>
                                <m:den>
                                  <m:r>
                                    <a:rPr lang="en-US" sz="3300" i="0" dirty="0">
                                      <a:solidFill>
                                        <a:schemeClr val="tx1"/>
                                      </a:solidFill>
                                      <a:latin typeface="Cambria Math" panose="02040503050406030204" pitchFamily="18" charset="0"/>
                                    </a:rPr>
                                    <m:t>2</m:t>
                                  </m:r>
                                </m:den>
                              </m:f>
                              <m:sSup>
                                <m:sSupPr>
                                  <m:ctrlPr>
                                    <a:rPr lang="en-US" sz="3300" i="1" dirty="0" smtClean="0">
                                      <a:solidFill>
                                        <a:schemeClr val="tx1"/>
                                      </a:solidFill>
                                      <a:latin typeface="Cambria Math" panose="02040503050406030204" pitchFamily="18" charset="0"/>
                                    </a:rPr>
                                  </m:ctrlPr>
                                </m:sSupPr>
                                <m:e>
                                  <m:r>
                                    <a:rPr lang="en-US" sz="3300" b="0" i="1" dirty="0" smtClean="0">
                                      <a:solidFill>
                                        <a:schemeClr val="tx1"/>
                                      </a:solidFill>
                                      <a:latin typeface="Cambria Math" panose="02040503050406030204" pitchFamily="18" charset="0"/>
                                    </a:rPr>
                                    <m:t>𝑟</m:t>
                                  </m:r>
                                </m:e>
                                <m:sup>
                                  <m:r>
                                    <a:rPr lang="en-US" sz="3300" b="0" i="1" dirty="0" smtClean="0">
                                      <a:solidFill>
                                        <a:schemeClr val="tx1"/>
                                      </a:solidFill>
                                      <a:latin typeface="Cambria Math" panose="02040503050406030204" pitchFamily="18" charset="0"/>
                                    </a:rPr>
                                    <m:t>𝑇</m:t>
                                  </m:r>
                                </m:sup>
                              </m:sSup>
                              <m:r>
                                <a:rPr lang="en-US" sz="3300" b="0" i="1" dirty="0" smtClean="0">
                                  <a:solidFill>
                                    <a:schemeClr val="tx1"/>
                                  </a:solidFill>
                                  <a:latin typeface="Cambria Math" panose="02040503050406030204" pitchFamily="18" charset="0"/>
                                </a:rPr>
                                <m:t>𝑊𝑟</m:t>
                              </m:r>
                              <m:r>
                                <a:rPr lang="en-US" sz="3300" i="0" dirty="0">
                                  <a:solidFill>
                                    <a:schemeClr val="tx1"/>
                                  </a:solidFill>
                                  <a:latin typeface="Cambria Math" panose="02040503050406030204" pitchFamily="18" charset="0"/>
                                </a:rPr>
                                <m:t>−</m:t>
                              </m:r>
                              <m:sSup>
                                <m:sSupPr>
                                  <m:ctrlPr>
                                    <a:rPr lang="en-US" sz="3300" i="1" dirty="0" smtClean="0">
                                      <a:solidFill>
                                        <a:schemeClr val="tx1"/>
                                      </a:solidFill>
                                      <a:latin typeface="Cambria Math" panose="02040503050406030204" pitchFamily="18" charset="0"/>
                                    </a:rPr>
                                  </m:ctrlPr>
                                </m:sSupPr>
                                <m:e>
                                  <m:r>
                                    <a:rPr lang="en-US" sz="3300" i="0" dirty="0">
                                      <a:solidFill>
                                        <a:schemeClr val="tx1"/>
                                      </a:solidFill>
                                      <a:latin typeface="Cambria Math" panose="02040503050406030204" pitchFamily="18" charset="0"/>
                                    </a:rPr>
                                    <m:t>𝑏</m:t>
                                  </m:r>
                                </m:e>
                                <m:sup>
                                  <m:r>
                                    <a:rPr lang="en-US" sz="3300" i="0" dirty="0">
                                      <a:solidFill>
                                        <a:schemeClr val="tx1"/>
                                      </a:solidFill>
                                      <a:latin typeface="Cambria Math" panose="02040503050406030204" pitchFamily="18" charset="0"/>
                                    </a:rPr>
                                    <m:t>𝑇</m:t>
                                  </m:r>
                                </m:sup>
                              </m:sSup>
                              <m:r>
                                <a:rPr lang="en-US" sz="3300" i="0" dirty="0">
                                  <a:solidFill>
                                    <a:schemeClr val="tx1"/>
                                  </a:solidFill>
                                  <a:latin typeface="Cambria Math" panose="02040503050406030204" pitchFamily="18" charset="0"/>
                                </a:rPr>
                                <m:t>⋅</m:t>
                              </m:r>
                              <m:r>
                                <a:rPr lang="en-US" sz="3300" i="1" dirty="0">
                                  <a:solidFill>
                                    <a:schemeClr val="tx1"/>
                                  </a:solidFill>
                                  <a:latin typeface="Cambria Math" panose="02040503050406030204" pitchFamily="18" charset="0"/>
                                </a:rPr>
                                <m:t>𝑟</m:t>
                              </m:r>
                            </m:oMath>
                          </m:oMathPara>
                        </a14:m>
                        <a:endParaRPr lang="en-US" sz="3300" dirty="0">
                          <a:solidFill>
                            <a:schemeClr val="tx1"/>
                          </a:solidFill>
                          <a:latin typeface="Cambria" panose="02040503050406030204" pitchFamily="18" charset="0"/>
                          <a:ea typeface="Cambria" panose="02040503050406030204" pitchFamily="18" charset="0"/>
                        </a:endParaRPr>
                      </a:p>
                    </p:txBody>
                  </p:sp>
                </mc:Choice>
                <mc:Fallback xmlns="">
                  <p:sp>
                    <p:nvSpPr>
                      <p:cNvPr id="53" name="TextBox 52">
                        <a:extLst>
                          <a:ext uri="{FF2B5EF4-FFF2-40B4-BE49-F238E27FC236}">
                            <a16:creationId xmlns:a16="http://schemas.microsoft.com/office/drawing/2014/main" id="{66E211D9-C951-653B-EC25-CBEC95284484}"/>
                          </a:ext>
                        </a:extLst>
                      </p:cNvPr>
                      <p:cNvSpPr txBox="1">
                        <a:spLocks noRot="1" noChangeAspect="1" noMove="1" noResize="1" noEditPoints="1" noAdjustHandles="1" noChangeArrowheads="1" noChangeShapeType="1" noTextEdit="1"/>
                      </p:cNvSpPr>
                      <p:nvPr/>
                    </p:nvSpPr>
                    <p:spPr>
                      <a:xfrm>
                        <a:off x="5360732" y="24639688"/>
                        <a:ext cx="8589417" cy="95070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54CC427-CE62-15B7-AE76-1108C42C7865}"/>
                          </a:ext>
                        </a:extLst>
                      </p:cNvPr>
                      <p:cNvSpPr txBox="1"/>
                      <p:nvPr/>
                    </p:nvSpPr>
                    <p:spPr>
                      <a:xfrm>
                        <a:off x="5360732" y="26238428"/>
                        <a:ext cx="8589417" cy="47705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100" i="1" dirty="0" smtClean="0">
                                      <a:latin typeface="Cambria Math" panose="02040503050406030204" pitchFamily="18" charset="0"/>
                                    </a:rPr>
                                  </m:ctrlPr>
                                </m:sSubPr>
                                <m:e>
                                  <m:r>
                                    <a:rPr lang="en-US" sz="3100" b="0" i="1" dirty="0" smtClean="0">
                                      <a:latin typeface="Cambria Math" panose="02040503050406030204" pitchFamily="18" charset="0"/>
                                    </a:rPr>
                                    <m:t>𝑟</m:t>
                                  </m:r>
                                </m:e>
                                <m:sub>
                                  <m:r>
                                    <a:rPr lang="en-US" sz="3100" i="1" dirty="0">
                                      <a:latin typeface="Cambria Math" panose="02040503050406030204" pitchFamily="18" charset="0"/>
                                    </a:rPr>
                                    <m:t>𝑖</m:t>
                                  </m:r>
                                </m:sub>
                              </m:sSub>
                              <m:d>
                                <m:dPr>
                                  <m:ctrlPr>
                                    <a:rPr lang="en-US" sz="3100" b="0" i="1" smtClean="0">
                                      <a:solidFill>
                                        <a:schemeClr val="tx1"/>
                                      </a:solidFill>
                                      <a:latin typeface="Cambria Math" panose="02040503050406030204" pitchFamily="18" charset="0"/>
                                      <a:ea typeface="Cambria" panose="02040503050406030204" pitchFamily="18" charset="0"/>
                                    </a:rPr>
                                  </m:ctrlPr>
                                </m:dPr>
                                <m:e>
                                  <m:r>
                                    <a:rPr lang="en-US" sz="3100" b="0" i="1" smtClean="0">
                                      <a:solidFill>
                                        <a:schemeClr val="tx1"/>
                                      </a:solidFill>
                                      <a:latin typeface="Cambria Math" panose="02040503050406030204" pitchFamily="18" charset="0"/>
                                      <a:ea typeface="Cambria" panose="02040503050406030204" pitchFamily="18" charset="0"/>
                                    </a:rPr>
                                    <m:t>𝑡</m:t>
                                  </m:r>
                                  <m:r>
                                    <a:rPr lang="en-US" sz="3100" b="0" i="1" smtClean="0">
                                      <a:solidFill>
                                        <a:schemeClr val="tx1"/>
                                      </a:solidFill>
                                      <a:latin typeface="Cambria Math" panose="02040503050406030204" pitchFamily="18" charset="0"/>
                                      <a:ea typeface="Cambria" panose="02040503050406030204" pitchFamily="18" charset="0"/>
                                    </a:rPr>
                                    <m:t>+1</m:t>
                                  </m:r>
                                </m:e>
                              </m:d>
                              <m:r>
                                <a:rPr lang="en-US" sz="3100" b="0" i="1" smtClean="0">
                                  <a:solidFill>
                                    <a:schemeClr val="tx1"/>
                                  </a:solidFill>
                                  <a:latin typeface="Cambria Math" panose="02040503050406030204" pitchFamily="18" charset="0"/>
                                  <a:ea typeface="Cambria" panose="02040503050406030204" pitchFamily="18" charset="0"/>
                                </a:rPr>
                                <m:t>=</m:t>
                              </m:r>
                              <m:r>
                                <m:rPr>
                                  <m:nor/>
                                </m:rPr>
                                <a:rPr lang="el-GR" sz="3100" dirty="0">
                                  <a:latin typeface="Cambria" panose="02040503050406030204" pitchFamily="18" charset="0"/>
                                </a:rPr>
                                <m:t>η</m:t>
                              </m:r>
                              <m:r>
                                <a:rPr lang="en-US" sz="3100" b="0" i="1" dirty="0" smtClean="0">
                                  <a:latin typeface="Cambria Math" panose="02040503050406030204" pitchFamily="18" charset="0"/>
                                </a:rPr>
                                <m:t>(</m:t>
                              </m:r>
                              <m:r>
                                <a:rPr lang="en-US" sz="3100" b="0" i="1" dirty="0" smtClean="0">
                                  <a:latin typeface="Cambria Math" panose="02040503050406030204" pitchFamily="18" charset="0"/>
                                </a:rPr>
                                <m:t>𝑡</m:t>
                              </m:r>
                              <m:r>
                                <a:rPr lang="en-US" sz="3100" b="0" i="1" dirty="0" smtClean="0">
                                  <a:latin typeface="Cambria Math" panose="02040503050406030204" pitchFamily="18" charset="0"/>
                                </a:rPr>
                                <m:t>)∘</m:t>
                              </m:r>
                              <m:r>
                                <a:rPr lang="en-US" sz="3100" b="0" i="1" smtClean="0">
                                  <a:solidFill>
                                    <a:schemeClr val="tx1"/>
                                  </a:solidFill>
                                  <a:latin typeface="Cambria Math" panose="02040503050406030204" pitchFamily="18" charset="0"/>
                                  <a:ea typeface="Cambria" panose="02040503050406030204" pitchFamily="18" charset="0"/>
                                </a:rPr>
                                <m:t>𝑠𝑖𝑔𝑛</m:t>
                              </m:r>
                              <m:r>
                                <a:rPr lang="en-US" sz="3100" b="0" i="1" smtClean="0">
                                  <a:solidFill>
                                    <a:schemeClr val="tx1"/>
                                  </a:solidFill>
                                  <a:latin typeface="Cambria Math" panose="02040503050406030204" pitchFamily="18" charset="0"/>
                                  <a:ea typeface="Cambria" panose="02040503050406030204" pitchFamily="18" charset="0"/>
                                </a:rPr>
                                <m:t>(</m:t>
                              </m:r>
                              <m:r>
                                <a:rPr lang="en-US" sz="3100" b="0" i="1" smtClean="0">
                                  <a:solidFill>
                                    <a:schemeClr val="tx1"/>
                                  </a:solidFill>
                                  <a:latin typeface="Cambria Math" panose="02040503050406030204" pitchFamily="18" charset="0"/>
                                  <a:ea typeface="Cambria" panose="02040503050406030204" pitchFamily="18" charset="0"/>
                                </a:rPr>
                                <m:t>𝑊</m:t>
                              </m:r>
                              <m:sSub>
                                <m:sSubPr>
                                  <m:ctrlPr>
                                    <a:rPr lang="en-US" sz="3100" i="1" dirty="0">
                                      <a:latin typeface="Cambria Math" panose="02040503050406030204" pitchFamily="18" charset="0"/>
                                    </a:rPr>
                                  </m:ctrlPr>
                                </m:sSubPr>
                                <m:e>
                                  <m:r>
                                    <a:rPr lang="en-US" sz="3100" b="0" i="1" dirty="0" smtClean="0">
                                      <a:latin typeface="Cambria Math" panose="02040503050406030204" pitchFamily="18" charset="0"/>
                                    </a:rPr>
                                    <m:t>𝑟</m:t>
                                  </m:r>
                                </m:e>
                                <m:sub>
                                  <m:r>
                                    <a:rPr lang="en-US" sz="3100" i="1" dirty="0">
                                      <a:latin typeface="Cambria Math" panose="02040503050406030204" pitchFamily="18" charset="0"/>
                                    </a:rPr>
                                    <m:t>𝑖</m:t>
                                  </m:r>
                                </m:sub>
                              </m:sSub>
                              <m:d>
                                <m:dPr>
                                  <m:ctrlPr>
                                    <a:rPr lang="en-US" sz="3100" b="0" i="1" smtClean="0">
                                      <a:solidFill>
                                        <a:schemeClr val="tx1"/>
                                      </a:solidFill>
                                      <a:latin typeface="Cambria Math" panose="02040503050406030204" pitchFamily="18" charset="0"/>
                                      <a:ea typeface="Cambria" panose="02040503050406030204" pitchFamily="18" charset="0"/>
                                    </a:rPr>
                                  </m:ctrlPr>
                                </m:dPr>
                                <m:e>
                                  <m:r>
                                    <a:rPr lang="en-US" sz="3100" b="0" i="1" smtClean="0">
                                      <a:solidFill>
                                        <a:schemeClr val="tx1"/>
                                      </a:solidFill>
                                      <a:latin typeface="Cambria Math" panose="02040503050406030204" pitchFamily="18" charset="0"/>
                                      <a:ea typeface="Cambria" panose="02040503050406030204" pitchFamily="18" charset="0"/>
                                    </a:rPr>
                                    <m:t>𝑡</m:t>
                                  </m:r>
                                </m:e>
                              </m:d>
                              <m:r>
                                <a:rPr lang="en-US" sz="3100" b="0" i="1" smtClean="0">
                                  <a:solidFill>
                                    <a:schemeClr val="tx1"/>
                                  </a:solidFill>
                                  <a:latin typeface="Cambria Math" panose="02040503050406030204" pitchFamily="18" charset="0"/>
                                  <a:ea typeface="Cambria" panose="02040503050406030204" pitchFamily="18" charset="0"/>
                                </a:rPr>
                                <m:t>+</m:t>
                              </m:r>
                              <m:r>
                                <a:rPr lang="en-US" sz="3100" b="0" i="1" smtClean="0">
                                  <a:latin typeface="Cambria Math" panose="02040503050406030204" pitchFamily="18" charset="0"/>
                                  <a:ea typeface="Cambria" panose="02040503050406030204" pitchFamily="18" charset="0"/>
                                </a:rPr>
                                <m:t>𝑏</m:t>
                              </m:r>
                              <m:r>
                                <a:rPr lang="en-US" sz="3100" b="0" i="1" smtClean="0">
                                  <a:latin typeface="Cambria Math" panose="02040503050406030204" pitchFamily="18" charset="0"/>
                                  <a:ea typeface="Cambria" panose="02040503050406030204" pitchFamily="18" charset="0"/>
                                </a:rPr>
                                <m:t>)</m:t>
                              </m:r>
                            </m:oMath>
                          </m:oMathPara>
                        </a14:m>
                        <a:endParaRPr lang="en-US" sz="3100" dirty="0">
                          <a:solidFill>
                            <a:schemeClr val="tx1"/>
                          </a:solidFill>
                          <a:latin typeface="Cambria" panose="02040503050406030204" pitchFamily="18" charset="0"/>
                          <a:ea typeface="Cambria" panose="02040503050406030204" pitchFamily="18" charset="0"/>
                        </a:endParaRPr>
                      </a:p>
                    </p:txBody>
                  </p:sp>
                </mc:Choice>
                <mc:Fallback xmlns="">
                  <p:sp>
                    <p:nvSpPr>
                      <p:cNvPr id="14" name="TextBox 13">
                        <a:extLst>
                          <a:ext uri="{FF2B5EF4-FFF2-40B4-BE49-F238E27FC236}">
                            <a16:creationId xmlns:a16="http://schemas.microsoft.com/office/drawing/2014/main" id="{854CC427-CE62-15B7-AE76-1108C42C7865}"/>
                          </a:ext>
                        </a:extLst>
                      </p:cNvPr>
                      <p:cNvSpPr txBox="1">
                        <a:spLocks noRot="1" noChangeAspect="1" noMove="1" noResize="1" noEditPoints="1" noAdjustHandles="1" noChangeArrowheads="1" noChangeShapeType="1" noTextEdit="1"/>
                      </p:cNvSpPr>
                      <p:nvPr/>
                    </p:nvSpPr>
                    <p:spPr>
                      <a:xfrm>
                        <a:off x="5360732" y="26238428"/>
                        <a:ext cx="8589417" cy="477054"/>
                      </a:xfrm>
                      <a:prstGeom prst="rect">
                        <a:avLst/>
                      </a:prstGeom>
                      <a:blipFill>
                        <a:blip r:embed="rId9"/>
                        <a:stretch>
                          <a:fillRect/>
                        </a:stretch>
                      </a:blipFill>
                    </p:spPr>
                    <p:txBody>
                      <a:bodyPr/>
                      <a:lstStyle/>
                      <a:p>
                        <a:r>
                          <a:rPr lang="en-US">
                            <a:noFill/>
                          </a:rPr>
                          <a:t> </a:t>
                        </a:r>
                      </a:p>
                    </p:txBody>
                  </p:sp>
                </mc:Fallback>
              </mc:AlternateContent>
            </p:grpSp>
          </p:grpSp>
        </p:grpSp>
        <p:grpSp>
          <p:nvGrpSpPr>
            <p:cNvPr id="48" name="Group 47">
              <a:extLst>
                <a:ext uri="{FF2B5EF4-FFF2-40B4-BE49-F238E27FC236}">
                  <a16:creationId xmlns:a16="http://schemas.microsoft.com/office/drawing/2014/main" id="{3FB3A1E9-268B-F82A-BF03-A5CC6A126B11}"/>
                </a:ext>
              </a:extLst>
            </p:cNvPr>
            <p:cNvGrpSpPr/>
            <p:nvPr/>
          </p:nvGrpSpPr>
          <p:grpSpPr>
            <a:xfrm>
              <a:off x="1399708" y="27323101"/>
              <a:ext cx="12648290" cy="5235272"/>
              <a:chOff x="1399708" y="27323101"/>
              <a:chExt cx="12648290" cy="5235272"/>
            </a:xfrm>
          </p:grpSpPr>
          <p:grpSp>
            <p:nvGrpSpPr>
              <p:cNvPr id="75" name="Group 74">
                <a:extLst>
                  <a:ext uri="{FF2B5EF4-FFF2-40B4-BE49-F238E27FC236}">
                    <a16:creationId xmlns:a16="http://schemas.microsoft.com/office/drawing/2014/main" id="{351336EB-D767-2D72-EB75-57E938EDD067}"/>
                  </a:ext>
                </a:extLst>
              </p:cNvPr>
              <p:cNvGrpSpPr/>
              <p:nvPr/>
            </p:nvGrpSpPr>
            <p:grpSpPr>
              <a:xfrm>
                <a:off x="1399708" y="27330687"/>
                <a:ext cx="5409361" cy="5205105"/>
                <a:chOff x="2693897" y="26811022"/>
                <a:chExt cx="5409361" cy="5205105"/>
              </a:xfrm>
            </p:grpSpPr>
            <p:pic>
              <p:nvPicPr>
                <p:cNvPr id="62" name="Graphic 61">
                  <a:extLst>
                    <a:ext uri="{FF2B5EF4-FFF2-40B4-BE49-F238E27FC236}">
                      <a16:creationId xmlns:a16="http://schemas.microsoft.com/office/drawing/2014/main" id="{4A92EC2B-C0B1-4491-AB4D-5D2BF9A76ED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93897" y="26811022"/>
                  <a:ext cx="5409361" cy="5205105"/>
                </a:xfrm>
                <a:prstGeom prst="rect">
                  <a:avLst/>
                </a:prstGeom>
              </p:spPr>
            </p:pic>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A3ACF50-76FF-88E1-C307-7811C783BA08}"/>
                        </a:ext>
                      </a:extLst>
                    </p:cNvPr>
                    <p:cNvSpPr txBox="1"/>
                    <p:nvPr/>
                  </p:nvSpPr>
                  <p:spPr>
                    <a:xfrm>
                      <a:off x="5328890" y="27014656"/>
                      <a:ext cx="381277"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1</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58" name="TextBox 57">
                      <a:extLst>
                        <a:ext uri="{FF2B5EF4-FFF2-40B4-BE49-F238E27FC236}">
                          <a16:creationId xmlns:a16="http://schemas.microsoft.com/office/drawing/2014/main" id="{7A3ACF50-76FF-88E1-C307-7811C783BA08}"/>
                        </a:ext>
                      </a:extLst>
                    </p:cNvPr>
                    <p:cNvSpPr txBox="1">
                      <a:spLocks noRot="1" noChangeAspect="1" noMove="1" noResize="1" noEditPoints="1" noAdjustHandles="1" noChangeArrowheads="1" noChangeShapeType="1" noTextEdit="1"/>
                    </p:cNvSpPr>
                    <p:nvPr/>
                  </p:nvSpPr>
                  <p:spPr>
                    <a:xfrm>
                      <a:off x="5328890" y="27014656"/>
                      <a:ext cx="381277" cy="445284"/>
                    </a:xfrm>
                    <a:prstGeom prst="rect">
                      <a:avLst/>
                    </a:prstGeom>
                    <a:blipFill>
                      <a:blip r:embed="rId12"/>
                      <a:stretch>
                        <a:fillRect l="-9677" b="-175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73AE35D4-D180-27EE-7F77-4A029354D8A7}"/>
                        </a:ext>
                      </a:extLst>
                    </p:cNvPr>
                    <p:cNvSpPr txBox="1"/>
                    <p:nvPr/>
                  </p:nvSpPr>
                  <p:spPr>
                    <a:xfrm>
                      <a:off x="3099301" y="28539653"/>
                      <a:ext cx="402936"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2</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63" name="TextBox 62">
                      <a:extLst>
                        <a:ext uri="{FF2B5EF4-FFF2-40B4-BE49-F238E27FC236}">
                          <a16:creationId xmlns:a16="http://schemas.microsoft.com/office/drawing/2014/main" id="{73AE35D4-D180-27EE-7F77-4A029354D8A7}"/>
                        </a:ext>
                      </a:extLst>
                    </p:cNvPr>
                    <p:cNvSpPr txBox="1">
                      <a:spLocks noRot="1" noChangeAspect="1" noMove="1" noResize="1" noEditPoints="1" noAdjustHandles="1" noChangeArrowheads="1" noChangeShapeType="1" noTextEdit="1"/>
                    </p:cNvSpPr>
                    <p:nvPr/>
                  </p:nvSpPr>
                  <p:spPr>
                    <a:xfrm>
                      <a:off x="3099301" y="28539653"/>
                      <a:ext cx="402936" cy="445284"/>
                    </a:xfrm>
                    <a:prstGeom prst="rect">
                      <a:avLst/>
                    </a:prstGeom>
                    <a:blipFill>
                      <a:blip r:embed="rId13"/>
                      <a:stretch>
                        <a:fillRect l="-7576" b="-178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6C899C02-07C1-4977-8A5A-271F6CBAEA9B}"/>
                        </a:ext>
                      </a:extLst>
                    </p:cNvPr>
                    <p:cNvSpPr txBox="1"/>
                    <p:nvPr/>
                  </p:nvSpPr>
                  <p:spPr>
                    <a:xfrm>
                      <a:off x="3723888" y="31153584"/>
                      <a:ext cx="646053"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3</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64" name="TextBox 63">
                      <a:extLst>
                        <a:ext uri="{FF2B5EF4-FFF2-40B4-BE49-F238E27FC236}">
                          <a16:creationId xmlns:a16="http://schemas.microsoft.com/office/drawing/2014/main" id="{6C899C02-07C1-4977-8A5A-271F6CBAEA9B}"/>
                        </a:ext>
                      </a:extLst>
                    </p:cNvPr>
                    <p:cNvSpPr txBox="1">
                      <a:spLocks noRot="1" noChangeAspect="1" noMove="1" noResize="1" noEditPoints="1" noAdjustHandles="1" noChangeArrowheads="1" noChangeShapeType="1" noTextEdit="1"/>
                    </p:cNvSpPr>
                    <p:nvPr/>
                  </p:nvSpPr>
                  <p:spPr>
                    <a:xfrm>
                      <a:off x="3723888" y="31153584"/>
                      <a:ext cx="646053" cy="445284"/>
                    </a:xfrm>
                    <a:prstGeom prst="rect">
                      <a:avLst/>
                    </a:prstGeom>
                    <a:blipFill>
                      <a:blip r:embed="rId14"/>
                      <a:stretch>
                        <a:fillRect b="-175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380B307-1573-1CFC-AE00-0397754DFB83}"/>
                        </a:ext>
                      </a:extLst>
                    </p:cNvPr>
                    <p:cNvSpPr txBox="1"/>
                    <p:nvPr/>
                  </p:nvSpPr>
                  <p:spPr>
                    <a:xfrm>
                      <a:off x="6447493" y="31183564"/>
                      <a:ext cx="646053"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4</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65" name="TextBox 64">
                      <a:extLst>
                        <a:ext uri="{FF2B5EF4-FFF2-40B4-BE49-F238E27FC236}">
                          <a16:creationId xmlns:a16="http://schemas.microsoft.com/office/drawing/2014/main" id="{2380B307-1573-1CFC-AE00-0397754DFB83}"/>
                        </a:ext>
                      </a:extLst>
                    </p:cNvPr>
                    <p:cNvSpPr txBox="1">
                      <a:spLocks noRot="1" noChangeAspect="1" noMove="1" noResize="1" noEditPoints="1" noAdjustHandles="1" noChangeArrowheads="1" noChangeShapeType="1" noTextEdit="1"/>
                    </p:cNvSpPr>
                    <p:nvPr/>
                  </p:nvSpPr>
                  <p:spPr>
                    <a:xfrm>
                      <a:off x="6447493" y="31183564"/>
                      <a:ext cx="646053" cy="445284"/>
                    </a:xfrm>
                    <a:prstGeom prst="rect">
                      <a:avLst/>
                    </a:prstGeom>
                    <a:blipFill>
                      <a:blip r:embed="rId15"/>
                      <a:stretch>
                        <a:fillRect b="-191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1551B19-F02E-ED86-0104-10EC96C912E9}"/>
                        </a:ext>
                      </a:extLst>
                    </p:cNvPr>
                    <p:cNvSpPr txBox="1"/>
                    <p:nvPr/>
                  </p:nvSpPr>
                  <p:spPr>
                    <a:xfrm>
                      <a:off x="7448330" y="28628427"/>
                      <a:ext cx="455414"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5</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66" name="TextBox 65">
                      <a:extLst>
                        <a:ext uri="{FF2B5EF4-FFF2-40B4-BE49-F238E27FC236}">
                          <a16:creationId xmlns:a16="http://schemas.microsoft.com/office/drawing/2014/main" id="{D1551B19-F02E-ED86-0104-10EC96C912E9}"/>
                        </a:ext>
                      </a:extLst>
                    </p:cNvPr>
                    <p:cNvSpPr txBox="1">
                      <a:spLocks noRot="1" noChangeAspect="1" noMove="1" noResize="1" noEditPoints="1" noAdjustHandles="1" noChangeArrowheads="1" noChangeShapeType="1" noTextEdit="1"/>
                    </p:cNvSpPr>
                    <p:nvPr/>
                  </p:nvSpPr>
                  <p:spPr>
                    <a:xfrm>
                      <a:off x="7448330" y="28628427"/>
                      <a:ext cx="455414" cy="445284"/>
                    </a:xfrm>
                    <a:prstGeom prst="rect">
                      <a:avLst/>
                    </a:prstGeom>
                    <a:blipFill>
                      <a:blip r:embed="rId16"/>
                      <a:stretch>
                        <a:fillRect l="-1351" b="-19178"/>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08660012-B81C-DBFD-1A30-8BD9C4874689}"/>
                  </a:ext>
                </a:extLst>
              </p:cNvPr>
              <p:cNvGrpSpPr/>
              <p:nvPr/>
            </p:nvGrpSpPr>
            <p:grpSpPr>
              <a:xfrm>
                <a:off x="6505637" y="27323101"/>
                <a:ext cx="7542361" cy="5235272"/>
                <a:chOff x="6505637" y="27230221"/>
                <a:chExt cx="7542361" cy="5235272"/>
              </a:xfrm>
            </p:grpSpPr>
            <p:pic>
              <p:nvPicPr>
                <p:cNvPr id="42" name="Picture 41" descr="A colorful graph with red dots">
                  <a:extLst>
                    <a:ext uri="{FF2B5EF4-FFF2-40B4-BE49-F238E27FC236}">
                      <a16:creationId xmlns:a16="http://schemas.microsoft.com/office/drawing/2014/main" id="{C49D3B07-707F-FFB5-FF17-03FFBCF6A282}"/>
                    </a:ext>
                  </a:extLst>
                </p:cNvPr>
                <p:cNvPicPr>
                  <a:picLocks noChangeAspect="1"/>
                </p:cNvPicPr>
                <p:nvPr/>
              </p:nvPicPr>
              <p:blipFill>
                <a:blip r:embed="rId17"/>
                <a:stretch>
                  <a:fillRect/>
                </a:stretch>
              </p:blipFill>
              <p:spPr>
                <a:xfrm>
                  <a:off x="8762784" y="27495593"/>
                  <a:ext cx="5285214" cy="4622940"/>
                </a:xfrm>
                <a:prstGeom prst="rect">
                  <a:avLst/>
                </a:prstGeom>
              </p:spPr>
            </p:pic>
            <p:sp>
              <p:nvSpPr>
                <p:cNvPr id="45" name="TextBox 44">
                  <a:extLst>
                    <a:ext uri="{FF2B5EF4-FFF2-40B4-BE49-F238E27FC236}">
                      <a16:creationId xmlns:a16="http://schemas.microsoft.com/office/drawing/2014/main" id="{2CFFC752-7DB4-FB51-BD5D-324139516525}"/>
                    </a:ext>
                  </a:extLst>
                </p:cNvPr>
                <p:cNvSpPr txBox="1"/>
                <p:nvPr/>
              </p:nvSpPr>
              <p:spPr>
                <a:xfrm>
                  <a:off x="6505637" y="27230221"/>
                  <a:ext cx="2505593" cy="923330"/>
                </a:xfrm>
                <a:prstGeom prst="rect">
                  <a:avLst/>
                </a:prstGeom>
                <a:noFill/>
              </p:spPr>
              <p:txBody>
                <a:bodyPr wrap="square" rtlCol="0">
                  <a:spAutoFit/>
                </a:bodyPr>
                <a:lstStyle/>
                <a:p>
                  <a:pPr algn="ctr"/>
                  <a:r>
                    <a:rPr lang="en-US" sz="2700" dirty="0">
                      <a:latin typeface="Söhne"/>
                    </a:rPr>
                    <a:t>Randomly Initialized State</a:t>
                  </a:r>
                  <a:endParaRPr lang="en-US" sz="2700" b="0" i="0" dirty="0">
                    <a:effectLst/>
                    <a:latin typeface="Söhne"/>
                  </a:endParaRPr>
                </a:p>
              </p:txBody>
            </p:sp>
            <p:sp>
              <p:nvSpPr>
                <p:cNvPr id="46" name="TextBox 45">
                  <a:extLst>
                    <a:ext uri="{FF2B5EF4-FFF2-40B4-BE49-F238E27FC236}">
                      <a16:creationId xmlns:a16="http://schemas.microsoft.com/office/drawing/2014/main" id="{CF35FA97-7180-0503-4124-3F2AC9B4CCA2}"/>
                    </a:ext>
                  </a:extLst>
                </p:cNvPr>
                <p:cNvSpPr txBox="1"/>
                <p:nvPr/>
              </p:nvSpPr>
              <p:spPr>
                <a:xfrm>
                  <a:off x="8762784" y="31957662"/>
                  <a:ext cx="2901505" cy="507831"/>
                </a:xfrm>
                <a:prstGeom prst="rect">
                  <a:avLst/>
                </a:prstGeom>
                <a:noFill/>
              </p:spPr>
              <p:txBody>
                <a:bodyPr wrap="square" rtlCol="0">
                  <a:spAutoFit/>
                </a:bodyPr>
                <a:lstStyle/>
                <a:p>
                  <a:pPr algn="ctr"/>
                  <a:r>
                    <a:rPr lang="en-US" sz="2700" dirty="0">
                      <a:latin typeface="Söhne"/>
                    </a:rPr>
                    <a:t>Final Stable State</a:t>
                  </a:r>
                </a:p>
              </p:txBody>
            </p:sp>
          </p:grpSp>
        </p:grpSp>
      </p:grpSp>
      <p:grpSp>
        <p:nvGrpSpPr>
          <p:cNvPr id="98" name="Group 97">
            <a:extLst>
              <a:ext uri="{FF2B5EF4-FFF2-40B4-BE49-F238E27FC236}">
                <a16:creationId xmlns:a16="http://schemas.microsoft.com/office/drawing/2014/main" id="{B92F5CAE-FE74-DD04-BC88-EC68F9EBC62E}"/>
              </a:ext>
            </a:extLst>
          </p:cNvPr>
          <p:cNvGrpSpPr/>
          <p:nvPr/>
        </p:nvGrpSpPr>
        <p:grpSpPr>
          <a:xfrm>
            <a:off x="15480672" y="7020639"/>
            <a:ext cx="12929855" cy="29329824"/>
            <a:chOff x="15580965" y="7042482"/>
            <a:chExt cx="12929855" cy="29329824"/>
          </a:xfrm>
        </p:grpSpPr>
        <p:grpSp>
          <p:nvGrpSpPr>
            <p:cNvPr id="96" name="Group 95">
              <a:extLst>
                <a:ext uri="{FF2B5EF4-FFF2-40B4-BE49-F238E27FC236}">
                  <a16:creationId xmlns:a16="http://schemas.microsoft.com/office/drawing/2014/main" id="{74C7E268-7FBC-DB14-6198-66EA35A0B117}"/>
                </a:ext>
              </a:extLst>
            </p:cNvPr>
            <p:cNvGrpSpPr/>
            <p:nvPr/>
          </p:nvGrpSpPr>
          <p:grpSpPr>
            <a:xfrm>
              <a:off x="15580965" y="7042482"/>
              <a:ext cx="12929855" cy="17037967"/>
              <a:chOff x="15580965" y="7042482"/>
              <a:chExt cx="12929855" cy="17037967"/>
            </a:xfrm>
          </p:grpSpPr>
          <p:sp>
            <p:nvSpPr>
              <p:cNvPr id="22" name="TextBox 21">
                <a:extLst>
                  <a:ext uri="{FF2B5EF4-FFF2-40B4-BE49-F238E27FC236}">
                    <a16:creationId xmlns:a16="http://schemas.microsoft.com/office/drawing/2014/main" id="{57A99FE2-6063-B64C-D841-02585151AD90}"/>
                  </a:ext>
                </a:extLst>
              </p:cNvPr>
              <p:cNvSpPr txBox="1"/>
              <p:nvPr/>
            </p:nvSpPr>
            <p:spPr>
              <a:xfrm>
                <a:off x="20287589" y="7042482"/>
                <a:ext cx="3698086" cy="1200329"/>
              </a:xfrm>
              <a:prstGeom prst="rect">
                <a:avLst/>
              </a:prstGeom>
              <a:noFill/>
            </p:spPr>
            <p:txBody>
              <a:bodyPr wrap="square" rtlCol="0">
                <a:spAutoFit/>
              </a:bodyPr>
              <a:lstStyle/>
              <a:p>
                <a:r>
                  <a:rPr lang="en-US" sz="7200" b="1" u="sng" dirty="0"/>
                  <a:t>Methods</a:t>
                </a:r>
              </a:p>
            </p:txBody>
          </p:sp>
          <p:pic>
            <p:nvPicPr>
              <p:cNvPr id="34" name="Picture 33">
                <a:extLst>
                  <a:ext uri="{FF2B5EF4-FFF2-40B4-BE49-F238E27FC236}">
                    <a16:creationId xmlns:a16="http://schemas.microsoft.com/office/drawing/2014/main" id="{B7F435BF-8256-8EAC-D658-01E729F6AD7C}"/>
                  </a:ext>
                </a:extLst>
              </p:cNvPr>
              <p:cNvPicPr>
                <a:picLocks noChangeAspect="1"/>
              </p:cNvPicPr>
              <p:nvPr/>
            </p:nvPicPr>
            <p:blipFill>
              <a:blip r:embed="rId18"/>
              <a:stretch>
                <a:fillRect/>
              </a:stretch>
            </p:blipFill>
            <p:spPr>
              <a:xfrm>
                <a:off x="16764322" y="8453978"/>
                <a:ext cx="4905375" cy="4524375"/>
              </a:xfrm>
              <a:prstGeom prst="rect">
                <a:avLst/>
              </a:prstGeom>
            </p:spPr>
          </p:pic>
          <p:pic>
            <p:nvPicPr>
              <p:cNvPr id="56" name="Picture 55">
                <a:extLst>
                  <a:ext uri="{FF2B5EF4-FFF2-40B4-BE49-F238E27FC236}">
                    <a16:creationId xmlns:a16="http://schemas.microsoft.com/office/drawing/2014/main" id="{520B931B-3E00-73DE-0CDE-7986AAEAF22C}"/>
                  </a:ext>
                </a:extLst>
              </p:cNvPr>
              <p:cNvPicPr>
                <a:picLocks noChangeAspect="1"/>
              </p:cNvPicPr>
              <p:nvPr/>
            </p:nvPicPr>
            <p:blipFill>
              <a:blip r:embed="rId19"/>
              <a:stretch>
                <a:fillRect/>
              </a:stretch>
            </p:blipFill>
            <p:spPr>
              <a:xfrm>
                <a:off x="22141343" y="8435913"/>
                <a:ext cx="6096000" cy="4572000"/>
              </a:xfrm>
              <a:prstGeom prst="rect">
                <a:avLst/>
              </a:prstGeom>
            </p:spPr>
          </p:pic>
          <p:pic>
            <p:nvPicPr>
              <p:cNvPr id="68" name="Picture 67">
                <a:extLst>
                  <a:ext uri="{FF2B5EF4-FFF2-40B4-BE49-F238E27FC236}">
                    <a16:creationId xmlns:a16="http://schemas.microsoft.com/office/drawing/2014/main" id="{293BF0C1-D22F-F599-3866-8775BB3FC296}"/>
                  </a:ext>
                </a:extLst>
              </p:cNvPr>
              <p:cNvPicPr>
                <a:picLocks noChangeAspect="1"/>
              </p:cNvPicPr>
              <p:nvPr/>
            </p:nvPicPr>
            <p:blipFill rotWithShape="1">
              <a:blip r:embed="rId20"/>
              <a:srcRect b="74516"/>
              <a:stretch/>
            </p:blipFill>
            <p:spPr>
              <a:xfrm>
                <a:off x="16021582" y="13168080"/>
                <a:ext cx="12230100" cy="2400658"/>
              </a:xfrm>
              <a:prstGeom prst="rect">
                <a:avLst/>
              </a:prstGeom>
            </p:spPr>
          </p:pic>
          <p:pic>
            <p:nvPicPr>
              <p:cNvPr id="5" name="Picture 4">
                <a:extLst>
                  <a:ext uri="{FF2B5EF4-FFF2-40B4-BE49-F238E27FC236}">
                    <a16:creationId xmlns:a16="http://schemas.microsoft.com/office/drawing/2014/main" id="{D058193E-5EF9-D7DA-808A-3707ED28DE07}"/>
                  </a:ext>
                </a:extLst>
              </p:cNvPr>
              <p:cNvPicPr>
                <a:picLocks noChangeAspect="1"/>
              </p:cNvPicPr>
              <p:nvPr/>
            </p:nvPicPr>
            <p:blipFill>
              <a:blip r:embed="rId21"/>
              <a:stretch>
                <a:fillRect/>
              </a:stretch>
            </p:blipFill>
            <p:spPr>
              <a:xfrm>
                <a:off x="15580965" y="15613936"/>
                <a:ext cx="6349885" cy="8466513"/>
              </a:xfrm>
              <a:prstGeom prst="rect">
                <a:avLst/>
              </a:prstGeom>
            </p:spPr>
          </p:pic>
          <p:pic>
            <p:nvPicPr>
              <p:cNvPr id="29" name="Picture 28">
                <a:extLst>
                  <a:ext uri="{FF2B5EF4-FFF2-40B4-BE49-F238E27FC236}">
                    <a16:creationId xmlns:a16="http://schemas.microsoft.com/office/drawing/2014/main" id="{CB862ECB-1D8C-5E6A-F73F-621172CD8A7B}"/>
                  </a:ext>
                </a:extLst>
              </p:cNvPr>
              <p:cNvPicPr>
                <a:picLocks noChangeAspect="1"/>
              </p:cNvPicPr>
              <p:nvPr/>
            </p:nvPicPr>
            <p:blipFill>
              <a:blip r:embed="rId22"/>
              <a:stretch>
                <a:fillRect/>
              </a:stretch>
            </p:blipFill>
            <p:spPr>
              <a:xfrm>
                <a:off x="22160935" y="15613936"/>
                <a:ext cx="6349885" cy="8466513"/>
              </a:xfrm>
              <a:prstGeom prst="rect">
                <a:avLst/>
              </a:prstGeom>
            </p:spPr>
          </p:pic>
        </p:grpSp>
        <p:grpSp>
          <p:nvGrpSpPr>
            <p:cNvPr id="97" name="Group 96">
              <a:extLst>
                <a:ext uri="{FF2B5EF4-FFF2-40B4-BE49-F238E27FC236}">
                  <a16:creationId xmlns:a16="http://schemas.microsoft.com/office/drawing/2014/main" id="{B5A4C104-3607-F867-E9A5-F5BC12398920}"/>
                </a:ext>
              </a:extLst>
            </p:cNvPr>
            <p:cNvGrpSpPr/>
            <p:nvPr/>
          </p:nvGrpSpPr>
          <p:grpSpPr>
            <a:xfrm>
              <a:off x="15923548" y="24351482"/>
              <a:ext cx="11886937" cy="12020824"/>
              <a:chOff x="15923548" y="24351482"/>
              <a:chExt cx="11886937" cy="12020824"/>
            </a:xfrm>
          </p:grpSpPr>
          <p:sp>
            <p:nvSpPr>
              <p:cNvPr id="16" name="TextBox 15">
                <a:extLst>
                  <a:ext uri="{FF2B5EF4-FFF2-40B4-BE49-F238E27FC236}">
                    <a16:creationId xmlns:a16="http://schemas.microsoft.com/office/drawing/2014/main" id="{C594F51D-23D5-902A-E337-2F05127BDFB9}"/>
                  </a:ext>
                </a:extLst>
              </p:cNvPr>
              <p:cNvSpPr txBox="1"/>
              <p:nvPr/>
            </p:nvSpPr>
            <p:spPr>
              <a:xfrm>
                <a:off x="16928425" y="24383158"/>
                <a:ext cx="3324301" cy="707886"/>
              </a:xfrm>
              <a:prstGeom prst="rect">
                <a:avLst/>
              </a:prstGeom>
              <a:noFill/>
            </p:spPr>
            <p:txBody>
              <a:bodyPr wrap="square" rtlCol="0">
                <a:spAutoFit/>
              </a:bodyPr>
              <a:lstStyle/>
              <a:p>
                <a:r>
                  <a:rPr lang="en-US" sz="4000" b="0" i="0" u="sng" dirty="0">
                    <a:effectLst/>
                    <a:latin typeface="Söhne"/>
                  </a:rPr>
                  <a:t>Sparse Pruning</a:t>
                </a:r>
              </a:p>
            </p:txBody>
          </p:sp>
          <p:sp>
            <p:nvSpPr>
              <p:cNvPr id="2" name="TextBox 1">
                <a:extLst>
                  <a:ext uri="{FF2B5EF4-FFF2-40B4-BE49-F238E27FC236}">
                    <a16:creationId xmlns:a16="http://schemas.microsoft.com/office/drawing/2014/main" id="{94609B7C-ED16-01C6-7FEB-04D80F9DD017}"/>
                  </a:ext>
                </a:extLst>
              </p:cNvPr>
              <p:cNvSpPr txBox="1"/>
              <p:nvPr/>
            </p:nvSpPr>
            <p:spPr>
              <a:xfrm>
                <a:off x="23247897" y="24351482"/>
                <a:ext cx="4175962" cy="707886"/>
              </a:xfrm>
              <a:prstGeom prst="rect">
                <a:avLst/>
              </a:prstGeom>
              <a:noFill/>
            </p:spPr>
            <p:txBody>
              <a:bodyPr wrap="square" rtlCol="0">
                <a:spAutoFit/>
              </a:bodyPr>
              <a:lstStyle/>
              <a:p>
                <a:r>
                  <a:rPr lang="en-US" sz="4000" b="0" i="0" u="sng" dirty="0">
                    <a:effectLst/>
                    <a:latin typeface="Söhne"/>
                  </a:rPr>
                  <a:t>Magnitude Pruning</a:t>
                </a:r>
              </a:p>
            </p:txBody>
          </p:sp>
          <p:pic>
            <p:nvPicPr>
              <p:cNvPr id="87" name="Picture 86">
                <a:extLst>
                  <a:ext uri="{FF2B5EF4-FFF2-40B4-BE49-F238E27FC236}">
                    <a16:creationId xmlns:a16="http://schemas.microsoft.com/office/drawing/2014/main" id="{4356ACE9-05EE-5B71-B3B2-84C18E6B83E2}"/>
                  </a:ext>
                </a:extLst>
              </p:cNvPr>
              <p:cNvPicPr>
                <a:picLocks noChangeAspect="1"/>
              </p:cNvPicPr>
              <p:nvPr/>
            </p:nvPicPr>
            <p:blipFill>
              <a:blip r:embed="rId23"/>
              <a:stretch>
                <a:fillRect/>
              </a:stretch>
            </p:blipFill>
            <p:spPr>
              <a:xfrm>
                <a:off x="16275857" y="25136242"/>
                <a:ext cx="4629437" cy="3830046"/>
              </a:xfrm>
              <a:prstGeom prst="rect">
                <a:avLst/>
              </a:prstGeom>
            </p:spPr>
          </p:pic>
          <p:pic>
            <p:nvPicPr>
              <p:cNvPr id="36" name="Picture 35">
                <a:extLst>
                  <a:ext uri="{FF2B5EF4-FFF2-40B4-BE49-F238E27FC236}">
                    <a16:creationId xmlns:a16="http://schemas.microsoft.com/office/drawing/2014/main" id="{97565F35-80CE-A668-C7BB-9E1186D78942}"/>
                  </a:ext>
                </a:extLst>
              </p:cNvPr>
              <p:cNvPicPr>
                <a:picLocks noChangeAspect="1"/>
              </p:cNvPicPr>
              <p:nvPr/>
            </p:nvPicPr>
            <p:blipFill>
              <a:blip r:embed="rId24"/>
              <a:stretch>
                <a:fillRect/>
              </a:stretch>
            </p:blipFill>
            <p:spPr>
              <a:xfrm>
                <a:off x="22708080" y="25024724"/>
                <a:ext cx="4962525" cy="4114800"/>
              </a:xfrm>
              <a:prstGeom prst="rect">
                <a:avLst/>
              </a:prstGeom>
            </p:spPr>
          </p:pic>
          <p:pic>
            <p:nvPicPr>
              <p:cNvPr id="38" name="Picture 37">
                <a:extLst>
                  <a:ext uri="{FF2B5EF4-FFF2-40B4-BE49-F238E27FC236}">
                    <a16:creationId xmlns:a16="http://schemas.microsoft.com/office/drawing/2014/main" id="{DFEC8077-5E30-D8EE-ADF6-AD273AB72D0C}"/>
                  </a:ext>
                </a:extLst>
              </p:cNvPr>
              <p:cNvPicPr>
                <a:picLocks noChangeAspect="1"/>
              </p:cNvPicPr>
              <p:nvPr/>
            </p:nvPicPr>
            <p:blipFill>
              <a:blip r:embed="rId25"/>
              <a:stretch>
                <a:fillRect/>
              </a:stretch>
            </p:blipFill>
            <p:spPr>
              <a:xfrm>
                <a:off x="22543654" y="29242377"/>
                <a:ext cx="5266831" cy="7129929"/>
              </a:xfrm>
              <a:prstGeom prst="rect">
                <a:avLst/>
              </a:prstGeom>
            </p:spPr>
          </p:pic>
          <p:pic>
            <p:nvPicPr>
              <p:cNvPr id="43" name="Picture 42">
                <a:extLst>
                  <a:ext uri="{FF2B5EF4-FFF2-40B4-BE49-F238E27FC236}">
                    <a16:creationId xmlns:a16="http://schemas.microsoft.com/office/drawing/2014/main" id="{FBB31C8F-D3FD-B216-17AC-6B4881406CF8}"/>
                  </a:ext>
                </a:extLst>
              </p:cNvPr>
              <p:cNvPicPr>
                <a:picLocks noChangeAspect="1"/>
              </p:cNvPicPr>
              <p:nvPr/>
            </p:nvPicPr>
            <p:blipFill>
              <a:blip r:embed="rId26"/>
              <a:stretch>
                <a:fillRect/>
              </a:stretch>
            </p:blipFill>
            <p:spPr>
              <a:xfrm>
                <a:off x="15923548" y="29221168"/>
                <a:ext cx="5282498" cy="7151138"/>
              </a:xfrm>
              <a:prstGeom prst="rect">
                <a:avLst/>
              </a:prstGeom>
            </p:spPr>
          </p:pic>
        </p:grpSp>
      </p:grpSp>
      <p:grpSp>
        <p:nvGrpSpPr>
          <p:cNvPr id="103" name="Group 102">
            <a:extLst>
              <a:ext uri="{FF2B5EF4-FFF2-40B4-BE49-F238E27FC236}">
                <a16:creationId xmlns:a16="http://schemas.microsoft.com/office/drawing/2014/main" id="{D91B8BA9-AE32-B32F-8787-F15473B26556}"/>
              </a:ext>
            </a:extLst>
          </p:cNvPr>
          <p:cNvGrpSpPr/>
          <p:nvPr/>
        </p:nvGrpSpPr>
        <p:grpSpPr>
          <a:xfrm>
            <a:off x="29566287" y="7042482"/>
            <a:ext cx="12938182" cy="30333155"/>
            <a:chOff x="29566287" y="7042482"/>
            <a:chExt cx="12938182" cy="30333155"/>
          </a:xfrm>
        </p:grpSpPr>
        <p:grpSp>
          <p:nvGrpSpPr>
            <p:cNvPr id="102" name="Group 101">
              <a:extLst>
                <a:ext uri="{FF2B5EF4-FFF2-40B4-BE49-F238E27FC236}">
                  <a16:creationId xmlns:a16="http://schemas.microsoft.com/office/drawing/2014/main" id="{0F1B507D-8AB5-C460-C610-DF4F4C3B55B4}"/>
                </a:ext>
              </a:extLst>
            </p:cNvPr>
            <p:cNvGrpSpPr/>
            <p:nvPr/>
          </p:nvGrpSpPr>
          <p:grpSpPr>
            <a:xfrm>
              <a:off x="30467601" y="32444226"/>
              <a:ext cx="11730065" cy="4931411"/>
              <a:chOff x="30467601" y="32444226"/>
              <a:chExt cx="11730065" cy="4931411"/>
            </a:xfrm>
          </p:grpSpPr>
          <p:grpSp>
            <p:nvGrpSpPr>
              <p:cNvPr id="50" name="Group 49">
                <a:extLst>
                  <a:ext uri="{FF2B5EF4-FFF2-40B4-BE49-F238E27FC236}">
                    <a16:creationId xmlns:a16="http://schemas.microsoft.com/office/drawing/2014/main" id="{2FA4672C-9405-44D9-13DB-4E5B4BDDC3F9}"/>
                  </a:ext>
                </a:extLst>
              </p:cNvPr>
              <p:cNvGrpSpPr/>
              <p:nvPr/>
            </p:nvGrpSpPr>
            <p:grpSpPr>
              <a:xfrm>
                <a:off x="31426564" y="34868754"/>
                <a:ext cx="9812144" cy="1412104"/>
                <a:chOff x="31819963" y="34308083"/>
                <a:chExt cx="9812144" cy="1412104"/>
              </a:xfrm>
            </p:grpSpPr>
            <p:sp>
              <p:nvSpPr>
                <p:cNvPr id="25" name="TextBox 24">
                  <a:extLst>
                    <a:ext uri="{FF2B5EF4-FFF2-40B4-BE49-F238E27FC236}">
                      <a16:creationId xmlns:a16="http://schemas.microsoft.com/office/drawing/2014/main" id="{5CD0A039-A54A-0BA7-5B7C-DA5ADC83179A}"/>
                    </a:ext>
                  </a:extLst>
                </p:cNvPr>
                <p:cNvSpPr txBox="1"/>
                <p:nvPr/>
              </p:nvSpPr>
              <p:spPr>
                <a:xfrm>
                  <a:off x="34033637" y="34308083"/>
                  <a:ext cx="5384800" cy="861774"/>
                </a:xfrm>
                <a:prstGeom prst="rect">
                  <a:avLst/>
                </a:prstGeom>
                <a:noFill/>
              </p:spPr>
              <p:txBody>
                <a:bodyPr wrap="square" rtlCol="0">
                  <a:spAutoFit/>
                </a:bodyPr>
                <a:lstStyle/>
                <a:p>
                  <a:r>
                    <a:rPr lang="en-US" sz="5000" b="1" u="sng" dirty="0"/>
                    <a:t>Acknowledgements</a:t>
                  </a:r>
                </a:p>
              </p:txBody>
            </p:sp>
            <p:sp>
              <p:nvSpPr>
                <p:cNvPr id="19" name="TextBox 18">
                  <a:extLst>
                    <a:ext uri="{FF2B5EF4-FFF2-40B4-BE49-F238E27FC236}">
                      <a16:creationId xmlns:a16="http://schemas.microsoft.com/office/drawing/2014/main" id="{50483BB5-7A5E-76D8-C022-C8493A19211B}"/>
                    </a:ext>
                  </a:extLst>
                </p:cNvPr>
                <p:cNvSpPr txBox="1"/>
                <p:nvPr/>
              </p:nvSpPr>
              <p:spPr>
                <a:xfrm>
                  <a:off x="31819963" y="35166189"/>
                  <a:ext cx="9812144" cy="553998"/>
                </a:xfrm>
                <a:prstGeom prst="rect">
                  <a:avLst/>
                </a:prstGeom>
                <a:noFill/>
              </p:spPr>
              <p:txBody>
                <a:bodyPr wrap="square" rtlCol="0">
                  <a:spAutoFit/>
                </a:bodyPr>
                <a:lstStyle/>
                <a:p>
                  <a:pPr algn="ctr"/>
                  <a:r>
                    <a:rPr lang="en-US" sz="3000" dirty="0"/>
                    <a:t>Thank you to Dr. Chaudhuri for his endless support and insight</a:t>
                  </a:r>
                </a:p>
              </p:txBody>
            </p:sp>
          </p:grpSp>
          <p:grpSp>
            <p:nvGrpSpPr>
              <p:cNvPr id="54" name="Group 53">
                <a:extLst>
                  <a:ext uri="{FF2B5EF4-FFF2-40B4-BE49-F238E27FC236}">
                    <a16:creationId xmlns:a16="http://schemas.microsoft.com/office/drawing/2014/main" id="{F3EEB5A8-5393-4FB7-A34A-676CB05C2710}"/>
                  </a:ext>
                </a:extLst>
              </p:cNvPr>
              <p:cNvGrpSpPr/>
              <p:nvPr/>
            </p:nvGrpSpPr>
            <p:grpSpPr>
              <a:xfrm>
                <a:off x="31426564" y="36130600"/>
                <a:ext cx="9812144" cy="1245037"/>
                <a:chOff x="31819963" y="35779479"/>
                <a:chExt cx="9812144" cy="1245037"/>
              </a:xfrm>
            </p:grpSpPr>
            <p:sp>
              <p:nvSpPr>
                <p:cNvPr id="17" name="TextBox 16">
                  <a:extLst>
                    <a:ext uri="{FF2B5EF4-FFF2-40B4-BE49-F238E27FC236}">
                      <a16:creationId xmlns:a16="http://schemas.microsoft.com/office/drawing/2014/main" id="{A25FE9D8-7F5F-8E57-81A7-5AE58AECAA8F}"/>
                    </a:ext>
                  </a:extLst>
                </p:cNvPr>
                <p:cNvSpPr txBox="1"/>
                <p:nvPr/>
              </p:nvSpPr>
              <p:spPr>
                <a:xfrm>
                  <a:off x="34696222" y="35779479"/>
                  <a:ext cx="4059630" cy="784830"/>
                </a:xfrm>
                <a:prstGeom prst="rect">
                  <a:avLst/>
                </a:prstGeom>
                <a:noFill/>
              </p:spPr>
              <p:txBody>
                <a:bodyPr wrap="square" rtlCol="0">
                  <a:spAutoFit/>
                </a:bodyPr>
                <a:lstStyle/>
                <a:p>
                  <a:r>
                    <a:rPr lang="en-US" sz="4500" b="1" u="sng" dirty="0"/>
                    <a:t>Data Availability</a:t>
                  </a:r>
                </a:p>
              </p:txBody>
            </p:sp>
            <p:sp>
              <p:nvSpPr>
                <p:cNvPr id="15" name="TextBox 14">
                  <a:extLst>
                    <a:ext uri="{FF2B5EF4-FFF2-40B4-BE49-F238E27FC236}">
                      <a16:creationId xmlns:a16="http://schemas.microsoft.com/office/drawing/2014/main" id="{27267F8A-055A-2DAD-49A7-530C661B87CE}"/>
                    </a:ext>
                  </a:extLst>
                </p:cNvPr>
                <p:cNvSpPr txBox="1"/>
                <p:nvPr/>
              </p:nvSpPr>
              <p:spPr>
                <a:xfrm>
                  <a:off x="31819963" y="36532073"/>
                  <a:ext cx="9812144" cy="492443"/>
                </a:xfrm>
                <a:prstGeom prst="rect">
                  <a:avLst/>
                </a:prstGeom>
                <a:noFill/>
              </p:spPr>
              <p:txBody>
                <a:bodyPr wrap="square" rtlCol="0">
                  <a:spAutoFit/>
                </a:bodyPr>
                <a:lstStyle/>
                <a:p>
                  <a:r>
                    <a:rPr lang="en-US" sz="2600" dirty="0"/>
                    <a:t>GitHub Repository: https://github.com/BrianLi-hello/hopfield-pruning </a:t>
                  </a:r>
                </a:p>
              </p:txBody>
            </p:sp>
          </p:grpSp>
          <p:grpSp>
            <p:nvGrpSpPr>
              <p:cNvPr id="101" name="Group 100">
                <a:extLst>
                  <a:ext uri="{FF2B5EF4-FFF2-40B4-BE49-F238E27FC236}">
                    <a16:creationId xmlns:a16="http://schemas.microsoft.com/office/drawing/2014/main" id="{32A69249-FF0C-BE3A-0611-F4EF129A6571}"/>
                  </a:ext>
                </a:extLst>
              </p:cNvPr>
              <p:cNvGrpSpPr/>
              <p:nvPr/>
            </p:nvGrpSpPr>
            <p:grpSpPr>
              <a:xfrm>
                <a:off x="30467601" y="32444226"/>
                <a:ext cx="11730065" cy="2588268"/>
                <a:chOff x="30467601" y="32444226"/>
                <a:chExt cx="11730065" cy="2588268"/>
              </a:xfrm>
            </p:grpSpPr>
            <p:sp>
              <p:nvSpPr>
                <p:cNvPr id="24" name="TextBox 23">
                  <a:extLst>
                    <a:ext uri="{FF2B5EF4-FFF2-40B4-BE49-F238E27FC236}">
                      <a16:creationId xmlns:a16="http://schemas.microsoft.com/office/drawing/2014/main" id="{E764A168-943E-4FA4-9845-5972A6CAF640}"/>
                    </a:ext>
                  </a:extLst>
                </p:cNvPr>
                <p:cNvSpPr txBox="1"/>
                <p:nvPr/>
              </p:nvSpPr>
              <p:spPr>
                <a:xfrm>
                  <a:off x="34832118" y="32444226"/>
                  <a:ext cx="3001033" cy="1200329"/>
                </a:xfrm>
                <a:prstGeom prst="rect">
                  <a:avLst/>
                </a:prstGeom>
                <a:noFill/>
              </p:spPr>
              <p:txBody>
                <a:bodyPr wrap="square" rtlCol="0">
                  <a:spAutoFit/>
                </a:bodyPr>
                <a:lstStyle/>
                <a:p>
                  <a:r>
                    <a:rPr lang="en-US" sz="7200" b="1" u="sng" dirty="0"/>
                    <a:t>Results</a:t>
                  </a:r>
                </a:p>
              </p:txBody>
            </p:sp>
            <p:sp>
              <p:nvSpPr>
                <p:cNvPr id="28" name="TextBox 27">
                  <a:extLst>
                    <a:ext uri="{FF2B5EF4-FFF2-40B4-BE49-F238E27FC236}">
                      <a16:creationId xmlns:a16="http://schemas.microsoft.com/office/drawing/2014/main" id="{24CC8388-E815-F14A-1AE2-A28033B1563B}"/>
                    </a:ext>
                  </a:extLst>
                </p:cNvPr>
                <p:cNvSpPr txBox="1"/>
                <p:nvPr/>
              </p:nvSpPr>
              <p:spPr>
                <a:xfrm>
                  <a:off x="30467601" y="33555166"/>
                  <a:ext cx="11730065" cy="1477328"/>
                </a:xfrm>
                <a:prstGeom prst="rect">
                  <a:avLst/>
                </a:prstGeom>
                <a:noFill/>
              </p:spPr>
              <p:txBody>
                <a:bodyPr wrap="square" rtlCol="0">
                  <a:spAutoFit/>
                </a:bodyPr>
                <a:lstStyle/>
                <a:p>
                  <a:r>
                    <a:rPr lang="en-US" sz="3000" b="0" i="0" dirty="0">
                      <a:effectLst/>
                      <a:latin typeface="Söhne"/>
                    </a:rPr>
                    <a:t>Sparse and magnitude pruning perform roughly the same across various percentages of flipped pixels. This similarity is due to the robustness and redundancy in the weights of the HN that correspond to stored patterns.</a:t>
                  </a:r>
                </a:p>
              </p:txBody>
            </p:sp>
          </p:grpSp>
        </p:grpSp>
        <p:grpSp>
          <p:nvGrpSpPr>
            <p:cNvPr id="100" name="Group 99">
              <a:extLst>
                <a:ext uri="{FF2B5EF4-FFF2-40B4-BE49-F238E27FC236}">
                  <a16:creationId xmlns:a16="http://schemas.microsoft.com/office/drawing/2014/main" id="{198F6EE5-EFB6-34F2-425B-8765E45FAD76}"/>
                </a:ext>
              </a:extLst>
            </p:cNvPr>
            <p:cNvGrpSpPr/>
            <p:nvPr/>
          </p:nvGrpSpPr>
          <p:grpSpPr>
            <a:xfrm>
              <a:off x="29566287" y="7042482"/>
              <a:ext cx="12938182" cy="25725378"/>
              <a:chOff x="29566287" y="7042482"/>
              <a:chExt cx="12938182" cy="25725378"/>
            </a:xfrm>
          </p:grpSpPr>
          <p:pic>
            <p:nvPicPr>
              <p:cNvPr id="57" name="Picture 56">
                <a:extLst>
                  <a:ext uri="{FF2B5EF4-FFF2-40B4-BE49-F238E27FC236}">
                    <a16:creationId xmlns:a16="http://schemas.microsoft.com/office/drawing/2014/main" id="{C0BDCA64-D90D-54E1-5946-96E3840D7FF1}"/>
                  </a:ext>
                </a:extLst>
              </p:cNvPr>
              <p:cNvPicPr>
                <a:picLocks noChangeAspect="1"/>
              </p:cNvPicPr>
              <p:nvPr/>
            </p:nvPicPr>
            <p:blipFill>
              <a:blip r:embed="rId27"/>
              <a:stretch>
                <a:fillRect/>
              </a:stretch>
            </p:blipFill>
            <p:spPr>
              <a:xfrm>
                <a:off x="31075803" y="7042482"/>
                <a:ext cx="9919007" cy="6573741"/>
              </a:xfrm>
              <a:prstGeom prst="rect">
                <a:avLst/>
              </a:prstGeom>
            </p:spPr>
          </p:pic>
          <p:pic>
            <p:nvPicPr>
              <p:cNvPr id="61" name="Picture 60">
                <a:extLst>
                  <a:ext uri="{FF2B5EF4-FFF2-40B4-BE49-F238E27FC236}">
                    <a16:creationId xmlns:a16="http://schemas.microsoft.com/office/drawing/2014/main" id="{8BD783E8-DC92-D996-1B34-237CF1727E8C}"/>
                  </a:ext>
                </a:extLst>
              </p:cNvPr>
              <p:cNvPicPr>
                <a:picLocks noChangeAspect="1"/>
              </p:cNvPicPr>
              <p:nvPr/>
            </p:nvPicPr>
            <p:blipFill>
              <a:blip r:embed="rId28"/>
              <a:stretch>
                <a:fillRect/>
              </a:stretch>
            </p:blipFill>
            <p:spPr>
              <a:xfrm>
                <a:off x="31075803" y="13592551"/>
                <a:ext cx="9919007" cy="6612670"/>
              </a:xfrm>
              <a:prstGeom prst="rect">
                <a:avLst/>
              </a:prstGeom>
            </p:spPr>
          </p:pic>
          <p:pic>
            <p:nvPicPr>
              <p:cNvPr id="84" name="Picture 83">
                <a:extLst>
                  <a:ext uri="{FF2B5EF4-FFF2-40B4-BE49-F238E27FC236}">
                    <a16:creationId xmlns:a16="http://schemas.microsoft.com/office/drawing/2014/main" id="{78D66668-7CC0-DDBE-BC93-A558402D4AD3}"/>
                  </a:ext>
                </a:extLst>
              </p:cNvPr>
              <p:cNvPicPr>
                <a:picLocks noChangeAspect="1"/>
              </p:cNvPicPr>
              <p:nvPr/>
            </p:nvPicPr>
            <p:blipFill>
              <a:blip r:embed="rId29"/>
              <a:stretch>
                <a:fillRect/>
              </a:stretch>
            </p:blipFill>
            <p:spPr>
              <a:xfrm>
                <a:off x="31082296" y="24033491"/>
                <a:ext cx="10500673" cy="8734369"/>
              </a:xfrm>
              <a:prstGeom prst="rect">
                <a:avLst/>
              </a:prstGeom>
            </p:spPr>
          </p:pic>
          <p:pic>
            <p:nvPicPr>
              <p:cNvPr id="86" name="Picture 85">
                <a:extLst>
                  <a:ext uri="{FF2B5EF4-FFF2-40B4-BE49-F238E27FC236}">
                    <a16:creationId xmlns:a16="http://schemas.microsoft.com/office/drawing/2014/main" id="{0451E939-EED2-3BDC-C54D-E84D0EA691E2}"/>
                  </a:ext>
                </a:extLst>
              </p:cNvPr>
              <p:cNvPicPr>
                <a:picLocks noChangeAspect="1"/>
              </p:cNvPicPr>
              <p:nvPr/>
            </p:nvPicPr>
            <p:blipFill>
              <a:blip r:embed="rId30"/>
              <a:stretch>
                <a:fillRect/>
              </a:stretch>
            </p:blipFill>
            <p:spPr>
              <a:xfrm>
                <a:off x="36772558" y="20328814"/>
                <a:ext cx="5731911" cy="3559742"/>
              </a:xfrm>
              <a:prstGeom prst="rect">
                <a:avLst/>
              </a:prstGeom>
            </p:spPr>
          </p:pic>
          <p:pic>
            <p:nvPicPr>
              <p:cNvPr id="90" name="Picture 89">
                <a:extLst>
                  <a:ext uri="{FF2B5EF4-FFF2-40B4-BE49-F238E27FC236}">
                    <a16:creationId xmlns:a16="http://schemas.microsoft.com/office/drawing/2014/main" id="{03E7A37C-DB35-CED9-96DF-147D74CC8390}"/>
                  </a:ext>
                </a:extLst>
              </p:cNvPr>
              <p:cNvPicPr>
                <a:picLocks noChangeAspect="1"/>
              </p:cNvPicPr>
              <p:nvPr/>
            </p:nvPicPr>
            <p:blipFill>
              <a:blip r:embed="rId31"/>
              <a:stretch>
                <a:fillRect/>
              </a:stretch>
            </p:blipFill>
            <p:spPr>
              <a:xfrm>
                <a:off x="29566287" y="20497257"/>
                <a:ext cx="7000886" cy="3244198"/>
              </a:xfrm>
              <a:prstGeom prst="rect">
                <a:avLst/>
              </a:prstGeom>
            </p:spPr>
          </p:pic>
        </p:grpSp>
      </p:grpSp>
    </p:spTree>
    <p:extLst>
      <p:ext uri="{BB962C8B-B14F-4D97-AF65-F5344CB8AC3E}">
        <p14:creationId xmlns:p14="http://schemas.microsoft.com/office/powerpoint/2010/main" val="41912940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Li_Brian_ASPIRE_Poster</Template>
  <TotalTime>1196</TotalTime>
  <Words>307</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Söhne</vt:lpstr>
      <vt:lpstr>Arial</vt:lpstr>
      <vt:lpstr>Calibri</vt:lpstr>
      <vt:lpstr>Calibri Light</vt:lpstr>
      <vt:lpstr>Cambria</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XueQian  Li</dc:creator>
  <cp:lastModifiedBy>Brian</cp:lastModifiedBy>
  <cp:revision>60</cp:revision>
  <dcterms:created xsi:type="dcterms:W3CDTF">2024-05-03T23:40:43Z</dcterms:created>
  <dcterms:modified xsi:type="dcterms:W3CDTF">2024-05-31T05:53:41Z</dcterms:modified>
</cp:coreProperties>
</file>