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3891200" cy="3840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SPIRE Poster" id="{A4D27D52-F626-481F-9CBB-2848CCFCD3AD}">
          <p14:sldIdLst/>
        </p14:section>
        <p14:section name="Untitled Section" id="{08364930-87B3-4A4A-919B-38E3A935B2BC}">
          <p14:sldIdLst>
            <p14:sldId id="256"/>
          </p14:sldIdLst>
        </p14:section>
      </p14:sectionLst>
    </p:ext>
    <p:ext uri="{EFAFB233-063F-42B5-8137-9DF3F51BA10A}">
      <p15:sldGuideLst xmlns:p15="http://schemas.microsoft.com/office/powerpoint/2012/main">
        <p15:guide id="1" orient="horz" pos="1204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57" autoAdjust="0"/>
  </p:normalViewPr>
  <p:slideViewPr>
    <p:cSldViewPr snapToGrid="0" snapToObjects="1">
      <p:cViewPr varScale="1">
        <p:scale>
          <a:sx n="20" d="100"/>
          <a:sy n="20" d="100"/>
        </p:scale>
        <p:origin x="1956" y="72"/>
      </p:cViewPr>
      <p:guideLst>
        <p:guide orient="horz" pos="1204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6285233"/>
            <a:ext cx="37307520" cy="1337056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20171415"/>
            <a:ext cx="32918400" cy="9272267"/>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7D15C8-03A2-F24E-A8BF-1046E36358E7}"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98745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D15C8-03A2-F24E-A8BF-1046E36358E7}"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1390595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2044702"/>
            <a:ext cx="9464040"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2044702"/>
            <a:ext cx="27843480"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D15C8-03A2-F24E-A8BF-1046E36358E7}"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1021528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D15C8-03A2-F24E-A8BF-1046E36358E7}"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1551999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9574543"/>
            <a:ext cx="37856160" cy="15975327"/>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5701002"/>
            <a:ext cx="37856160" cy="8401047"/>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D15C8-03A2-F24E-A8BF-1046E36358E7}"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3031178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10223502"/>
            <a:ext cx="1865376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10223502"/>
            <a:ext cx="1865376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7D15C8-03A2-F24E-A8BF-1046E36358E7}"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4277685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044710"/>
            <a:ext cx="3785616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9414515"/>
            <a:ext cx="18568032" cy="4613907"/>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4028422"/>
            <a:ext cx="1856803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3" y="9414515"/>
            <a:ext cx="18659477" cy="4613907"/>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3" y="14028422"/>
            <a:ext cx="18659477"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7D15C8-03A2-F24E-A8BF-1046E36358E7}" type="datetimeFigureOut">
              <a:rPr lang="en-US" smtClean="0"/>
              <a:t>5/29/2024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1831351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7D15C8-03A2-F24E-A8BF-1046E36358E7}" type="datetimeFigureOut">
              <a:rPr lang="en-US" smtClean="0"/>
              <a:t>5/29/2024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1545265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7D15C8-03A2-F24E-A8BF-1046E36358E7}" type="datetimeFigureOut">
              <a:rPr lang="en-US" smtClean="0"/>
              <a:t>5/29/2024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357096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560320"/>
            <a:ext cx="14156054" cy="896112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5529588"/>
            <a:ext cx="22219920" cy="272923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11521441"/>
            <a:ext cx="14156054" cy="21344893"/>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E7D15C8-03A2-F24E-A8BF-1046E36358E7}"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65689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560320"/>
            <a:ext cx="14156054" cy="896112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5529588"/>
            <a:ext cx="22219920" cy="272923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11521441"/>
            <a:ext cx="14156054" cy="21344893"/>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E7D15C8-03A2-F24E-A8BF-1046E36358E7}"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59970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2044710"/>
            <a:ext cx="3785616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10223502"/>
            <a:ext cx="3785616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5595568"/>
            <a:ext cx="9875520" cy="2044700"/>
          </a:xfrm>
          <a:prstGeom prst="rect">
            <a:avLst/>
          </a:prstGeom>
        </p:spPr>
        <p:txBody>
          <a:bodyPr vert="horz" lIns="91440" tIns="45720" rIns="91440" bIns="45720" rtlCol="0" anchor="ctr"/>
          <a:lstStyle>
            <a:lvl1pPr algn="l">
              <a:defRPr sz="5760">
                <a:solidFill>
                  <a:schemeClr val="tx1">
                    <a:tint val="75000"/>
                  </a:schemeClr>
                </a:solidFill>
              </a:defRPr>
            </a:lvl1pPr>
          </a:lstStyle>
          <a:p>
            <a:fld id="{5E7D15C8-03A2-F24E-A8BF-1046E36358E7}" type="datetimeFigureOut">
              <a:rPr lang="en-US" smtClean="0"/>
              <a:t>5/29/2024</a:t>
            </a:fld>
            <a:endParaRPr lang="en-US"/>
          </a:p>
        </p:txBody>
      </p:sp>
      <p:sp>
        <p:nvSpPr>
          <p:cNvPr id="5" name="Footer Placeholder 4"/>
          <p:cNvSpPr>
            <a:spLocks noGrp="1"/>
          </p:cNvSpPr>
          <p:nvPr>
            <p:ph type="ftr" sz="quarter" idx="3"/>
          </p:nvPr>
        </p:nvSpPr>
        <p:spPr>
          <a:xfrm>
            <a:off x="14538960" y="35595568"/>
            <a:ext cx="14813280" cy="20447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5595568"/>
            <a:ext cx="9875520" cy="2044700"/>
          </a:xfrm>
          <a:prstGeom prst="rect">
            <a:avLst/>
          </a:prstGeom>
        </p:spPr>
        <p:txBody>
          <a:bodyPr vert="horz" lIns="91440" tIns="45720" rIns="91440" bIns="45720" rtlCol="0" anchor="ctr"/>
          <a:lstStyle>
            <a:lvl1pPr algn="r">
              <a:defRPr sz="5760">
                <a:solidFill>
                  <a:schemeClr val="tx1">
                    <a:tint val="75000"/>
                  </a:schemeClr>
                </a:solidFill>
              </a:defRPr>
            </a:lvl1pPr>
          </a:lstStyle>
          <a:p>
            <a:fld id="{8A576504-5D5A-A24E-A196-5F5178C1EB45}" type="slidenum">
              <a:rPr lang="en-US" smtClean="0"/>
              <a:t>‹#›</a:t>
            </a:fld>
            <a:endParaRPr lang="en-US"/>
          </a:p>
        </p:txBody>
      </p:sp>
    </p:spTree>
    <p:extLst>
      <p:ext uri="{BB962C8B-B14F-4D97-AF65-F5344CB8AC3E}">
        <p14:creationId xmlns:p14="http://schemas.microsoft.com/office/powerpoint/2010/main" val="19540927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18" Type="http://schemas.openxmlformats.org/officeDocument/2006/relationships/image" Target="../media/image15.png"/><Relationship Id="rId26" Type="http://schemas.openxmlformats.org/officeDocument/2006/relationships/image" Target="../media/image23.png"/><Relationship Id="rId3" Type="http://schemas.openxmlformats.org/officeDocument/2006/relationships/image" Target="../media/image2.jpg"/><Relationship Id="rId21" Type="http://schemas.openxmlformats.org/officeDocument/2006/relationships/image" Target="../media/image18.png"/><Relationship Id="rId7" Type="http://schemas.openxmlformats.org/officeDocument/2006/relationships/image" Target="../media/image6.png"/><Relationship Id="rId12" Type="http://schemas.openxmlformats.org/officeDocument/2006/relationships/image" Target="../media/image90.png"/><Relationship Id="rId17" Type="http://schemas.openxmlformats.org/officeDocument/2006/relationships/image" Target="../media/image14.png"/><Relationship Id="rId25" Type="http://schemas.openxmlformats.org/officeDocument/2006/relationships/image" Target="../media/image22.png"/><Relationship Id="rId2" Type="http://schemas.openxmlformats.org/officeDocument/2006/relationships/image" Target="../media/image1.emf"/><Relationship Id="rId16" Type="http://schemas.openxmlformats.org/officeDocument/2006/relationships/image" Target="../media/image13.png"/><Relationship Id="rId20" Type="http://schemas.openxmlformats.org/officeDocument/2006/relationships/image" Target="../media/image17.png"/><Relationship Id="rId29"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1.png"/><Relationship Id="rId5" Type="http://schemas.openxmlformats.org/officeDocument/2006/relationships/image" Target="../media/image4.png"/><Relationship Id="rId15" Type="http://schemas.openxmlformats.org/officeDocument/2006/relationships/image" Target="../media/image12.png"/><Relationship Id="rId23" Type="http://schemas.openxmlformats.org/officeDocument/2006/relationships/image" Target="../media/image20.png"/><Relationship Id="rId28" Type="http://schemas.openxmlformats.org/officeDocument/2006/relationships/image" Target="../media/image25.png"/><Relationship Id="rId10" Type="http://schemas.openxmlformats.org/officeDocument/2006/relationships/image" Target="../media/image9.png"/><Relationship Id="rId19" Type="http://schemas.openxmlformats.org/officeDocument/2006/relationships/image" Target="../media/image16.png"/><Relationship Id="rId31" Type="http://schemas.openxmlformats.org/officeDocument/2006/relationships/image" Target="../media/image2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1.png"/><Relationship Id="rId22" Type="http://schemas.openxmlformats.org/officeDocument/2006/relationships/image" Target="../media/image19.png"/><Relationship Id="rId27" Type="http://schemas.openxmlformats.org/officeDocument/2006/relationships/image" Target="../media/image24.png"/><Relationship Id="rId30"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60E9AA-A881-85B1-187E-9C12B24F7F7C}"/>
              </a:ext>
            </a:extLst>
          </p:cNvPr>
          <p:cNvSpPr txBox="1"/>
          <p:nvPr/>
        </p:nvSpPr>
        <p:spPr>
          <a:xfrm>
            <a:off x="4104389" y="2032494"/>
            <a:ext cx="35382235" cy="1708160"/>
          </a:xfrm>
          <a:prstGeom prst="rect">
            <a:avLst/>
          </a:prstGeom>
          <a:noFill/>
        </p:spPr>
        <p:txBody>
          <a:bodyPr wrap="square" rtlCol="0">
            <a:spAutoFit/>
          </a:bodyPr>
          <a:lstStyle/>
          <a:p>
            <a:pPr algn="ctr"/>
            <a:r>
              <a:rPr lang="en-US" sz="10500" dirty="0"/>
              <a:t>Hopfield Networks: Comparing Sparse and Magnitude Pruning</a:t>
            </a:r>
          </a:p>
        </p:txBody>
      </p:sp>
      <p:pic>
        <p:nvPicPr>
          <p:cNvPr id="6" name="Picture 5">
            <a:extLst>
              <a:ext uri="{FF2B5EF4-FFF2-40B4-BE49-F238E27FC236}">
                <a16:creationId xmlns:a16="http://schemas.microsoft.com/office/drawing/2014/main" id="{856D757C-928B-F001-A679-DB619266875D}"/>
              </a:ext>
            </a:extLst>
          </p:cNvPr>
          <p:cNvPicPr>
            <a:picLocks noChangeAspect="1"/>
          </p:cNvPicPr>
          <p:nvPr/>
        </p:nvPicPr>
        <p:blipFill>
          <a:blip r:embed="rId2"/>
          <a:stretch>
            <a:fillRect/>
          </a:stretch>
        </p:blipFill>
        <p:spPr>
          <a:xfrm>
            <a:off x="297297" y="1498776"/>
            <a:ext cx="4229647" cy="4327563"/>
          </a:xfrm>
          <a:prstGeom prst="rect">
            <a:avLst/>
          </a:prstGeom>
          <a:solidFill>
            <a:srgbClr val="FFFFFF"/>
          </a:solidFill>
        </p:spPr>
      </p:pic>
      <p:sp>
        <p:nvSpPr>
          <p:cNvPr id="8" name="TextBox 7">
            <a:extLst>
              <a:ext uri="{FF2B5EF4-FFF2-40B4-BE49-F238E27FC236}">
                <a16:creationId xmlns:a16="http://schemas.microsoft.com/office/drawing/2014/main" id="{E7ED4E1E-96C8-2FE2-D8FD-B5A16BE20541}"/>
              </a:ext>
            </a:extLst>
          </p:cNvPr>
          <p:cNvSpPr txBox="1"/>
          <p:nvPr/>
        </p:nvSpPr>
        <p:spPr>
          <a:xfrm>
            <a:off x="5806923" y="3880381"/>
            <a:ext cx="31977165" cy="2400657"/>
          </a:xfrm>
          <a:prstGeom prst="rect">
            <a:avLst/>
          </a:prstGeom>
          <a:noFill/>
        </p:spPr>
        <p:txBody>
          <a:bodyPr wrap="square" rtlCol="0">
            <a:spAutoFit/>
          </a:bodyPr>
          <a:lstStyle/>
          <a:p>
            <a:pPr algn="ctr"/>
            <a:r>
              <a:rPr lang="en-US" sz="7500" dirty="0">
                <a:solidFill>
                  <a:schemeClr val="tx1">
                    <a:lumMod val="65000"/>
                    <a:lumOff val="35000"/>
                  </a:schemeClr>
                </a:solidFill>
              </a:rPr>
              <a:t>Brian Li</a:t>
            </a:r>
          </a:p>
          <a:p>
            <a:pPr algn="ctr"/>
            <a:r>
              <a:rPr lang="en-US" sz="7500" i="1" dirty="0">
                <a:solidFill>
                  <a:schemeClr val="tx1">
                    <a:lumMod val="65000"/>
                    <a:lumOff val="35000"/>
                  </a:schemeClr>
                </a:solidFill>
              </a:rPr>
              <a:t>Center for Neuroscience, University of California, Davis</a:t>
            </a:r>
          </a:p>
        </p:txBody>
      </p:sp>
      <p:pic>
        <p:nvPicPr>
          <p:cNvPr id="10" name="Picture 9" descr="Logo&#10;&#10;Description automatically generated">
            <a:extLst>
              <a:ext uri="{FF2B5EF4-FFF2-40B4-BE49-F238E27FC236}">
                <a16:creationId xmlns:a16="http://schemas.microsoft.com/office/drawing/2014/main" id="{7C46C18F-C6C6-01AF-49FC-2552F9401A40}"/>
              </a:ext>
            </a:extLst>
          </p:cNvPr>
          <p:cNvPicPr>
            <a:picLocks noChangeAspect="1"/>
          </p:cNvPicPr>
          <p:nvPr/>
        </p:nvPicPr>
        <p:blipFill rotWithShape="1">
          <a:blip r:embed="rId3"/>
          <a:srcRect l="5448" t="9677" r="6203" b="8132"/>
          <a:stretch/>
        </p:blipFill>
        <p:spPr>
          <a:xfrm>
            <a:off x="39431387" y="1490178"/>
            <a:ext cx="4229647" cy="4344758"/>
          </a:xfrm>
          <a:prstGeom prst="rect">
            <a:avLst/>
          </a:prstGeom>
        </p:spPr>
      </p:pic>
      <p:sp>
        <p:nvSpPr>
          <p:cNvPr id="11" name="Rounded Rectangle 10">
            <a:extLst>
              <a:ext uri="{FF2B5EF4-FFF2-40B4-BE49-F238E27FC236}">
                <a16:creationId xmlns:a16="http://schemas.microsoft.com/office/drawing/2014/main" id="{366C64F4-C915-601E-CE3E-45CCD462FB6F}"/>
              </a:ext>
            </a:extLst>
          </p:cNvPr>
          <p:cNvSpPr/>
          <p:nvPr/>
        </p:nvSpPr>
        <p:spPr>
          <a:xfrm>
            <a:off x="1001489" y="6831316"/>
            <a:ext cx="13349096" cy="30520155"/>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C6EF6E8-1ADB-0DAA-D5A8-ACA213D57094}"/>
              </a:ext>
            </a:extLst>
          </p:cNvPr>
          <p:cNvSpPr txBox="1"/>
          <p:nvPr/>
        </p:nvSpPr>
        <p:spPr>
          <a:xfrm>
            <a:off x="5999147" y="7020639"/>
            <a:ext cx="3602545" cy="1200329"/>
          </a:xfrm>
          <a:prstGeom prst="rect">
            <a:avLst/>
          </a:prstGeom>
          <a:noFill/>
        </p:spPr>
        <p:txBody>
          <a:bodyPr wrap="square" rtlCol="0">
            <a:spAutoFit/>
          </a:bodyPr>
          <a:lstStyle/>
          <a:p>
            <a:r>
              <a:rPr lang="en-US" sz="7200" b="1" u="sng" dirty="0"/>
              <a:t>Abstract</a:t>
            </a:r>
          </a:p>
        </p:txBody>
      </p:sp>
      <p:sp>
        <p:nvSpPr>
          <p:cNvPr id="20" name="Rounded Rectangle 19">
            <a:extLst>
              <a:ext uri="{FF2B5EF4-FFF2-40B4-BE49-F238E27FC236}">
                <a16:creationId xmlns:a16="http://schemas.microsoft.com/office/drawing/2014/main" id="{0AE50A91-AA88-5559-8187-184C5504FCF7}"/>
              </a:ext>
            </a:extLst>
          </p:cNvPr>
          <p:cNvSpPr/>
          <p:nvPr/>
        </p:nvSpPr>
        <p:spPr>
          <a:xfrm>
            <a:off x="15293876" y="6831315"/>
            <a:ext cx="13349096" cy="30520155"/>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2AD3DA62-FB35-1B6A-F672-C88A5DF53C48}"/>
              </a:ext>
            </a:extLst>
          </p:cNvPr>
          <p:cNvSpPr/>
          <p:nvPr/>
        </p:nvSpPr>
        <p:spPr>
          <a:xfrm>
            <a:off x="29754157" y="6831314"/>
            <a:ext cx="13349096" cy="30520155"/>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E764A168-943E-4FA4-9845-5972A6CAF640}"/>
              </a:ext>
            </a:extLst>
          </p:cNvPr>
          <p:cNvSpPr txBox="1"/>
          <p:nvPr/>
        </p:nvSpPr>
        <p:spPr>
          <a:xfrm>
            <a:off x="35225517" y="32426932"/>
            <a:ext cx="3001033" cy="1200329"/>
          </a:xfrm>
          <a:prstGeom prst="rect">
            <a:avLst/>
          </a:prstGeom>
          <a:noFill/>
        </p:spPr>
        <p:txBody>
          <a:bodyPr wrap="square" rtlCol="0">
            <a:spAutoFit/>
          </a:bodyPr>
          <a:lstStyle/>
          <a:p>
            <a:r>
              <a:rPr lang="en-US" sz="7200" b="1" u="sng" dirty="0"/>
              <a:t>Results</a:t>
            </a:r>
          </a:p>
        </p:txBody>
      </p:sp>
      <p:sp>
        <p:nvSpPr>
          <p:cNvPr id="40" name="TextBox 39">
            <a:extLst>
              <a:ext uri="{FF2B5EF4-FFF2-40B4-BE49-F238E27FC236}">
                <a16:creationId xmlns:a16="http://schemas.microsoft.com/office/drawing/2014/main" id="{D3C1BD6F-C161-6286-6515-A71D45E045F6}"/>
              </a:ext>
            </a:extLst>
          </p:cNvPr>
          <p:cNvSpPr txBox="1"/>
          <p:nvPr/>
        </p:nvSpPr>
        <p:spPr>
          <a:xfrm>
            <a:off x="1917141" y="8282126"/>
            <a:ext cx="11987385" cy="4062651"/>
          </a:xfrm>
          <a:prstGeom prst="rect">
            <a:avLst/>
          </a:prstGeom>
          <a:noFill/>
        </p:spPr>
        <p:txBody>
          <a:bodyPr wrap="square" rtlCol="0">
            <a:spAutoFit/>
          </a:bodyPr>
          <a:lstStyle/>
          <a:p>
            <a:r>
              <a:rPr lang="en-US" sz="4300" dirty="0"/>
              <a:t>	This research aimed to examine sparse and magnitude pruning in Hopfield networks (HNs). HNs at evenly spaced sparsity and magnitude intervals were tested the number of matching pixels of the retrieved pattern to the original input. Different levels of noise were tested. Revealed … </a:t>
            </a:r>
          </a:p>
        </p:txBody>
      </p:sp>
      <p:grpSp>
        <p:nvGrpSpPr>
          <p:cNvPr id="49" name="Group 48">
            <a:extLst>
              <a:ext uri="{FF2B5EF4-FFF2-40B4-BE49-F238E27FC236}">
                <a16:creationId xmlns:a16="http://schemas.microsoft.com/office/drawing/2014/main" id="{7743D12C-969E-708C-7797-B9F82F90922B}"/>
              </a:ext>
            </a:extLst>
          </p:cNvPr>
          <p:cNvGrpSpPr/>
          <p:nvPr/>
        </p:nvGrpSpPr>
        <p:grpSpPr>
          <a:xfrm>
            <a:off x="1847164" y="12725507"/>
            <a:ext cx="11987386" cy="6583386"/>
            <a:chOff x="1847164" y="12725507"/>
            <a:chExt cx="11987386" cy="6583386"/>
          </a:xfrm>
        </p:grpSpPr>
        <p:sp>
          <p:nvSpPr>
            <p:cNvPr id="13" name="TextBox 12">
              <a:extLst>
                <a:ext uri="{FF2B5EF4-FFF2-40B4-BE49-F238E27FC236}">
                  <a16:creationId xmlns:a16="http://schemas.microsoft.com/office/drawing/2014/main" id="{96D71C5E-57FC-5303-6E30-05C0FED04AC8}"/>
                </a:ext>
              </a:extLst>
            </p:cNvPr>
            <p:cNvSpPr txBox="1"/>
            <p:nvPr/>
          </p:nvSpPr>
          <p:spPr>
            <a:xfrm>
              <a:off x="5557332" y="12725507"/>
              <a:ext cx="4705279" cy="1200329"/>
            </a:xfrm>
            <a:prstGeom prst="rect">
              <a:avLst/>
            </a:prstGeom>
            <a:noFill/>
          </p:spPr>
          <p:txBody>
            <a:bodyPr wrap="square" rtlCol="0">
              <a:spAutoFit/>
            </a:bodyPr>
            <a:lstStyle/>
            <a:p>
              <a:r>
                <a:rPr lang="en-US" sz="7200" b="1" u="sng" dirty="0"/>
                <a:t>Background</a:t>
              </a:r>
            </a:p>
          </p:txBody>
        </p:sp>
        <p:sp>
          <p:nvSpPr>
            <p:cNvPr id="27" name="TextBox 26">
              <a:extLst>
                <a:ext uri="{FF2B5EF4-FFF2-40B4-BE49-F238E27FC236}">
                  <a16:creationId xmlns:a16="http://schemas.microsoft.com/office/drawing/2014/main" id="{CCC5C11D-5DAA-475F-EB8E-A95AEB052D49}"/>
                </a:ext>
              </a:extLst>
            </p:cNvPr>
            <p:cNvSpPr txBox="1"/>
            <p:nvPr/>
          </p:nvSpPr>
          <p:spPr>
            <a:xfrm>
              <a:off x="1847164" y="13922803"/>
              <a:ext cx="11987386" cy="5386090"/>
            </a:xfrm>
            <a:prstGeom prst="rect">
              <a:avLst/>
            </a:prstGeom>
            <a:noFill/>
          </p:spPr>
          <p:txBody>
            <a:bodyPr wrap="square" rtlCol="0">
              <a:spAutoFit/>
            </a:bodyPr>
            <a:lstStyle/>
            <a:p>
              <a:pPr marL="685800" indent="-685800">
                <a:buFont typeface="Arial" panose="020B0604020202020204" pitchFamily="34" charset="0"/>
                <a:buChar char="•"/>
              </a:pPr>
              <a:r>
                <a:rPr lang="en-US" sz="4300" dirty="0"/>
                <a:t>HNs are recurrent artificial neural networks with the ability to store and recall patterns</a:t>
              </a:r>
            </a:p>
            <a:p>
              <a:pPr marL="685800" indent="-685800">
                <a:buFont typeface="Arial" panose="020B0604020202020204" pitchFamily="34" charset="0"/>
                <a:buChar char="•"/>
              </a:pPr>
              <a:r>
                <a:rPr lang="en-US" sz="4300" dirty="0"/>
                <a:t>HNs are content-addressable memory systems, making them capable of retrieving stored patterns when presented with noisy inputs</a:t>
              </a:r>
            </a:p>
            <a:p>
              <a:pPr marL="685800" indent="-685800">
                <a:buFont typeface="Arial" panose="020B0604020202020204" pitchFamily="34" charset="0"/>
                <a:buChar char="•"/>
              </a:pPr>
              <a:r>
                <a:rPr lang="en-US" sz="4300" dirty="0"/>
                <a:t>Hopfield Networks minimize an energy function over time, converging into a stable state that corresponds to a stored pattern</a:t>
              </a:r>
            </a:p>
          </p:txBody>
        </p:sp>
      </p:grpSp>
      <p:grpSp>
        <p:nvGrpSpPr>
          <p:cNvPr id="55" name="Group 54">
            <a:extLst>
              <a:ext uri="{FF2B5EF4-FFF2-40B4-BE49-F238E27FC236}">
                <a16:creationId xmlns:a16="http://schemas.microsoft.com/office/drawing/2014/main" id="{E0F197F7-0D3C-E036-5DDD-930A946E3539}"/>
              </a:ext>
            </a:extLst>
          </p:cNvPr>
          <p:cNvGrpSpPr/>
          <p:nvPr/>
        </p:nvGrpSpPr>
        <p:grpSpPr>
          <a:xfrm>
            <a:off x="31819963" y="34641910"/>
            <a:ext cx="9812144" cy="2716433"/>
            <a:chOff x="31819963" y="34308083"/>
            <a:chExt cx="9812144" cy="2716433"/>
          </a:xfrm>
        </p:grpSpPr>
        <p:grpSp>
          <p:nvGrpSpPr>
            <p:cNvPr id="50" name="Group 49">
              <a:extLst>
                <a:ext uri="{FF2B5EF4-FFF2-40B4-BE49-F238E27FC236}">
                  <a16:creationId xmlns:a16="http://schemas.microsoft.com/office/drawing/2014/main" id="{2FA4672C-9405-44D9-13DB-4E5B4BDDC3F9}"/>
                </a:ext>
              </a:extLst>
            </p:cNvPr>
            <p:cNvGrpSpPr/>
            <p:nvPr/>
          </p:nvGrpSpPr>
          <p:grpSpPr>
            <a:xfrm>
              <a:off x="31819963" y="34308083"/>
              <a:ext cx="9812144" cy="1412104"/>
              <a:chOff x="31819963" y="34308083"/>
              <a:chExt cx="9812144" cy="1412104"/>
            </a:xfrm>
          </p:grpSpPr>
          <p:sp>
            <p:nvSpPr>
              <p:cNvPr id="25" name="TextBox 24">
                <a:extLst>
                  <a:ext uri="{FF2B5EF4-FFF2-40B4-BE49-F238E27FC236}">
                    <a16:creationId xmlns:a16="http://schemas.microsoft.com/office/drawing/2014/main" id="{5CD0A039-A54A-0BA7-5B7C-DA5ADC83179A}"/>
                  </a:ext>
                </a:extLst>
              </p:cNvPr>
              <p:cNvSpPr txBox="1"/>
              <p:nvPr/>
            </p:nvSpPr>
            <p:spPr>
              <a:xfrm>
                <a:off x="34033637" y="34308083"/>
                <a:ext cx="5384800" cy="861774"/>
              </a:xfrm>
              <a:prstGeom prst="rect">
                <a:avLst/>
              </a:prstGeom>
              <a:noFill/>
            </p:spPr>
            <p:txBody>
              <a:bodyPr wrap="square" rtlCol="0">
                <a:spAutoFit/>
              </a:bodyPr>
              <a:lstStyle/>
              <a:p>
                <a:r>
                  <a:rPr lang="en-US" sz="5000" b="1" u="sng" dirty="0"/>
                  <a:t>Acknowledgements</a:t>
                </a:r>
              </a:p>
            </p:txBody>
          </p:sp>
          <p:sp>
            <p:nvSpPr>
              <p:cNvPr id="19" name="TextBox 18">
                <a:extLst>
                  <a:ext uri="{FF2B5EF4-FFF2-40B4-BE49-F238E27FC236}">
                    <a16:creationId xmlns:a16="http://schemas.microsoft.com/office/drawing/2014/main" id="{50483BB5-7A5E-76D8-C022-C8493A19211B}"/>
                  </a:ext>
                </a:extLst>
              </p:cNvPr>
              <p:cNvSpPr txBox="1"/>
              <p:nvPr/>
            </p:nvSpPr>
            <p:spPr>
              <a:xfrm>
                <a:off x="31819963" y="35166189"/>
                <a:ext cx="9812144" cy="553998"/>
              </a:xfrm>
              <a:prstGeom prst="rect">
                <a:avLst/>
              </a:prstGeom>
              <a:noFill/>
            </p:spPr>
            <p:txBody>
              <a:bodyPr wrap="square" rtlCol="0">
                <a:spAutoFit/>
              </a:bodyPr>
              <a:lstStyle/>
              <a:p>
                <a:pPr algn="ctr"/>
                <a:r>
                  <a:rPr lang="en-US" sz="3000" dirty="0"/>
                  <a:t>Thank you to Dr. Chaudhuri for his endless support and insight</a:t>
                </a:r>
              </a:p>
            </p:txBody>
          </p:sp>
        </p:grpSp>
        <p:grpSp>
          <p:nvGrpSpPr>
            <p:cNvPr id="54" name="Group 53">
              <a:extLst>
                <a:ext uri="{FF2B5EF4-FFF2-40B4-BE49-F238E27FC236}">
                  <a16:creationId xmlns:a16="http://schemas.microsoft.com/office/drawing/2014/main" id="{F3EEB5A8-5393-4FB7-A34A-676CB05C2710}"/>
                </a:ext>
              </a:extLst>
            </p:cNvPr>
            <p:cNvGrpSpPr/>
            <p:nvPr/>
          </p:nvGrpSpPr>
          <p:grpSpPr>
            <a:xfrm>
              <a:off x="31819963" y="35779479"/>
              <a:ext cx="9812144" cy="1245037"/>
              <a:chOff x="31819963" y="35779479"/>
              <a:chExt cx="9812144" cy="1245037"/>
            </a:xfrm>
          </p:grpSpPr>
          <p:sp>
            <p:nvSpPr>
              <p:cNvPr id="17" name="TextBox 16">
                <a:extLst>
                  <a:ext uri="{FF2B5EF4-FFF2-40B4-BE49-F238E27FC236}">
                    <a16:creationId xmlns:a16="http://schemas.microsoft.com/office/drawing/2014/main" id="{A25FE9D8-7F5F-8E57-81A7-5AE58AECAA8F}"/>
                  </a:ext>
                </a:extLst>
              </p:cNvPr>
              <p:cNvSpPr txBox="1"/>
              <p:nvPr/>
            </p:nvSpPr>
            <p:spPr>
              <a:xfrm>
                <a:off x="34696222" y="35779479"/>
                <a:ext cx="4059630" cy="784830"/>
              </a:xfrm>
              <a:prstGeom prst="rect">
                <a:avLst/>
              </a:prstGeom>
              <a:noFill/>
            </p:spPr>
            <p:txBody>
              <a:bodyPr wrap="square" rtlCol="0">
                <a:spAutoFit/>
              </a:bodyPr>
              <a:lstStyle/>
              <a:p>
                <a:r>
                  <a:rPr lang="en-US" sz="4500" b="1" u="sng" dirty="0"/>
                  <a:t>Data Availability</a:t>
                </a:r>
              </a:p>
            </p:txBody>
          </p:sp>
          <p:sp>
            <p:nvSpPr>
              <p:cNvPr id="15" name="TextBox 14">
                <a:extLst>
                  <a:ext uri="{FF2B5EF4-FFF2-40B4-BE49-F238E27FC236}">
                    <a16:creationId xmlns:a16="http://schemas.microsoft.com/office/drawing/2014/main" id="{27267F8A-055A-2DAD-49A7-530C661B87CE}"/>
                  </a:ext>
                </a:extLst>
              </p:cNvPr>
              <p:cNvSpPr txBox="1"/>
              <p:nvPr/>
            </p:nvSpPr>
            <p:spPr>
              <a:xfrm>
                <a:off x="31819963" y="36532073"/>
                <a:ext cx="9812144" cy="492443"/>
              </a:xfrm>
              <a:prstGeom prst="rect">
                <a:avLst/>
              </a:prstGeom>
              <a:noFill/>
            </p:spPr>
            <p:txBody>
              <a:bodyPr wrap="square" rtlCol="0">
                <a:spAutoFit/>
              </a:bodyPr>
              <a:lstStyle/>
              <a:p>
                <a:r>
                  <a:rPr lang="en-US" sz="2600" dirty="0"/>
                  <a:t>GitHub Repository: https://github.com/BrianLi-hello/hopfield-pruning </a:t>
                </a:r>
              </a:p>
            </p:txBody>
          </p:sp>
        </p:grpSp>
      </p:grpSp>
      <p:sp>
        <p:nvSpPr>
          <p:cNvPr id="22" name="TextBox 21">
            <a:extLst>
              <a:ext uri="{FF2B5EF4-FFF2-40B4-BE49-F238E27FC236}">
                <a16:creationId xmlns:a16="http://schemas.microsoft.com/office/drawing/2014/main" id="{57A99FE2-6063-B64C-D841-02585151AD90}"/>
              </a:ext>
            </a:extLst>
          </p:cNvPr>
          <p:cNvSpPr txBox="1"/>
          <p:nvPr/>
        </p:nvSpPr>
        <p:spPr>
          <a:xfrm>
            <a:off x="20287589" y="7042482"/>
            <a:ext cx="3698086" cy="1200329"/>
          </a:xfrm>
          <a:prstGeom prst="rect">
            <a:avLst/>
          </a:prstGeom>
          <a:noFill/>
        </p:spPr>
        <p:txBody>
          <a:bodyPr wrap="square" rtlCol="0">
            <a:spAutoFit/>
          </a:bodyPr>
          <a:lstStyle/>
          <a:p>
            <a:r>
              <a:rPr lang="en-US" sz="7200" b="1" u="sng" dirty="0"/>
              <a:t>Methods</a:t>
            </a:r>
          </a:p>
        </p:txBody>
      </p:sp>
      <p:sp>
        <p:nvSpPr>
          <p:cNvPr id="18" name="Rectangle 17">
            <a:extLst>
              <a:ext uri="{FF2B5EF4-FFF2-40B4-BE49-F238E27FC236}">
                <a16:creationId xmlns:a16="http://schemas.microsoft.com/office/drawing/2014/main" id="{A126CB67-CFA7-A7CD-A644-3CE223CDA507}"/>
              </a:ext>
            </a:extLst>
          </p:cNvPr>
          <p:cNvSpPr/>
          <p:nvPr/>
        </p:nvSpPr>
        <p:spPr>
          <a:xfrm>
            <a:off x="0" y="37814865"/>
            <a:ext cx="43891200" cy="1124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1F62159-C9CD-E513-4AFA-AB8A41D9D165}"/>
              </a:ext>
            </a:extLst>
          </p:cNvPr>
          <p:cNvSpPr/>
          <p:nvPr/>
        </p:nvSpPr>
        <p:spPr>
          <a:xfrm>
            <a:off x="-29498" y="5552"/>
            <a:ext cx="43920697" cy="1124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594F51D-23D5-902A-E337-2F05127BDFB9}"/>
              </a:ext>
            </a:extLst>
          </p:cNvPr>
          <p:cNvSpPr txBox="1"/>
          <p:nvPr/>
        </p:nvSpPr>
        <p:spPr>
          <a:xfrm>
            <a:off x="16928425" y="24383158"/>
            <a:ext cx="3324301" cy="707886"/>
          </a:xfrm>
          <a:prstGeom prst="rect">
            <a:avLst/>
          </a:prstGeom>
          <a:noFill/>
        </p:spPr>
        <p:txBody>
          <a:bodyPr wrap="square" rtlCol="0">
            <a:spAutoFit/>
          </a:bodyPr>
          <a:lstStyle/>
          <a:p>
            <a:r>
              <a:rPr lang="en-US" sz="4000" b="0" i="0" u="sng" dirty="0">
                <a:effectLst/>
                <a:latin typeface="Söhne"/>
              </a:rPr>
              <a:t>Sparse Pruning</a:t>
            </a:r>
          </a:p>
        </p:txBody>
      </p:sp>
      <p:sp>
        <p:nvSpPr>
          <p:cNvPr id="28" name="TextBox 27">
            <a:extLst>
              <a:ext uri="{FF2B5EF4-FFF2-40B4-BE49-F238E27FC236}">
                <a16:creationId xmlns:a16="http://schemas.microsoft.com/office/drawing/2014/main" id="{24CC8388-E815-F14A-1AE2-A28033B1563B}"/>
              </a:ext>
            </a:extLst>
          </p:cNvPr>
          <p:cNvSpPr txBox="1"/>
          <p:nvPr/>
        </p:nvSpPr>
        <p:spPr>
          <a:xfrm>
            <a:off x="30478707" y="33537872"/>
            <a:ext cx="12494654" cy="784830"/>
          </a:xfrm>
          <a:prstGeom prst="rect">
            <a:avLst/>
          </a:prstGeom>
          <a:noFill/>
        </p:spPr>
        <p:txBody>
          <a:bodyPr wrap="square" rtlCol="0">
            <a:spAutoFit/>
          </a:bodyPr>
          <a:lstStyle/>
          <a:p>
            <a:r>
              <a:rPr lang="en-US" sz="4500" b="0" i="0" dirty="0">
                <a:effectLst/>
                <a:latin typeface="Söhne"/>
              </a:rPr>
              <a:t>Magnitude pruning …</a:t>
            </a:r>
          </a:p>
        </p:txBody>
      </p:sp>
      <p:grpSp>
        <p:nvGrpSpPr>
          <p:cNvPr id="44" name="Group 43">
            <a:extLst>
              <a:ext uri="{FF2B5EF4-FFF2-40B4-BE49-F238E27FC236}">
                <a16:creationId xmlns:a16="http://schemas.microsoft.com/office/drawing/2014/main" id="{E29F254C-B0BF-B8F4-EB24-5F58E87E53E4}"/>
              </a:ext>
            </a:extLst>
          </p:cNvPr>
          <p:cNvGrpSpPr/>
          <p:nvPr/>
        </p:nvGrpSpPr>
        <p:grpSpPr>
          <a:xfrm>
            <a:off x="1808954" y="32346744"/>
            <a:ext cx="12025596" cy="4615645"/>
            <a:chOff x="1808954" y="32346744"/>
            <a:chExt cx="12025596" cy="4615645"/>
          </a:xfrm>
        </p:grpSpPr>
        <p:sp>
          <p:nvSpPr>
            <p:cNvPr id="21" name="TextBox 20">
              <a:extLst>
                <a:ext uri="{FF2B5EF4-FFF2-40B4-BE49-F238E27FC236}">
                  <a16:creationId xmlns:a16="http://schemas.microsoft.com/office/drawing/2014/main" id="{3CB3F5B8-B698-9376-3120-F0ECC39129BA}"/>
                </a:ext>
              </a:extLst>
            </p:cNvPr>
            <p:cNvSpPr txBox="1"/>
            <p:nvPr/>
          </p:nvSpPr>
          <p:spPr>
            <a:xfrm>
              <a:off x="5650578" y="32346744"/>
              <a:ext cx="4215713" cy="1200329"/>
            </a:xfrm>
            <a:prstGeom prst="rect">
              <a:avLst/>
            </a:prstGeom>
            <a:noFill/>
          </p:spPr>
          <p:txBody>
            <a:bodyPr wrap="square" rtlCol="0">
              <a:spAutoFit/>
            </a:bodyPr>
            <a:lstStyle/>
            <a:p>
              <a:r>
                <a:rPr lang="en-US" sz="7200" b="1" u="sng" dirty="0"/>
                <a:t>Objectives</a:t>
              </a:r>
            </a:p>
          </p:txBody>
        </p:sp>
        <p:sp>
          <p:nvSpPr>
            <p:cNvPr id="31" name="TextBox 30">
              <a:extLst>
                <a:ext uri="{FF2B5EF4-FFF2-40B4-BE49-F238E27FC236}">
                  <a16:creationId xmlns:a16="http://schemas.microsoft.com/office/drawing/2014/main" id="{B7E42F62-4AA3-6FA1-3404-19BD1C953AB6}"/>
                </a:ext>
              </a:extLst>
            </p:cNvPr>
            <p:cNvSpPr txBox="1"/>
            <p:nvPr/>
          </p:nvSpPr>
          <p:spPr>
            <a:xfrm>
              <a:off x="1808954" y="33561458"/>
              <a:ext cx="12025596" cy="3400931"/>
            </a:xfrm>
            <a:prstGeom prst="rect">
              <a:avLst/>
            </a:prstGeom>
            <a:noFill/>
          </p:spPr>
          <p:txBody>
            <a:bodyPr wrap="square" rtlCol="0">
              <a:spAutoFit/>
            </a:bodyPr>
            <a:lstStyle/>
            <a:p>
              <a:pPr marL="685800" indent="-685800">
                <a:buFont typeface="Arial" panose="020B0604020202020204" pitchFamily="34" charset="0"/>
                <a:buChar char="•"/>
              </a:pPr>
              <a:r>
                <a:rPr lang="en-US" sz="4300" dirty="0"/>
                <a:t>Discover accurate methods to compare sparse and magnitude pruning of the weight matrix</a:t>
              </a:r>
            </a:p>
            <a:p>
              <a:pPr marL="685800" indent="-685800">
                <a:buFont typeface="Arial" panose="020B0604020202020204" pitchFamily="34" charset="0"/>
                <a:buChar char="•"/>
              </a:pPr>
              <a:r>
                <a:rPr lang="en-US" sz="4300" dirty="0"/>
                <a:t>Investigate the performance of HNs in retrieving 16x16 and 28x28 binary images in the Caltech 101 </a:t>
              </a:r>
              <a:r>
                <a:rPr lang="en-US" sz="4400" b="0" i="0" dirty="0">
                  <a:effectLst/>
                  <a:latin typeface="Söhne"/>
                </a:rPr>
                <a:t>Silhouettes Data Set</a:t>
              </a:r>
              <a:endParaRPr lang="en-US" sz="4300" dirty="0"/>
            </a:p>
          </p:txBody>
        </p:sp>
      </p:gr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05C5E3E-C9FF-E169-2F7C-E38C2A49FC35}"/>
                  </a:ext>
                </a:extLst>
              </p:cNvPr>
              <p:cNvSpPr txBox="1"/>
              <p:nvPr/>
            </p:nvSpPr>
            <p:spPr>
              <a:xfrm>
                <a:off x="2094156" y="19556079"/>
                <a:ext cx="4865575" cy="215969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rPr>
                        <m:t>𝑑</m:t>
                      </m:r>
                      <m:r>
                        <a:rPr lang="en-US" sz="3500" dirty="0" smtClean="0">
                          <a:solidFill>
                            <a:schemeClr val="tx1"/>
                          </a:solidFill>
                          <a:latin typeface="Cambria Math" panose="02040503050406030204" pitchFamily="18" charset="0"/>
                        </a:rPr>
                        <m:t>≔</m:t>
                      </m:r>
                      <m:r>
                        <m:rPr>
                          <m:sty m:val="p"/>
                        </m:rPr>
                        <a:rPr lang="en-US" sz="3500" b="0" i="0" dirty="0" smtClean="0">
                          <a:solidFill>
                            <a:schemeClr val="tx1"/>
                          </a:solidFill>
                          <a:latin typeface="Cambria Math" panose="02040503050406030204" pitchFamily="18" charset="0"/>
                        </a:rPr>
                        <m:t>input</m:t>
                      </m:r>
                      <m:r>
                        <a:rPr lang="en-US" sz="3500" b="0" i="0" dirty="0" smtClean="0">
                          <a:solidFill>
                            <a:schemeClr val="tx1"/>
                          </a:solidFill>
                          <a:latin typeface="Cambria Math" panose="02040503050406030204" pitchFamily="18" charset="0"/>
                        </a:rPr>
                        <m:t> </m:t>
                      </m:r>
                      <m:r>
                        <m:rPr>
                          <m:sty m:val="p"/>
                        </m:rPr>
                        <a:rPr lang="en-US" sz="3500" b="0" i="0" dirty="0" smtClean="0">
                          <a:solidFill>
                            <a:schemeClr val="tx1"/>
                          </a:solidFill>
                          <a:latin typeface="Cambria Math" panose="02040503050406030204" pitchFamily="18" charset="0"/>
                        </a:rPr>
                        <m:t>length</m:t>
                      </m:r>
                    </m:oMath>
                  </m:oMathPara>
                </a14:m>
                <a:endParaRPr lang="en-US" sz="3500" dirty="0">
                  <a:solidFill>
                    <a:schemeClr val="tx1"/>
                  </a:solidFill>
                  <a:latin typeface="Cambria" panose="02040503050406030204" pitchFamily="18" charset="0"/>
                  <a:ea typeface="Cambria"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3600" i="1" dirty="0">
                          <a:latin typeface="Cambria Math" panose="02040503050406030204" pitchFamily="18" charset="0"/>
                        </a:rPr>
                        <m:t>𝑟</m:t>
                      </m:r>
                      <m:r>
                        <a:rPr lang="en-US" sz="3500" dirty="0" smtClean="0">
                          <a:solidFill>
                            <a:schemeClr val="tx1"/>
                          </a:solidFill>
                          <a:latin typeface="Cambria Math" panose="02040503050406030204" pitchFamily="18" charset="0"/>
                        </a:rPr>
                        <m:t>≔</m:t>
                      </m:r>
                      <m:r>
                        <m:rPr>
                          <m:sty m:val="p"/>
                        </m:rPr>
                        <a:rPr lang="en-US" sz="3500" b="0" i="0" dirty="0" smtClean="0">
                          <a:solidFill>
                            <a:schemeClr val="tx1"/>
                          </a:solidFill>
                          <a:latin typeface="Cambria Math" panose="02040503050406030204" pitchFamily="18" charset="0"/>
                        </a:rPr>
                        <m:t>state</m:t>
                      </m:r>
                      <m:r>
                        <a:rPr lang="en-US" sz="3500" b="0" i="0" dirty="0" smtClean="0">
                          <a:solidFill>
                            <a:schemeClr val="tx1"/>
                          </a:solidFill>
                          <a:latin typeface="Cambria Math" panose="02040503050406030204" pitchFamily="18" charset="0"/>
                        </a:rPr>
                        <m:t> </m:t>
                      </m:r>
                      <m:r>
                        <m:rPr>
                          <m:sty m:val="p"/>
                        </m:rPr>
                        <a:rPr lang="en-US" sz="3500" b="0" i="0" dirty="0" smtClean="0">
                          <a:solidFill>
                            <a:schemeClr val="tx1"/>
                          </a:solidFill>
                          <a:latin typeface="Cambria Math" panose="02040503050406030204" pitchFamily="18" charset="0"/>
                        </a:rPr>
                        <m:t>vector</m:t>
                      </m:r>
                    </m:oMath>
                  </m:oMathPara>
                </a14:m>
                <a:endParaRPr lang="en-US" sz="3500" b="0" dirty="0">
                  <a:solidFill>
                    <a:schemeClr val="tx1"/>
                  </a:solidFill>
                  <a:latin typeface="Cambria" panose="02040503050406030204" pitchFamily="18" charset="0"/>
                </a:endParaRPr>
              </a:p>
              <a:p>
                <a:pPr algn="ctr"/>
                <a:r>
                  <a:rPr lang="en-US" sz="3500" b="0" dirty="0">
                    <a:solidFill>
                      <a:schemeClr val="tx1"/>
                    </a:solidFill>
                    <a:latin typeface="Cambria" panose="02040503050406030204" pitchFamily="18" charset="0"/>
                  </a:rPr>
                  <a:t>b </a:t>
                </a:r>
                <a14:m>
                  <m:oMath xmlns:m="http://schemas.openxmlformats.org/officeDocument/2006/math">
                    <m:r>
                      <a:rPr lang="en-US" sz="3500" dirty="0" smtClean="0">
                        <a:solidFill>
                          <a:schemeClr val="tx1"/>
                        </a:solidFill>
                        <a:latin typeface="Cambria Math" panose="02040503050406030204" pitchFamily="18" charset="0"/>
                      </a:rPr>
                      <m:t>≔</m:t>
                    </m:r>
                    <m:r>
                      <m:rPr>
                        <m:sty m:val="p"/>
                      </m:rPr>
                      <a:rPr lang="en-US" sz="3500" b="0" i="0" dirty="0" smtClean="0">
                        <a:solidFill>
                          <a:schemeClr val="tx1"/>
                        </a:solidFill>
                        <a:latin typeface="Cambria Math" panose="02040503050406030204" pitchFamily="18" charset="0"/>
                      </a:rPr>
                      <m:t>bias</m:t>
                    </m:r>
                    <m:r>
                      <a:rPr lang="en-US" sz="3500" b="0" i="0" dirty="0" smtClean="0">
                        <a:solidFill>
                          <a:schemeClr val="tx1"/>
                        </a:solidFill>
                        <a:latin typeface="Cambria Math" panose="02040503050406030204" pitchFamily="18" charset="0"/>
                      </a:rPr>
                      <m:t> </m:t>
                    </m:r>
                    <m:r>
                      <m:rPr>
                        <m:sty m:val="p"/>
                      </m:rPr>
                      <a:rPr lang="en-US" sz="3500" b="0" i="0" dirty="0" smtClean="0">
                        <a:solidFill>
                          <a:schemeClr val="tx1"/>
                        </a:solidFill>
                        <a:latin typeface="Cambria Math" panose="02040503050406030204" pitchFamily="18" charset="0"/>
                      </a:rPr>
                      <m:t>vector</m:t>
                    </m:r>
                  </m:oMath>
                </a14:m>
                <a:endParaRPr lang="en-US" sz="3500" b="0" i="0" dirty="0">
                  <a:solidFill>
                    <a:schemeClr val="tx1"/>
                  </a:solidFill>
                  <a:latin typeface="Cambria Math" panose="02040503050406030204" pitchFamily="18" charset="0"/>
                </a:endParaRPr>
              </a:p>
              <a:p>
                <a:pPr algn="ctr"/>
                <a:r>
                  <a:rPr lang="el-GR" sz="3500" dirty="0">
                    <a:latin typeface="Cambria" panose="02040503050406030204" pitchFamily="18" charset="0"/>
                  </a:rPr>
                  <a:t>η</a:t>
                </a:r>
                <a:r>
                  <a:rPr lang="en-US" sz="3500" dirty="0">
                    <a:latin typeface="Cambria" panose="02040503050406030204" pitchFamily="18" charset="0"/>
                  </a:rPr>
                  <a:t> </a:t>
                </a:r>
                <a14:m>
                  <m:oMath xmlns:m="http://schemas.openxmlformats.org/officeDocument/2006/math">
                    <m:r>
                      <a:rPr lang="en-US" sz="3500" dirty="0">
                        <a:latin typeface="Cambria Math" panose="02040503050406030204" pitchFamily="18" charset="0"/>
                      </a:rPr>
                      <m:t>≔</m:t>
                    </m:r>
                    <m:r>
                      <m:rPr>
                        <m:sty m:val="p"/>
                      </m:rPr>
                      <a:rPr lang="en-US" sz="3500" b="0" i="0" dirty="0" smtClean="0">
                        <a:latin typeface="Cambria Math" panose="02040503050406030204" pitchFamily="18" charset="0"/>
                      </a:rPr>
                      <m:t>random</m:t>
                    </m:r>
                    <m:r>
                      <a:rPr lang="en-US" sz="3500" b="0" i="0" dirty="0" smtClean="0">
                        <a:latin typeface="Cambria Math" panose="02040503050406030204" pitchFamily="18" charset="0"/>
                      </a:rPr>
                      <m:t> </m:t>
                    </m:r>
                    <m:r>
                      <m:rPr>
                        <m:sty m:val="p"/>
                      </m:rPr>
                      <a:rPr lang="en-US" sz="3500" b="0" i="0" dirty="0" smtClean="0">
                        <a:latin typeface="Cambria Math" panose="02040503050406030204" pitchFamily="18" charset="0"/>
                      </a:rPr>
                      <m:t>index</m:t>
                    </m:r>
                    <m:r>
                      <a:rPr lang="en-US" sz="3500" b="0" i="0" dirty="0" smtClean="0">
                        <a:latin typeface="Cambria Math" panose="02040503050406030204" pitchFamily="18" charset="0"/>
                      </a:rPr>
                      <m:t> </m:t>
                    </m:r>
                    <m:r>
                      <m:rPr>
                        <m:sty m:val="p"/>
                      </m:rPr>
                      <a:rPr lang="en-US" sz="3500" b="0" i="0" dirty="0" smtClean="0">
                        <a:latin typeface="Cambria Math" panose="02040503050406030204" pitchFamily="18" charset="0"/>
                      </a:rPr>
                      <m:t>vector</m:t>
                    </m:r>
                  </m:oMath>
                </a14:m>
                <a:endParaRPr lang="en-US" sz="3500" b="0" dirty="0">
                  <a:solidFill>
                    <a:schemeClr val="tx1"/>
                  </a:solidFill>
                  <a:latin typeface="Cambria" panose="02040503050406030204" pitchFamily="18" charset="0"/>
                </a:endParaRPr>
              </a:p>
            </p:txBody>
          </p:sp>
        </mc:Choice>
        <mc:Fallback xmlns="">
          <p:sp>
            <p:nvSpPr>
              <p:cNvPr id="59" name="TextBox 58">
                <a:extLst>
                  <a:ext uri="{FF2B5EF4-FFF2-40B4-BE49-F238E27FC236}">
                    <a16:creationId xmlns:a16="http://schemas.microsoft.com/office/drawing/2014/main" id="{B05C5E3E-C9FF-E169-2F7C-E38C2A49FC35}"/>
                  </a:ext>
                </a:extLst>
              </p:cNvPr>
              <p:cNvSpPr txBox="1">
                <a:spLocks noRot="1" noChangeAspect="1" noMove="1" noResize="1" noEditPoints="1" noAdjustHandles="1" noChangeArrowheads="1" noChangeShapeType="1" noTextEdit="1"/>
              </p:cNvSpPr>
              <p:nvPr/>
            </p:nvSpPr>
            <p:spPr>
              <a:xfrm>
                <a:off x="2094156" y="19556079"/>
                <a:ext cx="4865575" cy="2159694"/>
              </a:xfrm>
              <a:prstGeom prst="rect">
                <a:avLst/>
              </a:prstGeom>
              <a:blipFill>
                <a:blip r:embed="rId4"/>
                <a:stretch>
                  <a:fillRect l="-5388" b="-118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6FD9BC91-28D5-AE71-0963-86D147BD02CC}"/>
                  </a:ext>
                </a:extLst>
              </p:cNvPr>
              <p:cNvSpPr txBox="1"/>
              <p:nvPr/>
            </p:nvSpPr>
            <p:spPr>
              <a:xfrm>
                <a:off x="7118642" y="20186316"/>
                <a:ext cx="5073596" cy="1201419"/>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3500" b="0" i="1" smtClean="0">
                          <a:solidFill>
                            <a:schemeClr val="tx1"/>
                          </a:solidFill>
                          <a:latin typeface="Cambria Math" panose="02040503050406030204" pitchFamily="18" charset="0"/>
                          <a:ea typeface="Cambria" panose="02040503050406030204" pitchFamily="18" charset="0"/>
                        </a:rPr>
                        <m:t>𝑠𝑖𝑔𝑛</m:t>
                      </m:r>
                      <m:r>
                        <a:rPr lang="en-US" sz="3500" b="0" i="1" smtClean="0">
                          <a:solidFill>
                            <a:schemeClr val="tx1"/>
                          </a:solidFill>
                          <a:latin typeface="Cambria Math" panose="02040503050406030204" pitchFamily="18" charset="0"/>
                          <a:ea typeface="Cambria" panose="02040503050406030204" pitchFamily="18" charset="0"/>
                        </a:rPr>
                        <m:t>(</m:t>
                      </m:r>
                      <m:r>
                        <a:rPr lang="en-US" sz="3500" b="0" i="1" smtClean="0">
                          <a:solidFill>
                            <a:schemeClr val="tx1"/>
                          </a:solidFill>
                          <a:latin typeface="Cambria Math" panose="02040503050406030204" pitchFamily="18" charset="0"/>
                          <a:ea typeface="Cambria" panose="02040503050406030204" pitchFamily="18" charset="0"/>
                        </a:rPr>
                        <m:t>𝑥</m:t>
                      </m:r>
                      <m:r>
                        <a:rPr lang="en-US" sz="3500" b="0" i="1" smtClean="0">
                          <a:solidFill>
                            <a:schemeClr val="tx1"/>
                          </a:solidFill>
                          <a:latin typeface="Cambria Math" panose="02040503050406030204" pitchFamily="18" charset="0"/>
                          <a:ea typeface="Cambria" panose="02040503050406030204" pitchFamily="18" charset="0"/>
                        </a:rPr>
                        <m:t>)=</m:t>
                      </m:r>
                      <m:d>
                        <m:dPr>
                          <m:begChr m:val="{"/>
                          <m:endChr m:val=""/>
                          <m:ctrlPr>
                            <a:rPr lang="en-US" sz="3500" b="0" i="1" smtClean="0">
                              <a:solidFill>
                                <a:schemeClr val="tx1"/>
                              </a:solidFill>
                              <a:latin typeface="Cambria Math" panose="02040503050406030204" pitchFamily="18" charset="0"/>
                              <a:ea typeface="Cambria" panose="02040503050406030204" pitchFamily="18" charset="0"/>
                            </a:rPr>
                          </m:ctrlPr>
                        </m:dPr>
                        <m:e>
                          <m:eqArr>
                            <m:eqArrPr>
                              <m:ctrlPr>
                                <a:rPr lang="en-US" sz="3500" b="0" i="1" smtClean="0">
                                  <a:solidFill>
                                    <a:schemeClr val="tx1"/>
                                  </a:solidFill>
                                  <a:latin typeface="Cambria Math" panose="02040503050406030204" pitchFamily="18" charset="0"/>
                                  <a:ea typeface="Cambria" panose="02040503050406030204" pitchFamily="18" charset="0"/>
                                </a:rPr>
                              </m:ctrlPr>
                            </m:eqArrPr>
                            <m:e>
                              <m:r>
                                <a:rPr lang="en-US" sz="3500" b="0" i="1" smtClean="0">
                                  <a:solidFill>
                                    <a:schemeClr val="tx1"/>
                                  </a:solidFill>
                                  <a:latin typeface="Cambria Math" panose="02040503050406030204" pitchFamily="18" charset="0"/>
                                  <a:ea typeface="Cambria" panose="02040503050406030204" pitchFamily="18" charset="0"/>
                                </a:rPr>
                                <m:t>+1 </m:t>
                              </m:r>
                              <m:r>
                                <m:rPr>
                                  <m:sty m:val="p"/>
                                </m:rPr>
                                <a:rPr lang="en-US" sz="3500" b="0" i="0" smtClean="0">
                                  <a:solidFill>
                                    <a:schemeClr val="tx1"/>
                                  </a:solidFill>
                                  <a:latin typeface="Cambria Math" panose="02040503050406030204" pitchFamily="18" charset="0"/>
                                  <a:ea typeface="Cambria" panose="02040503050406030204" pitchFamily="18" charset="0"/>
                                </a:rPr>
                                <m:t>if</m:t>
                              </m:r>
                              <m:r>
                                <a:rPr lang="en-US" sz="3500" b="0" i="1" smtClean="0">
                                  <a:solidFill>
                                    <a:schemeClr val="tx1"/>
                                  </a:solidFill>
                                  <a:latin typeface="Cambria Math" panose="02040503050406030204" pitchFamily="18" charset="0"/>
                                  <a:ea typeface="Cambria" panose="02040503050406030204" pitchFamily="18" charset="0"/>
                                </a:rPr>
                                <m:t> </m:t>
                              </m:r>
                              <m:r>
                                <a:rPr lang="en-US" sz="3500" b="0" i="1" smtClean="0">
                                  <a:solidFill>
                                    <a:schemeClr val="tx1"/>
                                  </a:solidFill>
                                  <a:latin typeface="Cambria Math" panose="02040503050406030204" pitchFamily="18" charset="0"/>
                                  <a:ea typeface="Cambria" panose="02040503050406030204" pitchFamily="18" charset="0"/>
                                </a:rPr>
                                <m:t>𝑥</m:t>
                              </m:r>
                              <m:r>
                                <a:rPr lang="en-US" sz="3500" b="0" i="1" smtClean="0">
                                  <a:solidFill>
                                    <a:schemeClr val="tx1"/>
                                  </a:solidFill>
                                  <a:latin typeface="Cambria Math" panose="02040503050406030204" pitchFamily="18" charset="0"/>
                                  <a:ea typeface="Cambria" panose="02040503050406030204" pitchFamily="18" charset="0"/>
                                </a:rPr>
                                <m:t>≥0</m:t>
                              </m:r>
                            </m:e>
                            <m:e>
                              <m:r>
                                <a:rPr lang="en-US" sz="3500" b="0" i="1" smtClean="0">
                                  <a:latin typeface="Cambria Math" panose="02040503050406030204" pitchFamily="18" charset="0"/>
                                </a:rPr>
                                <m:t>−1 </m:t>
                              </m:r>
                              <m:r>
                                <m:rPr>
                                  <m:sty m:val="p"/>
                                </m:rPr>
                                <a:rPr lang="en-US" sz="3500" b="0" i="0" smtClean="0">
                                  <a:latin typeface="Cambria Math" panose="02040503050406030204" pitchFamily="18" charset="0"/>
                                </a:rPr>
                                <m:t>if</m:t>
                              </m:r>
                              <m:r>
                                <a:rPr lang="en-US" sz="3500" b="0" i="1" smtClean="0">
                                  <a:latin typeface="Cambria Math" panose="02040503050406030204" pitchFamily="18" charset="0"/>
                                </a:rPr>
                                <m:t> </m:t>
                              </m:r>
                              <m:r>
                                <a:rPr lang="en-US" sz="3500" b="0" i="1" smtClean="0">
                                  <a:latin typeface="Cambria Math" panose="02040503050406030204" pitchFamily="18" charset="0"/>
                                </a:rPr>
                                <m:t>𝑥</m:t>
                              </m:r>
                              <m:r>
                                <a:rPr lang="en-US" sz="3500" b="0" i="1" smtClean="0">
                                  <a:latin typeface="Cambria Math" panose="02040503050406030204" pitchFamily="18" charset="0"/>
                                </a:rPr>
                                <m:t>&lt;0</m:t>
                              </m:r>
                            </m:e>
                          </m:eqArr>
                        </m:e>
                      </m:d>
                    </m:oMath>
                  </m:oMathPara>
                </a14:m>
                <a:endParaRPr lang="en-US" sz="3500" dirty="0">
                  <a:solidFill>
                    <a:schemeClr val="tx1"/>
                  </a:solidFill>
                  <a:latin typeface="Cambria" panose="02040503050406030204" pitchFamily="18" charset="0"/>
                  <a:ea typeface="Cambria" panose="02040503050406030204" pitchFamily="18" charset="0"/>
                </a:endParaRPr>
              </a:p>
            </p:txBody>
          </p:sp>
        </mc:Choice>
        <mc:Fallback xmlns="">
          <p:sp>
            <p:nvSpPr>
              <p:cNvPr id="74" name="TextBox 73">
                <a:extLst>
                  <a:ext uri="{FF2B5EF4-FFF2-40B4-BE49-F238E27FC236}">
                    <a16:creationId xmlns:a16="http://schemas.microsoft.com/office/drawing/2014/main" id="{6FD9BC91-28D5-AE71-0963-86D147BD02CC}"/>
                  </a:ext>
                </a:extLst>
              </p:cNvPr>
              <p:cNvSpPr txBox="1">
                <a:spLocks noRot="1" noChangeAspect="1" noMove="1" noResize="1" noEditPoints="1" noAdjustHandles="1" noChangeArrowheads="1" noChangeShapeType="1" noTextEdit="1"/>
              </p:cNvSpPr>
              <p:nvPr/>
            </p:nvSpPr>
            <p:spPr>
              <a:xfrm>
                <a:off x="7118642" y="20186316"/>
                <a:ext cx="5073596" cy="1201419"/>
              </a:xfrm>
              <a:prstGeom prst="rect">
                <a:avLst/>
              </a:prstGeom>
              <a:blipFill>
                <a:blip r:embed="rId5"/>
                <a:stretch>
                  <a:fillRect/>
                </a:stretch>
              </a:blipFill>
            </p:spPr>
            <p:txBody>
              <a:bodyPr/>
              <a:lstStyle/>
              <a:p>
                <a:r>
                  <a:rPr lang="en-US">
                    <a:noFill/>
                  </a:rPr>
                  <a:t> </a:t>
                </a:r>
              </a:p>
            </p:txBody>
          </p:sp>
        </mc:Fallback>
      </mc:AlternateContent>
      <p:grpSp>
        <p:nvGrpSpPr>
          <p:cNvPr id="35" name="Group 34">
            <a:extLst>
              <a:ext uri="{FF2B5EF4-FFF2-40B4-BE49-F238E27FC236}">
                <a16:creationId xmlns:a16="http://schemas.microsoft.com/office/drawing/2014/main" id="{941F8054-7BE7-5C41-CF2C-5E8C596D5E3F}"/>
              </a:ext>
            </a:extLst>
          </p:cNvPr>
          <p:cNvGrpSpPr/>
          <p:nvPr/>
        </p:nvGrpSpPr>
        <p:grpSpPr>
          <a:xfrm>
            <a:off x="1448120" y="21896591"/>
            <a:ext cx="12502029" cy="5185533"/>
            <a:chOff x="1448120" y="21896591"/>
            <a:chExt cx="12502029" cy="5185533"/>
          </a:xfrm>
        </p:grpSpPr>
        <p:sp>
          <p:nvSpPr>
            <p:cNvPr id="70" name="TextBox 69">
              <a:extLst>
                <a:ext uri="{FF2B5EF4-FFF2-40B4-BE49-F238E27FC236}">
                  <a16:creationId xmlns:a16="http://schemas.microsoft.com/office/drawing/2014/main" id="{9E21499A-754B-5DB8-5AFA-A8D7BE80CDF5}"/>
                </a:ext>
              </a:extLst>
            </p:cNvPr>
            <p:cNvSpPr txBox="1"/>
            <p:nvPr/>
          </p:nvSpPr>
          <p:spPr>
            <a:xfrm>
              <a:off x="1448122" y="21896591"/>
              <a:ext cx="4109210" cy="661720"/>
            </a:xfrm>
            <a:prstGeom prst="rect">
              <a:avLst/>
            </a:prstGeom>
            <a:noFill/>
          </p:spPr>
          <p:txBody>
            <a:bodyPr wrap="square" lIns="0" tIns="0" rIns="0" bIns="0" rtlCol="0">
              <a:spAutoFit/>
            </a:bodyPr>
            <a:lstStyle/>
            <a:p>
              <a:pPr algn="r"/>
              <a:r>
                <a:rPr lang="en-US" sz="4300" dirty="0"/>
                <a:t>Inputs:</a:t>
              </a:r>
              <a:endParaRPr lang="en-US" sz="4300" dirty="0">
                <a:solidFill>
                  <a:schemeClr val="tx1"/>
                </a:solidFill>
                <a:latin typeface="Cambria" panose="02040503050406030204" pitchFamily="18" charset="0"/>
                <a:ea typeface="Cambria" panose="02040503050406030204" pitchFamily="18" charset="0"/>
              </a:endParaRPr>
            </a:p>
          </p:txBody>
        </p:sp>
        <p:sp>
          <p:nvSpPr>
            <p:cNvPr id="71" name="TextBox 70">
              <a:extLst>
                <a:ext uri="{FF2B5EF4-FFF2-40B4-BE49-F238E27FC236}">
                  <a16:creationId xmlns:a16="http://schemas.microsoft.com/office/drawing/2014/main" id="{1DD61F3A-0F3C-BDA2-6FBB-B904AFF0C6C9}"/>
                </a:ext>
              </a:extLst>
            </p:cNvPr>
            <p:cNvSpPr txBox="1"/>
            <p:nvPr/>
          </p:nvSpPr>
          <p:spPr>
            <a:xfrm>
              <a:off x="1448120" y="23203559"/>
              <a:ext cx="4109211" cy="661720"/>
            </a:xfrm>
            <a:prstGeom prst="rect">
              <a:avLst/>
            </a:prstGeom>
            <a:noFill/>
          </p:spPr>
          <p:txBody>
            <a:bodyPr wrap="square" lIns="0" tIns="0" rIns="0" bIns="0" rtlCol="0">
              <a:spAutoFit/>
            </a:bodyPr>
            <a:lstStyle/>
            <a:p>
              <a:pPr algn="r"/>
              <a:r>
                <a:rPr lang="en-US" sz="4300" dirty="0"/>
                <a:t>Weight matrix: </a:t>
              </a:r>
              <a:endParaRPr lang="en-US" sz="4300" dirty="0">
                <a:solidFill>
                  <a:schemeClr val="tx1"/>
                </a:solidFill>
                <a:latin typeface="Cambria" panose="02040503050406030204" pitchFamily="18" charset="0"/>
                <a:ea typeface="Cambria" panose="02040503050406030204" pitchFamily="18" charset="0"/>
              </a:endParaRPr>
            </a:p>
          </p:txBody>
        </p:sp>
        <p:sp>
          <p:nvSpPr>
            <p:cNvPr id="73" name="TextBox 72">
              <a:extLst>
                <a:ext uri="{FF2B5EF4-FFF2-40B4-BE49-F238E27FC236}">
                  <a16:creationId xmlns:a16="http://schemas.microsoft.com/office/drawing/2014/main" id="{0ADE9BCB-24E1-A592-D52E-EB2A00C73FD6}"/>
                </a:ext>
              </a:extLst>
            </p:cNvPr>
            <p:cNvSpPr txBox="1"/>
            <p:nvPr/>
          </p:nvSpPr>
          <p:spPr>
            <a:xfrm>
              <a:off x="1448122" y="24788272"/>
              <a:ext cx="4109210" cy="661720"/>
            </a:xfrm>
            <a:prstGeom prst="rect">
              <a:avLst/>
            </a:prstGeom>
            <a:noFill/>
          </p:spPr>
          <p:txBody>
            <a:bodyPr wrap="square" lIns="0" tIns="0" rIns="0" bIns="0" rtlCol="0">
              <a:spAutoFit/>
            </a:bodyPr>
            <a:lstStyle/>
            <a:p>
              <a:pPr algn="r"/>
              <a:r>
                <a:rPr lang="en-US" sz="4300" dirty="0"/>
                <a:t>Energy function: </a:t>
              </a:r>
              <a:endParaRPr lang="en-US" sz="4300" dirty="0">
                <a:solidFill>
                  <a:schemeClr val="tx1"/>
                </a:solidFill>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92FA0A23-8E70-9CBC-1866-3F92C9FF5A57}"/>
                </a:ext>
              </a:extLst>
            </p:cNvPr>
            <p:cNvSpPr txBox="1"/>
            <p:nvPr/>
          </p:nvSpPr>
          <p:spPr>
            <a:xfrm>
              <a:off x="1482390" y="25758685"/>
              <a:ext cx="4109210" cy="1323439"/>
            </a:xfrm>
            <a:prstGeom prst="rect">
              <a:avLst/>
            </a:prstGeom>
            <a:noFill/>
          </p:spPr>
          <p:txBody>
            <a:bodyPr wrap="square" lIns="0" tIns="0" rIns="0" bIns="0" rtlCol="0">
              <a:spAutoFit/>
            </a:bodyPr>
            <a:lstStyle/>
            <a:p>
              <a:pPr algn="r"/>
              <a:r>
                <a:rPr lang="en-US" sz="4300" dirty="0"/>
                <a:t>Asynchronous update rule: </a:t>
              </a:r>
              <a:endParaRPr lang="en-US" sz="4300" dirty="0">
                <a:solidFill>
                  <a:schemeClr val="tx1"/>
                </a:solidFill>
                <a:latin typeface="Cambria" panose="02040503050406030204" pitchFamily="18" charset="0"/>
                <a:ea typeface="Cambria" panose="02040503050406030204" pitchFamily="18" charset="0"/>
              </a:endParaRPr>
            </a:p>
          </p:txBody>
        </p:sp>
        <p:grpSp>
          <p:nvGrpSpPr>
            <p:cNvPr id="33" name="Group 32">
              <a:extLst>
                <a:ext uri="{FF2B5EF4-FFF2-40B4-BE49-F238E27FC236}">
                  <a16:creationId xmlns:a16="http://schemas.microsoft.com/office/drawing/2014/main" id="{BA63DD7E-F039-AA5B-3AE5-358690B14FBD}"/>
                </a:ext>
              </a:extLst>
            </p:cNvPr>
            <p:cNvGrpSpPr/>
            <p:nvPr/>
          </p:nvGrpSpPr>
          <p:grpSpPr>
            <a:xfrm>
              <a:off x="5360732" y="21973077"/>
              <a:ext cx="8589417" cy="4742405"/>
              <a:chOff x="5360732" y="21973077"/>
              <a:chExt cx="8589417" cy="4742405"/>
            </a:xfrm>
          </p:grpSpPr>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B4D5F08D-B9F7-556F-DDC5-F8999995071A}"/>
                      </a:ext>
                    </a:extLst>
                  </p:cNvPr>
                  <p:cNvSpPr txBox="1"/>
                  <p:nvPr/>
                </p:nvSpPr>
                <p:spPr>
                  <a:xfrm>
                    <a:off x="5360732" y="21973077"/>
                    <a:ext cx="8589417" cy="516873"/>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3300" i="1" smtClean="0">
                                  <a:solidFill>
                                    <a:schemeClr val="tx1"/>
                                  </a:solidFill>
                                  <a:latin typeface="Cambria Math" panose="02040503050406030204" pitchFamily="18" charset="0"/>
                                </a:rPr>
                              </m:ctrlPr>
                            </m:sSubPr>
                            <m:e>
                              <m:r>
                                <a:rPr lang="en-US" sz="3300" i="1">
                                  <a:solidFill>
                                    <a:schemeClr val="tx1"/>
                                  </a:solidFill>
                                  <a:latin typeface="Cambria Math" panose="02040503050406030204" pitchFamily="18" charset="0"/>
                                </a:rPr>
                                <m:t>𝑥</m:t>
                              </m:r>
                            </m:e>
                            <m:sub>
                              <m:r>
                                <a:rPr lang="en-US" sz="3300" i="1">
                                  <a:solidFill>
                                    <a:schemeClr val="tx1"/>
                                  </a:solidFill>
                                  <a:latin typeface="Cambria Math" panose="02040503050406030204" pitchFamily="18" charset="0"/>
                                </a:rPr>
                                <m:t>𝑖</m:t>
                              </m:r>
                            </m:sub>
                          </m:sSub>
                          <m:r>
                            <a:rPr lang="en-US" sz="3300" i="0">
                              <a:solidFill>
                                <a:schemeClr val="tx1"/>
                              </a:solidFill>
                              <a:latin typeface="Cambria Math" panose="02040503050406030204" pitchFamily="18" charset="0"/>
                            </a:rPr>
                            <m:t>∈</m:t>
                          </m:r>
                          <m:sSup>
                            <m:sSupPr>
                              <m:ctrlPr>
                                <a:rPr lang="en-US" sz="3300" i="1">
                                  <a:solidFill>
                                    <a:schemeClr val="tx1"/>
                                  </a:solidFill>
                                  <a:latin typeface="Cambria Math" panose="02040503050406030204" pitchFamily="18" charset="0"/>
                                </a:rPr>
                              </m:ctrlPr>
                            </m:sSupPr>
                            <m:e>
                              <m:d>
                                <m:dPr>
                                  <m:begChr m:val="{"/>
                                  <m:endChr m:val="}"/>
                                  <m:ctrlPr>
                                    <a:rPr lang="en-US" sz="3300" i="1">
                                      <a:solidFill>
                                        <a:schemeClr val="tx1"/>
                                      </a:solidFill>
                                      <a:latin typeface="Cambria Math" panose="02040503050406030204" pitchFamily="18" charset="0"/>
                                    </a:rPr>
                                  </m:ctrlPr>
                                </m:dPr>
                                <m:e>
                                  <m:r>
                                    <a:rPr lang="en-US" sz="3300" i="0">
                                      <a:solidFill>
                                        <a:schemeClr val="tx1"/>
                                      </a:solidFill>
                                      <a:latin typeface="Cambria Math" panose="02040503050406030204" pitchFamily="18" charset="0"/>
                                    </a:rPr>
                                    <m:t>−1,</m:t>
                                  </m:r>
                                  <m:r>
                                    <a:rPr lang="en-US" sz="3300" b="0" i="0" smtClean="0">
                                      <a:solidFill>
                                        <a:schemeClr val="tx1"/>
                                      </a:solidFill>
                                      <a:latin typeface="Cambria Math" panose="02040503050406030204" pitchFamily="18" charset="0"/>
                                    </a:rPr>
                                    <m:t> </m:t>
                                  </m:r>
                                  <m:r>
                                    <a:rPr lang="en-US" sz="3300" i="0">
                                      <a:solidFill>
                                        <a:schemeClr val="tx1"/>
                                      </a:solidFill>
                                      <a:latin typeface="Cambria Math" panose="02040503050406030204" pitchFamily="18" charset="0"/>
                                    </a:rPr>
                                    <m:t>1</m:t>
                                  </m:r>
                                </m:e>
                              </m:d>
                            </m:e>
                            <m:sup>
                              <m:r>
                                <a:rPr lang="en-US" sz="3300" i="1">
                                  <a:solidFill>
                                    <a:schemeClr val="tx1"/>
                                  </a:solidFill>
                                  <a:latin typeface="Cambria Math" panose="02040503050406030204" pitchFamily="18" charset="0"/>
                                </a:rPr>
                                <m:t>𝑑</m:t>
                              </m:r>
                            </m:sup>
                          </m:sSup>
                        </m:oMath>
                      </m:oMathPara>
                    </a14:m>
                    <a:endParaRPr lang="en-US" sz="3300" dirty="0">
                      <a:solidFill>
                        <a:schemeClr val="tx1"/>
                      </a:solidFill>
                      <a:latin typeface="Cambria" panose="02040503050406030204" pitchFamily="18" charset="0"/>
                      <a:ea typeface="Cambria" panose="02040503050406030204" pitchFamily="18" charset="0"/>
                    </a:endParaRPr>
                  </a:p>
                </p:txBody>
              </p:sp>
            </mc:Choice>
            <mc:Fallback xmlns="">
              <p:sp>
                <p:nvSpPr>
                  <p:cNvPr id="51" name="TextBox 50">
                    <a:extLst>
                      <a:ext uri="{FF2B5EF4-FFF2-40B4-BE49-F238E27FC236}">
                        <a16:creationId xmlns:a16="http://schemas.microsoft.com/office/drawing/2014/main" id="{B4D5F08D-B9F7-556F-DDC5-F8999995071A}"/>
                      </a:ext>
                    </a:extLst>
                  </p:cNvPr>
                  <p:cNvSpPr txBox="1">
                    <a:spLocks noRot="1" noChangeAspect="1" noMove="1" noResize="1" noEditPoints="1" noAdjustHandles="1" noChangeArrowheads="1" noChangeShapeType="1" noTextEdit="1"/>
                  </p:cNvSpPr>
                  <p:nvPr/>
                </p:nvSpPr>
                <p:spPr>
                  <a:xfrm>
                    <a:off x="5360732" y="21973077"/>
                    <a:ext cx="8589417" cy="51687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E5F7748C-FC27-F919-B2FA-EFC6EFA3EDAF}"/>
                      </a:ext>
                    </a:extLst>
                  </p:cNvPr>
                  <p:cNvSpPr txBox="1"/>
                  <p:nvPr/>
                </p:nvSpPr>
                <p:spPr>
                  <a:xfrm>
                    <a:off x="5360732" y="23001495"/>
                    <a:ext cx="8589417" cy="1232325"/>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3300" i="1" dirty="0" smtClean="0">
                              <a:solidFill>
                                <a:schemeClr val="tx1"/>
                              </a:solidFill>
                              <a:latin typeface="Cambria Math" panose="02040503050406030204" pitchFamily="18" charset="0"/>
                            </a:rPr>
                            <m:t>𝑊</m:t>
                          </m:r>
                          <m:r>
                            <a:rPr lang="en-US" sz="3300" i="0" dirty="0">
                              <a:solidFill>
                                <a:schemeClr val="tx1"/>
                              </a:solidFill>
                              <a:latin typeface="Cambria Math" panose="02040503050406030204" pitchFamily="18" charset="0"/>
                            </a:rPr>
                            <m:t>=</m:t>
                          </m:r>
                          <m:nary>
                            <m:naryPr>
                              <m:chr m:val="∑"/>
                              <m:limLoc m:val="undOvr"/>
                              <m:grow m:val="on"/>
                              <m:supHide m:val="on"/>
                              <m:ctrlPr>
                                <a:rPr lang="en-US" sz="3300" i="1" dirty="0">
                                  <a:solidFill>
                                    <a:schemeClr val="tx1"/>
                                  </a:solidFill>
                                  <a:latin typeface="Cambria Math" panose="02040503050406030204" pitchFamily="18" charset="0"/>
                                </a:rPr>
                              </m:ctrlPr>
                            </m:naryPr>
                            <m:sub>
                              <m:r>
                                <a:rPr lang="en-US" sz="3300" i="1" dirty="0">
                                  <a:solidFill>
                                    <a:schemeClr val="tx1"/>
                                  </a:solidFill>
                                  <a:latin typeface="Cambria Math" panose="02040503050406030204" pitchFamily="18" charset="0"/>
                                </a:rPr>
                                <m:t>𝑖</m:t>
                              </m:r>
                            </m:sub>
                            <m:sup/>
                            <m:e>
                              <m:sSub>
                                <m:sSubPr>
                                  <m:ctrlPr>
                                    <a:rPr lang="en-US" sz="3300" i="1" dirty="0">
                                      <a:solidFill>
                                        <a:schemeClr val="tx1"/>
                                      </a:solidFill>
                                      <a:latin typeface="Cambria Math" panose="02040503050406030204" pitchFamily="18" charset="0"/>
                                    </a:rPr>
                                  </m:ctrlPr>
                                </m:sSubPr>
                                <m:e>
                                  <m:r>
                                    <a:rPr lang="en-US" sz="3300" i="1" dirty="0">
                                      <a:solidFill>
                                        <a:schemeClr val="tx1"/>
                                      </a:solidFill>
                                      <a:latin typeface="Cambria Math" panose="02040503050406030204" pitchFamily="18" charset="0"/>
                                    </a:rPr>
                                    <m:t>𝑥</m:t>
                                  </m:r>
                                </m:e>
                                <m:sub>
                                  <m:r>
                                    <a:rPr lang="en-US" sz="3300" i="1" dirty="0">
                                      <a:solidFill>
                                        <a:schemeClr val="tx1"/>
                                      </a:solidFill>
                                      <a:latin typeface="Cambria Math" panose="02040503050406030204" pitchFamily="18" charset="0"/>
                                    </a:rPr>
                                    <m:t>𝑖</m:t>
                                  </m:r>
                                </m:sub>
                              </m:sSub>
                              <m:sSubSup>
                                <m:sSubSupPr>
                                  <m:ctrlPr>
                                    <a:rPr lang="en-US" sz="3300" i="1" dirty="0">
                                      <a:solidFill>
                                        <a:schemeClr val="tx1"/>
                                      </a:solidFill>
                                      <a:latin typeface="Cambria Math" panose="02040503050406030204" pitchFamily="18" charset="0"/>
                                    </a:rPr>
                                  </m:ctrlPr>
                                </m:sSubSupPr>
                                <m:e>
                                  <m:r>
                                    <a:rPr lang="en-US" sz="3300" i="1" dirty="0">
                                      <a:solidFill>
                                        <a:schemeClr val="tx1"/>
                                      </a:solidFill>
                                      <a:latin typeface="Cambria Math" panose="02040503050406030204" pitchFamily="18" charset="0"/>
                                    </a:rPr>
                                    <m:t>𝑥</m:t>
                                  </m:r>
                                </m:e>
                                <m:sub>
                                  <m:r>
                                    <a:rPr lang="en-US" sz="3300" i="1" dirty="0">
                                      <a:solidFill>
                                        <a:schemeClr val="tx1"/>
                                      </a:solidFill>
                                      <a:latin typeface="Cambria Math" panose="02040503050406030204" pitchFamily="18" charset="0"/>
                                    </a:rPr>
                                    <m:t>𝑖</m:t>
                                  </m:r>
                                </m:sub>
                                <m:sup>
                                  <m:r>
                                    <a:rPr lang="en-US" sz="3300" i="1" dirty="0">
                                      <a:solidFill>
                                        <a:schemeClr val="tx1"/>
                                      </a:solidFill>
                                      <a:latin typeface="Cambria Math" panose="02040503050406030204" pitchFamily="18" charset="0"/>
                                    </a:rPr>
                                    <m:t>𝑇</m:t>
                                  </m:r>
                                </m:sup>
                              </m:sSubSup>
                            </m:e>
                          </m:nary>
                        </m:oMath>
                      </m:oMathPara>
                    </a14:m>
                    <a:endParaRPr lang="en-US" sz="3300" dirty="0">
                      <a:solidFill>
                        <a:schemeClr val="tx1"/>
                      </a:solidFill>
                      <a:latin typeface="Cambria" panose="02040503050406030204" pitchFamily="18" charset="0"/>
                      <a:ea typeface="Cambria" panose="02040503050406030204" pitchFamily="18" charset="0"/>
                    </a:endParaRPr>
                  </a:p>
                </p:txBody>
              </p:sp>
            </mc:Choice>
            <mc:Fallback xmlns="">
              <p:sp>
                <p:nvSpPr>
                  <p:cNvPr id="52" name="TextBox 51">
                    <a:extLst>
                      <a:ext uri="{FF2B5EF4-FFF2-40B4-BE49-F238E27FC236}">
                        <a16:creationId xmlns:a16="http://schemas.microsoft.com/office/drawing/2014/main" id="{E5F7748C-FC27-F919-B2FA-EFC6EFA3EDAF}"/>
                      </a:ext>
                    </a:extLst>
                  </p:cNvPr>
                  <p:cNvSpPr txBox="1">
                    <a:spLocks noRot="1" noChangeAspect="1" noMove="1" noResize="1" noEditPoints="1" noAdjustHandles="1" noChangeArrowheads="1" noChangeShapeType="1" noTextEdit="1"/>
                  </p:cNvSpPr>
                  <p:nvPr/>
                </p:nvSpPr>
                <p:spPr>
                  <a:xfrm>
                    <a:off x="5360732" y="23001495"/>
                    <a:ext cx="8589417" cy="123232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6E211D9-C951-653B-EC25-CBEC95284484}"/>
                      </a:ext>
                    </a:extLst>
                  </p:cNvPr>
                  <p:cNvSpPr txBox="1"/>
                  <p:nvPr/>
                </p:nvSpPr>
                <p:spPr>
                  <a:xfrm>
                    <a:off x="5360732" y="24639688"/>
                    <a:ext cx="8589417" cy="950709"/>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3300" i="1" dirty="0" smtClean="0">
                              <a:solidFill>
                                <a:schemeClr val="tx1"/>
                              </a:solidFill>
                              <a:latin typeface="Cambria Math" panose="02040503050406030204" pitchFamily="18" charset="0"/>
                            </a:rPr>
                            <m:t>𝐸</m:t>
                          </m:r>
                          <m:r>
                            <a:rPr lang="en-US" sz="3300" i="0" dirty="0">
                              <a:solidFill>
                                <a:schemeClr val="tx1"/>
                              </a:solidFill>
                              <a:latin typeface="Cambria Math" panose="02040503050406030204" pitchFamily="18" charset="0"/>
                            </a:rPr>
                            <m:t>=−</m:t>
                          </m:r>
                          <m:f>
                            <m:fPr>
                              <m:ctrlPr>
                                <a:rPr lang="en-US" sz="3300" i="1" dirty="0">
                                  <a:solidFill>
                                    <a:schemeClr val="tx1"/>
                                  </a:solidFill>
                                  <a:latin typeface="Cambria Math" panose="02040503050406030204" pitchFamily="18" charset="0"/>
                                </a:rPr>
                              </m:ctrlPr>
                            </m:fPr>
                            <m:num>
                              <m:r>
                                <a:rPr lang="en-US" sz="3300" i="0" dirty="0">
                                  <a:solidFill>
                                    <a:schemeClr val="tx1"/>
                                  </a:solidFill>
                                  <a:latin typeface="Cambria Math" panose="02040503050406030204" pitchFamily="18" charset="0"/>
                                </a:rPr>
                                <m:t>1</m:t>
                              </m:r>
                            </m:num>
                            <m:den>
                              <m:r>
                                <a:rPr lang="en-US" sz="3300" i="0" dirty="0">
                                  <a:solidFill>
                                    <a:schemeClr val="tx1"/>
                                  </a:solidFill>
                                  <a:latin typeface="Cambria Math" panose="02040503050406030204" pitchFamily="18" charset="0"/>
                                </a:rPr>
                                <m:t>2</m:t>
                              </m:r>
                            </m:den>
                          </m:f>
                          <m:sSup>
                            <m:sSupPr>
                              <m:ctrlPr>
                                <a:rPr lang="en-US" sz="3300" i="1" dirty="0" smtClean="0">
                                  <a:solidFill>
                                    <a:schemeClr val="tx1"/>
                                  </a:solidFill>
                                  <a:latin typeface="Cambria Math" panose="02040503050406030204" pitchFamily="18" charset="0"/>
                                </a:rPr>
                              </m:ctrlPr>
                            </m:sSupPr>
                            <m:e>
                              <m:r>
                                <a:rPr lang="en-US" sz="3300" b="0" i="1" dirty="0" smtClean="0">
                                  <a:solidFill>
                                    <a:schemeClr val="tx1"/>
                                  </a:solidFill>
                                  <a:latin typeface="Cambria Math" panose="02040503050406030204" pitchFamily="18" charset="0"/>
                                </a:rPr>
                                <m:t>𝑟</m:t>
                              </m:r>
                            </m:e>
                            <m:sup>
                              <m:r>
                                <a:rPr lang="en-US" sz="3300" b="0" i="1" dirty="0" smtClean="0">
                                  <a:solidFill>
                                    <a:schemeClr val="tx1"/>
                                  </a:solidFill>
                                  <a:latin typeface="Cambria Math" panose="02040503050406030204" pitchFamily="18" charset="0"/>
                                </a:rPr>
                                <m:t>𝑇</m:t>
                              </m:r>
                            </m:sup>
                          </m:sSup>
                          <m:r>
                            <a:rPr lang="en-US" sz="3300" b="0" i="1" dirty="0" smtClean="0">
                              <a:solidFill>
                                <a:schemeClr val="tx1"/>
                              </a:solidFill>
                              <a:latin typeface="Cambria Math" panose="02040503050406030204" pitchFamily="18" charset="0"/>
                            </a:rPr>
                            <m:t>𝑊𝑟</m:t>
                          </m:r>
                          <m:r>
                            <a:rPr lang="en-US" sz="3300" i="0" dirty="0">
                              <a:solidFill>
                                <a:schemeClr val="tx1"/>
                              </a:solidFill>
                              <a:latin typeface="Cambria Math" panose="02040503050406030204" pitchFamily="18" charset="0"/>
                            </a:rPr>
                            <m:t>−</m:t>
                          </m:r>
                          <m:sSup>
                            <m:sSupPr>
                              <m:ctrlPr>
                                <a:rPr lang="en-US" sz="3300" i="1" dirty="0" smtClean="0">
                                  <a:solidFill>
                                    <a:schemeClr val="tx1"/>
                                  </a:solidFill>
                                  <a:latin typeface="Cambria Math" panose="02040503050406030204" pitchFamily="18" charset="0"/>
                                </a:rPr>
                              </m:ctrlPr>
                            </m:sSupPr>
                            <m:e>
                              <m:r>
                                <a:rPr lang="en-US" sz="3300" i="0" dirty="0">
                                  <a:solidFill>
                                    <a:schemeClr val="tx1"/>
                                  </a:solidFill>
                                  <a:latin typeface="Cambria Math" panose="02040503050406030204" pitchFamily="18" charset="0"/>
                                </a:rPr>
                                <m:t>𝑏</m:t>
                              </m:r>
                            </m:e>
                            <m:sup>
                              <m:r>
                                <a:rPr lang="en-US" sz="3300" i="0" dirty="0">
                                  <a:solidFill>
                                    <a:schemeClr val="tx1"/>
                                  </a:solidFill>
                                  <a:latin typeface="Cambria Math" panose="02040503050406030204" pitchFamily="18" charset="0"/>
                                </a:rPr>
                                <m:t>𝑇</m:t>
                              </m:r>
                            </m:sup>
                          </m:sSup>
                          <m:r>
                            <a:rPr lang="en-US" sz="3300" i="0" dirty="0">
                              <a:solidFill>
                                <a:schemeClr val="tx1"/>
                              </a:solidFill>
                              <a:latin typeface="Cambria Math" panose="02040503050406030204" pitchFamily="18" charset="0"/>
                            </a:rPr>
                            <m:t>⋅</m:t>
                          </m:r>
                          <m:r>
                            <a:rPr lang="en-US" sz="3300" i="1" dirty="0">
                              <a:solidFill>
                                <a:schemeClr val="tx1"/>
                              </a:solidFill>
                              <a:latin typeface="Cambria Math" panose="02040503050406030204" pitchFamily="18" charset="0"/>
                            </a:rPr>
                            <m:t>𝑟</m:t>
                          </m:r>
                        </m:oMath>
                      </m:oMathPara>
                    </a14:m>
                    <a:endParaRPr lang="en-US" sz="3300" dirty="0">
                      <a:solidFill>
                        <a:schemeClr val="tx1"/>
                      </a:solidFill>
                      <a:latin typeface="Cambria" panose="02040503050406030204" pitchFamily="18" charset="0"/>
                      <a:ea typeface="Cambria" panose="02040503050406030204" pitchFamily="18" charset="0"/>
                    </a:endParaRPr>
                  </a:p>
                </p:txBody>
              </p:sp>
            </mc:Choice>
            <mc:Fallback xmlns="">
              <p:sp>
                <p:nvSpPr>
                  <p:cNvPr id="53" name="TextBox 52">
                    <a:extLst>
                      <a:ext uri="{FF2B5EF4-FFF2-40B4-BE49-F238E27FC236}">
                        <a16:creationId xmlns:a16="http://schemas.microsoft.com/office/drawing/2014/main" id="{66E211D9-C951-653B-EC25-CBEC95284484}"/>
                      </a:ext>
                    </a:extLst>
                  </p:cNvPr>
                  <p:cNvSpPr txBox="1">
                    <a:spLocks noRot="1" noChangeAspect="1" noMove="1" noResize="1" noEditPoints="1" noAdjustHandles="1" noChangeArrowheads="1" noChangeShapeType="1" noTextEdit="1"/>
                  </p:cNvSpPr>
                  <p:nvPr/>
                </p:nvSpPr>
                <p:spPr>
                  <a:xfrm>
                    <a:off x="5360732" y="24639688"/>
                    <a:ext cx="8589417" cy="95070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854CC427-CE62-15B7-AE76-1108C42C7865}"/>
                      </a:ext>
                    </a:extLst>
                  </p:cNvPr>
                  <p:cNvSpPr txBox="1"/>
                  <p:nvPr/>
                </p:nvSpPr>
                <p:spPr>
                  <a:xfrm>
                    <a:off x="5360732" y="26238428"/>
                    <a:ext cx="8589417" cy="47705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3100" b="0" i="1" smtClean="0">
                              <a:solidFill>
                                <a:schemeClr val="tx1"/>
                              </a:solidFill>
                              <a:latin typeface="Cambria Math" panose="02040503050406030204" pitchFamily="18" charset="0"/>
                              <a:ea typeface="Cambria" panose="02040503050406030204" pitchFamily="18" charset="0"/>
                            </a:rPr>
                            <m:t>𝑟</m:t>
                          </m:r>
                          <m:d>
                            <m:dPr>
                              <m:ctrlPr>
                                <a:rPr lang="en-US" sz="3100" b="0" i="1" smtClean="0">
                                  <a:solidFill>
                                    <a:schemeClr val="tx1"/>
                                  </a:solidFill>
                                  <a:latin typeface="Cambria Math" panose="02040503050406030204" pitchFamily="18" charset="0"/>
                                  <a:ea typeface="Cambria" panose="02040503050406030204" pitchFamily="18" charset="0"/>
                                </a:rPr>
                              </m:ctrlPr>
                            </m:dPr>
                            <m:e>
                              <m:r>
                                <a:rPr lang="en-US" sz="3100" b="0" i="1" smtClean="0">
                                  <a:solidFill>
                                    <a:schemeClr val="tx1"/>
                                  </a:solidFill>
                                  <a:latin typeface="Cambria Math" panose="02040503050406030204" pitchFamily="18" charset="0"/>
                                  <a:ea typeface="Cambria" panose="02040503050406030204" pitchFamily="18" charset="0"/>
                                </a:rPr>
                                <m:t>𝑡</m:t>
                              </m:r>
                              <m:r>
                                <a:rPr lang="en-US" sz="3100" b="0" i="1" smtClean="0">
                                  <a:solidFill>
                                    <a:schemeClr val="tx1"/>
                                  </a:solidFill>
                                  <a:latin typeface="Cambria Math" panose="02040503050406030204" pitchFamily="18" charset="0"/>
                                  <a:ea typeface="Cambria" panose="02040503050406030204" pitchFamily="18" charset="0"/>
                                </a:rPr>
                                <m:t>+1</m:t>
                              </m:r>
                            </m:e>
                          </m:d>
                          <m:r>
                            <a:rPr lang="en-US" sz="3100" b="0" i="1" smtClean="0">
                              <a:solidFill>
                                <a:schemeClr val="tx1"/>
                              </a:solidFill>
                              <a:latin typeface="Cambria Math" panose="02040503050406030204" pitchFamily="18" charset="0"/>
                              <a:ea typeface="Cambria" panose="02040503050406030204" pitchFamily="18" charset="0"/>
                            </a:rPr>
                            <m:t>=</m:t>
                          </m:r>
                          <m:r>
                            <a:rPr lang="en-US" sz="3100" b="0" i="1" smtClean="0">
                              <a:solidFill>
                                <a:schemeClr val="tx1"/>
                              </a:solidFill>
                              <a:latin typeface="Cambria Math" panose="02040503050406030204" pitchFamily="18" charset="0"/>
                              <a:ea typeface="Cambria" panose="02040503050406030204" pitchFamily="18" charset="0"/>
                            </a:rPr>
                            <m:t>𝑟</m:t>
                          </m:r>
                          <m:d>
                            <m:dPr>
                              <m:ctrlPr>
                                <a:rPr lang="en-US" sz="3100" b="0" i="1" smtClean="0">
                                  <a:solidFill>
                                    <a:schemeClr val="tx1"/>
                                  </a:solidFill>
                                  <a:latin typeface="Cambria Math" panose="02040503050406030204" pitchFamily="18" charset="0"/>
                                  <a:ea typeface="Cambria" panose="02040503050406030204" pitchFamily="18" charset="0"/>
                                </a:rPr>
                              </m:ctrlPr>
                            </m:dPr>
                            <m:e>
                              <m:r>
                                <a:rPr lang="en-US" sz="3100" b="0" i="1" smtClean="0">
                                  <a:solidFill>
                                    <a:schemeClr val="tx1"/>
                                  </a:solidFill>
                                  <a:latin typeface="Cambria Math" panose="02040503050406030204" pitchFamily="18" charset="0"/>
                                  <a:ea typeface="Cambria" panose="02040503050406030204" pitchFamily="18" charset="0"/>
                                </a:rPr>
                                <m:t>𝑡</m:t>
                              </m:r>
                            </m:e>
                          </m:d>
                          <m:r>
                            <a:rPr lang="en-US" sz="3100" b="0" i="1" smtClean="0">
                              <a:solidFill>
                                <a:schemeClr val="tx1"/>
                              </a:solidFill>
                              <a:latin typeface="Cambria Math" panose="02040503050406030204" pitchFamily="18" charset="0"/>
                              <a:ea typeface="Cambria" panose="02040503050406030204" pitchFamily="18" charset="0"/>
                            </a:rPr>
                            <m:t>+</m:t>
                          </m:r>
                          <m:r>
                            <m:rPr>
                              <m:nor/>
                            </m:rPr>
                            <a:rPr lang="el-GR" sz="3100" dirty="0">
                              <a:latin typeface="Cambria" panose="02040503050406030204" pitchFamily="18" charset="0"/>
                            </a:rPr>
                            <m:t>η</m:t>
                          </m:r>
                          <m:r>
                            <a:rPr lang="en-US" sz="3100" b="0" i="1" dirty="0" smtClean="0">
                              <a:latin typeface="Cambria Math" panose="02040503050406030204" pitchFamily="18" charset="0"/>
                            </a:rPr>
                            <m:t>(</m:t>
                          </m:r>
                          <m:r>
                            <a:rPr lang="en-US" sz="3100" b="0" i="1" dirty="0" smtClean="0">
                              <a:latin typeface="Cambria Math" panose="02040503050406030204" pitchFamily="18" charset="0"/>
                            </a:rPr>
                            <m:t>𝑡</m:t>
                          </m:r>
                          <m:r>
                            <a:rPr lang="en-US" sz="3100" b="0" i="1" dirty="0" smtClean="0">
                              <a:latin typeface="Cambria Math" panose="02040503050406030204" pitchFamily="18" charset="0"/>
                            </a:rPr>
                            <m:t>)∘</m:t>
                          </m:r>
                          <m:r>
                            <a:rPr lang="en-US" sz="3100" b="0" i="1" smtClean="0">
                              <a:solidFill>
                                <a:schemeClr val="tx1"/>
                              </a:solidFill>
                              <a:latin typeface="Cambria Math" panose="02040503050406030204" pitchFamily="18" charset="0"/>
                              <a:ea typeface="Cambria" panose="02040503050406030204" pitchFamily="18" charset="0"/>
                            </a:rPr>
                            <m:t>𝑠𝑖𝑔𝑛</m:t>
                          </m:r>
                          <m:r>
                            <a:rPr lang="en-US" sz="3100" b="0" i="1" smtClean="0">
                              <a:solidFill>
                                <a:schemeClr val="tx1"/>
                              </a:solidFill>
                              <a:latin typeface="Cambria Math" panose="02040503050406030204" pitchFamily="18" charset="0"/>
                              <a:ea typeface="Cambria" panose="02040503050406030204" pitchFamily="18" charset="0"/>
                            </a:rPr>
                            <m:t>(</m:t>
                          </m:r>
                          <m:r>
                            <a:rPr lang="en-US" sz="3100" b="0" i="1" smtClean="0">
                              <a:solidFill>
                                <a:schemeClr val="tx1"/>
                              </a:solidFill>
                              <a:latin typeface="Cambria Math" panose="02040503050406030204" pitchFamily="18" charset="0"/>
                              <a:ea typeface="Cambria" panose="02040503050406030204" pitchFamily="18" charset="0"/>
                            </a:rPr>
                            <m:t>𝑊𝑟</m:t>
                          </m:r>
                          <m:r>
                            <a:rPr lang="en-US" sz="3100" b="0" i="1" smtClean="0">
                              <a:solidFill>
                                <a:schemeClr val="tx1"/>
                              </a:solidFill>
                              <a:latin typeface="Cambria Math" panose="02040503050406030204" pitchFamily="18" charset="0"/>
                              <a:ea typeface="Cambria" panose="02040503050406030204" pitchFamily="18" charset="0"/>
                            </a:rPr>
                            <m:t>(</m:t>
                          </m:r>
                          <m:r>
                            <a:rPr lang="en-US" sz="3100" b="0" i="1" smtClean="0">
                              <a:solidFill>
                                <a:schemeClr val="tx1"/>
                              </a:solidFill>
                              <a:latin typeface="Cambria Math" panose="02040503050406030204" pitchFamily="18" charset="0"/>
                              <a:ea typeface="Cambria" panose="02040503050406030204" pitchFamily="18" charset="0"/>
                            </a:rPr>
                            <m:t>𝑡</m:t>
                          </m:r>
                          <m:r>
                            <a:rPr lang="en-US" sz="3100" b="0" i="1" smtClean="0">
                              <a:solidFill>
                                <a:schemeClr val="tx1"/>
                              </a:solidFill>
                              <a:latin typeface="Cambria Math" panose="02040503050406030204" pitchFamily="18" charset="0"/>
                              <a:ea typeface="Cambria" panose="02040503050406030204" pitchFamily="18" charset="0"/>
                            </a:rPr>
                            <m:t>)−</m:t>
                          </m:r>
                          <m:r>
                            <a:rPr lang="en-US" sz="3100" b="0" i="1" smtClean="0">
                              <a:latin typeface="Cambria Math" panose="02040503050406030204" pitchFamily="18" charset="0"/>
                              <a:ea typeface="Cambria" panose="02040503050406030204" pitchFamily="18" charset="0"/>
                            </a:rPr>
                            <m:t>𝑏</m:t>
                          </m:r>
                          <m:r>
                            <a:rPr lang="en-US" sz="3100" b="0" i="1" smtClean="0">
                              <a:latin typeface="Cambria Math" panose="02040503050406030204" pitchFamily="18" charset="0"/>
                              <a:ea typeface="Cambria" panose="02040503050406030204" pitchFamily="18" charset="0"/>
                            </a:rPr>
                            <m:t>)</m:t>
                          </m:r>
                        </m:oMath>
                      </m:oMathPara>
                    </a14:m>
                    <a:endParaRPr lang="en-US" sz="3100" dirty="0">
                      <a:solidFill>
                        <a:schemeClr val="tx1"/>
                      </a:solidFill>
                      <a:latin typeface="Cambria" panose="02040503050406030204" pitchFamily="18" charset="0"/>
                      <a:ea typeface="Cambria" panose="02040503050406030204" pitchFamily="18" charset="0"/>
                    </a:endParaRPr>
                  </a:p>
                </p:txBody>
              </p:sp>
            </mc:Choice>
            <mc:Fallback>
              <p:sp>
                <p:nvSpPr>
                  <p:cNvPr id="14" name="TextBox 13">
                    <a:extLst>
                      <a:ext uri="{FF2B5EF4-FFF2-40B4-BE49-F238E27FC236}">
                        <a16:creationId xmlns:a16="http://schemas.microsoft.com/office/drawing/2014/main" id="{854CC427-CE62-15B7-AE76-1108C42C7865}"/>
                      </a:ext>
                    </a:extLst>
                  </p:cNvPr>
                  <p:cNvSpPr txBox="1">
                    <a:spLocks noRot="1" noChangeAspect="1" noMove="1" noResize="1" noEditPoints="1" noAdjustHandles="1" noChangeArrowheads="1" noChangeShapeType="1" noTextEdit="1"/>
                  </p:cNvSpPr>
                  <p:nvPr/>
                </p:nvSpPr>
                <p:spPr>
                  <a:xfrm>
                    <a:off x="5360732" y="26238428"/>
                    <a:ext cx="8589417" cy="477054"/>
                  </a:xfrm>
                  <a:prstGeom prst="rect">
                    <a:avLst/>
                  </a:prstGeom>
                  <a:blipFill>
                    <a:blip r:embed="rId9"/>
                    <a:stretch>
                      <a:fillRect/>
                    </a:stretch>
                  </a:blipFill>
                </p:spPr>
                <p:txBody>
                  <a:bodyPr/>
                  <a:lstStyle/>
                  <a:p>
                    <a:r>
                      <a:rPr lang="en-US">
                        <a:noFill/>
                      </a:rPr>
                      <a:t> </a:t>
                    </a:r>
                  </a:p>
                </p:txBody>
              </p:sp>
            </mc:Fallback>
          </mc:AlternateContent>
        </p:grpSp>
      </p:grpSp>
      <p:sp>
        <p:nvSpPr>
          <p:cNvPr id="2" name="TextBox 1">
            <a:extLst>
              <a:ext uri="{FF2B5EF4-FFF2-40B4-BE49-F238E27FC236}">
                <a16:creationId xmlns:a16="http://schemas.microsoft.com/office/drawing/2014/main" id="{94609B7C-ED16-01C6-7FEB-04D80F9DD017}"/>
              </a:ext>
            </a:extLst>
          </p:cNvPr>
          <p:cNvSpPr txBox="1"/>
          <p:nvPr/>
        </p:nvSpPr>
        <p:spPr>
          <a:xfrm>
            <a:off x="23247897" y="24351482"/>
            <a:ext cx="4175962" cy="707886"/>
          </a:xfrm>
          <a:prstGeom prst="rect">
            <a:avLst/>
          </a:prstGeom>
          <a:noFill/>
        </p:spPr>
        <p:txBody>
          <a:bodyPr wrap="square" rtlCol="0">
            <a:spAutoFit/>
          </a:bodyPr>
          <a:lstStyle/>
          <a:p>
            <a:r>
              <a:rPr lang="en-US" sz="4000" b="0" i="0" u="sng" dirty="0">
                <a:effectLst/>
                <a:latin typeface="Söhne"/>
              </a:rPr>
              <a:t>Magnitude Pruning</a:t>
            </a:r>
          </a:p>
        </p:txBody>
      </p:sp>
      <p:grpSp>
        <p:nvGrpSpPr>
          <p:cNvPr id="48" name="Group 47">
            <a:extLst>
              <a:ext uri="{FF2B5EF4-FFF2-40B4-BE49-F238E27FC236}">
                <a16:creationId xmlns:a16="http://schemas.microsoft.com/office/drawing/2014/main" id="{3FB3A1E9-268B-F82A-BF03-A5CC6A126B11}"/>
              </a:ext>
            </a:extLst>
          </p:cNvPr>
          <p:cNvGrpSpPr/>
          <p:nvPr/>
        </p:nvGrpSpPr>
        <p:grpSpPr>
          <a:xfrm>
            <a:off x="1399708" y="27323101"/>
            <a:ext cx="12648290" cy="5219884"/>
            <a:chOff x="1399708" y="27323101"/>
            <a:chExt cx="12648290" cy="5219884"/>
          </a:xfrm>
        </p:grpSpPr>
        <p:grpSp>
          <p:nvGrpSpPr>
            <p:cNvPr id="75" name="Group 74">
              <a:extLst>
                <a:ext uri="{FF2B5EF4-FFF2-40B4-BE49-F238E27FC236}">
                  <a16:creationId xmlns:a16="http://schemas.microsoft.com/office/drawing/2014/main" id="{351336EB-D767-2D72-EB75-57E938EDD067}"/>
                </a:ext>
              </a:extLst>
            </p:cNvPr>
            <p:cNvGrpSpPr/>
            <p:nvPr/>
          </p:nvGrpSpPr>
          <p:grpSpPr>
            <a:xfrm>
              <a:off x="1399708" y="27330687"/>
              <a:ext cx="5409361" cy="5205105"/>
              <a:chOff x="2693897" y="26811022"/>
              <a:chExt cx="5409361" cy="5205105"/>
            </a:xfrm>
          </p:grpSpPr>
          <p:pic>
            <p:nvPicPr>
              <p:cNvPr id="62" name="Graphic 61">
                <a:extLst>
                  <a:ext uri="{FF2B5EF4-FFF2-40B4-BE49-F238E27FC236}">
                    <a16:creationId xmlns:a16="http://schemas.microsoft.com/office/drawing/2014/main" id="{4A92EC2B-C0B1-4491-AB4D-5D2BF9A76ED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693897" y="26811022"/>
                <a:ext cx="5409361" cy="5205105"/>
              </a:xfrm>
              <a:prstGeom prst="rect">
                <a:avLst/>
              </a:prstGeom>
            </p:spPr>
          </p:pic>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A3ACF50-76FF-88E1-C307-7811C783BA08}"/>
                      </a:ext>
                    </a:extLst>
                  </p:cNvPr>
                  <p:cNvSpPr txBox="1"/>
                  <p:nvPr/>
                </p:nvSpPr>
                <p:spPr>
                  <a:xfrm>
                    <a:off x="5328890" y="27014656"/>
                    <a:ext cx="381277" cy="44528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3500" i="1" smtClean="0">
                                  <a:solidFill>
                                    <a:schemeClr val="tx1"/>
                                  </a:solidFill>
                                  <a:latin typeface="Cambria Math" panose="02040503050406030204" pitchFamily="18" charset="0"/>
                                  <a:ea typeface="Cambria" panose="02040503050406030204" pitchFamily="18" charset="0"/>
                                </a:rPr>
                              </m:ctrlPr>
                            </m:sSubPr>
                            <m:e>
                              <m:r>
                                <a:rPr lang="en-US" sz="3500" b="0" i="1" smtClean="0">
                                  <a:solidFill>
                                    <a:schemeClr val="tx1"/>
                                  </a:solidFill>
                                  <a:latin typeface="Cambria Math" panose="02040503050406030204" pitchFamily="18" charset="0"/>
                                  <a:ea typeface="Cambria" panose="02040503050406030204" pitchFamily="18" charset="0"/>
                                </a:rPr>
                                <m:t>𝑟</m:t>
                              </m:r>
                            </m:e>
                            <m:sub>
                              <m:r>
                                <a:rPr lang="en-US" sz="3500" b="0" i="1" smtClean="0">
                                  <a:solidFill>
                                    <a:schemeClr val="tx1"/>
                                  </a:solidFill>
                                  <a:latin typeface="Cambria Math" panose="02040503050406030204" pitchFamily="18" charset="0"/>
                                  <a:ea typeface="Cambria" panose="02040503050406030204" pitchFamily="18" charset="0"/>
                                </a:rPr>
                                <m:t>1</m:t>
                              </m:r>
                            </m:sub>
                          </m:sSub>
                        </m:oMath>
                      </m:oMathPara>
                    </a14:m>
                    <a:endParaRPr lang="en-US" sz="3500" dirty="0">
                      <a:solidFill>
                        <a:schemeClr val="tx1"/>
                      </a:solidFill>
                      <a:latin typeface="Cambria" panose="02040503050406030204" pitchFamily="18" charset="0"/>
                      <a:ea typeface="Cambria" panose="02040503050406030204" pitchFamily="18" charset="0"/>
                    </a:endParaRPr>
                  </a:p>
                </p:txBody>
              </p:sp>
            </mc:Choice>
            <mc:Fallback xmlns="">
              <p:sp>
                <p:nvSpPr>
                  <p:cNvPr id="58" name="TextBox 57">
                    <a:extLst>
                      <a:ext uri="{FF2B5EF4-FFF2-40B4-BE49-F238E27FC236}">
                        <a16:creationId xmlns:a16="http://schemas.microsoft.com/office/drawing/2014/main" id="{7A3ACF50-76FF-88E1-C307-7811C783BA08}"/>
                      </a:ext>
                    </a:extLst>
                  </p:cNvPr>
                  <p:cNvSpPr txBox="1">
                    <a:spLocks noRot="1" noChangeAspect="1" noMove="1" noResize="1" noEditPoints="1" noAdjustHandles="1" noChangeArrowheads="1" noChangeShapeType="1" noTextEdit="1"/>
                  </p:cNvSpPr>
                  <p:nvPr/>
                </p:nvSpPr>
                <p:spPr>
                  <a:xfrm>
                    <a:off x="5328890" y="27014656"/>
                    <a:ext cx="381277" cy="445284"/>
                  </a:xfrm>
                  <a:prstGeom prst="rect">
                    <a:avLst/>
                  </a:prstGeom>
                  <a:blipFill>
                    <a:blip r:embed="rId12"/>
                    <a:stretch>
                      <a:fillRect l="-9677" b="-175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73AE35D4-D180-27EE-7F77-4A029354D8A7}"/>
                      </a:ext>
                    </a:extLst>
                  </p:cNvPr>
                  <p:cNvSpPr txBox="1"/>
                  <p:nvPr/>
                </p:nvSpPr>
                <p:spPr>
                  <a:xfrm>
                    <a:off x="3099301" y="28539653"/>
                    <a:ext cx="402936" cy="44528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3500" i="1" smtClean="0">
                                  <a:solidFill>
                                    <a:schemeClr val="tx1"/>
                                  </a:solidFill>
                                  <a:latin typeface="Cambria Math" panose="02040503050406030204" pitchFamily="18" charset="0"/>
                                  <a:ea typeface="Cambria" panose="02040503050406030204" pitchFamily="18" charset="0"/>
                                </a:rPr>
                              </m:ctrlPr>
                            </m:sSubPr>
                            <m:e>
                              <m:r>
                                <a:rPr lang="en-US" sz="3500" b="0" i="1" smtClean="0">
                                  <a:solidFill>
                                    <a:schemeClr val="tx1"/>
                                  </a:solidFill>
                                  <a:latin typeface="Cambria Math" panose="02040503050406030204" pitchFamily="18" charset="0"/>
                                  <a:ea typeface="Cambria" panose="02040503050406030204" pitchFamily="18" charset="0"/>
                                </a:rPr>
                                <m:t>𝑟</m:t>
                              </m:r>
                            </m:e>
                            <m:sub>
                              <m:r>
                                <a:rPr lang="en-US" sz="3500" b="0" i="1" smtClean="0">
                                  <a:solidFill>
                                    <a:schemeClr val="tx1"/>
                                  </a:solidFill>
                                  <a:latin typeface="Cambria Math" panose="02040503050406030204" pitchFamily="18" charset="0"/>
                                  <a:ea typeface="Cambria" panose="02040503050406030204" pitchFamily="18" charset="0"/>
                                </a:rPr>
                                <m:t>2</m:t>
                              </m:r>
                            </m:sub>
                          </m:sSub>
                        </m:oMath>
                      </m:oMathPara>
                    </a14:m>
                    <a:endParaRPr lang="en-US" sz="3500" dirty="0">
                      <a:solidFill>
                        <a:schemeClr val="tx1"/>
                      </a:solidFill>
                      <a:latin typeface="Cambria" panose="02040503050406030204" pitchFamily="18" charset="0"/>
                      <a:ea typeface="Cambria" panose="02040503050406030204" pitchFamily="18" charset="0"/>
                    </a:endParaRPr>
                  </a:p>
                </p:txBody>
              </p:sp>
            </mc:Choice>
            <mc:Fallback xmlns="">
              <p:sp>
                <p:nvSpPr>
                  <p:cNvPr id="63" name="TextBox 62">
                    <a:extLst>
                      <a:ext uri="{FF2B5EF4-FFF2-40B4-BE49-F238E27FC236}">
                        <a16:creationId xmlns:a16="http://schemas.microsoft.com/office/drawing/2014/main" id="{73AE35D4-D180-27EE-7F77-4A029354D8A7}"/>
                      </a:ext>
                    </a:extLst>
                  </p:cNvPr>
                  <p:cNvSpPr txBox="1">
                    <a:spLocks noRot="1" noChangeAspect="1" noMove="1" noResize="1" noEditPoints="1" noAdjustHandles="1" noChangeArrowheads="1" noChangeShapeType="1" noTextEdit="1"/>
                  </p:cNvSpPr>
                  <p:nvPr/>
                </p:nvSpPr>
                <p:spPr>
                  <a:xfrm>
                    <a:off x="3099301" y="28539653"/>
                    <a:ext cx="402936" cy="445284"/>
                  </a:xfrm>
                  <a:prstGeom prst="rect">
                    <a:avLst/>
                  </a:prstGeom>
                  <a:blipFill>
                    <a:blip r:embed="rId13"/>
                    <a:stretch>
                      <a:fillRect l="-7576" b="-178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6C899C02-07C1-4977-8A5A-271F6CBAEA9B}"/>
                      </a:ext>
                    </a:extLst>
                  </p:cNvPr>
                  <p:cNvSpPr txBox="1"/>
                  <p:nvPr/>
                </p:nvSpPr>
                <p:spPr>
                  <a:xfrm>
                    <a:off x="3723888" y="31153584"/>
                    <a:ext cx="646053" cy="44528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3500" i="1" smtClean="0">
                                  <a:solidFill>
                                    <a:schemeClr val="tx1"/>
                                  </a:solidFill>
                                  <a:latin typeface="Cambria Math" panose="02040503050406030204" pitchFamily="18" charset="0"/>
                                  <a:ea typeface="Cambria" panose="02040503050406030204" pitchFamily="18" charset="0"/>
                                </a:rPr>
                              </m:ctrlPr>
                            </m:sSubPr>
                            <m:e>
                              <m:r>
                                <a:rPr lang="en-US" sz="3500" b="0" i="1" smtClean="0">
                                  <a:solidFill>
                                    <a:schemeClr val="tx1"/>
                                  </a:solidFill>
                                  <a:latin typeface="Cambria Math" panose="02040503050406030204" pitchFamily="18" charset="0"/>
                                  <a:ea typeface="Cambria" panose="02040503050406030204" pitchFamily="18" charset="0"/>
                                </a:rPr>
                                <m:t>𝑟</m:t>
                              </m:r>
                            </m:e>
                            <m:sub>
                              <m:r>
                                <a:rPr lang="en-US" sz="3500" b="0" i="1" smtClean="0">
                                  <a:solidFill>
                                    <a:schemeClr val="tx1"/>
                                  </a:solidFill>
                                  <a:latin typeface="Cambria Math" panose="02040503050406030204" pitchFamily="18" charset="0"/>
                                  <a:ea typeface="Cambria" panose="02040503050406030204" pitchFamily="18" charset="0"/>
                                </a:rPr>
                                <m:t>3</m:t>
                              </m:r>
                            </m:sub>
                          </m:sSub>
                        </m:oMath>
                      </m:oMathPara>
                    </a14:m>
                    <a:endParaRPr lang="en-US" sz="3500" dirty="0">
                      <a:solidFill>
                        <a:schemeClr val="tx1"/>
                      </a:solidFill>
                      <a:latin typeface="Cambria" panose="02040503050406030204" pitchFamily="18" charset="0"/>
                      <a:ea typeface="Cambria" panose="02040503050406030204" pitchFamily="18" charset="0"/>
                    </a:endParaRPr>
                  </a:p>
                </p:txBody>
              </p:sp>
            </mc:Choice>
            <mc:Fallback xmlns="">
              <p:sp>
                <p:nvSpPr>
                  <p:cNvPr id="64" name="TextBox 63">
                    <a:extLst>
                      <a:ext uri="{FF2B5EF4-FFF2-40B4-BE49-F238E27FC236}">
                        <a16:creationId xmlns:a16="http://schemas.microsoft.com/office/drawing/2014/main" id="{6C899C02-07C1-4977-8A5A-271F6CBAEA9B}"/>
                      </a:ext>
                    </a:extLst>
                  </p:cNvPr>
                  <p:cNvSpPr txBox="1">
                    <a:spLocks noRot="1" noChangeAspect="1" noMove="1" noResize="1" noEditPoints="1" noAdjustHandles="1" noChangeArrowheads="1" noChangeShapeType="1" noTextEdit="1"/>
                  </p:cNvSpPr>
                  <p:nvPr/>
                </p:nvSpPr>
                <p:spPr>
                  <a:xfrm>
                    <a:off x="3723888" y="31153584"/>
                    <a:ext cx="646053" cy="445284"/>
                  </a:xfrm>
                  <a:prstGeom prst="rect">
                    <a:avLst/>
                  </a:prstGeom>
                  <a:blipFill>
                    <a:blip r:embed="rId14"/>
                    <a:stretch>
                      <a:fillRect b="-175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2380B307-1573-1CFC-AE00-0397754DFB83}"/>
                      </a:ext>
                    </a:extLst>
                  </p:cNvPr>
                  <p:cNvSpPr txBox="1"/>
                  <p:nvPr/>
                </p:nvSpPr>
                <p:spPr>
                  <a:xfrm>
                    <a:off x="6447493" y="31183564"/>
                    <a:ext cx="646053" cy="44528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3500" i="1" smtClean="0">
                                  <a:solidFill>
                                    <a:schemeClr val="tx1"/>
                                  </a:solidFill>
                                  <a:latin typeface="Cambria Math" panose="02040503050406030204" pitchFamily="18" charset="0"/>
                                  <a:ea typeface="Cambria" panose="02040503050406030204" pitchFamily="18" charset="0"/>
                                </a:rPr>
                              </m:ctrlPr>
                            </m:sSubPr>
                            <m:e>
                              <m:r>
                                <a:rPr lang="en-US" sz="3500" b="0" i="1" smtClean="0">
                                  <a:solidFill>
                                    <a:schemeClr val="tx1"/>
                                  </a:solidFill>
                                  <a:latin typeface="Cambria Math" panose="02040503050406030204" pitchFamily="18" charset="0"/>
                                  <a:ea typeface="Cambria" panose="02040503050406030204" pitchFamily="18" charset="0"/>
                                </a:rPr>
                                <m:t>𝑟</m:t>
                              </m:r>
                            </m:e>
                            <m:sub>
                              <m:r>
                                <a:rPr lang="en-US" sz="3500" b="0" i="1" smtClean="0">
                                  <a:solidFill>
                                    <a:schemeClr val="tx1"/>
                                  </a:solidFill>
                                  <a:latin typeface="Cambria Math" panose="02040503050406030204" pitchFamily="18" charset="0"/>
                                  <a:ea typeface="Cambria" panose="02040503050406030204" pitchFamily="18" charset="0"/>
                                </a:rPr>
                                <m:t>4</m:t>
                              </m:r>
                            </m:sub>
                          </m:sSub>
                        </m:oMath>
                      </m:oMathPara>
                    </a14:m>
                    <a:endParaRPr lang="en-US" sz="3500" dirty="0">
                      <a:solidFill>
                        <a:schemeClr val="tx1"/>
                      </a:solidFill>
                      <a:latin typeface="Cambria" panose="02040503050406030204" pitchFamily="18" charset="0"/>
                      <a:ea typeface="Cambria" panose="02040503050406030204" pitchFamily="18" charset="0"/>
                    </a:endParaRPr>
                  </a:p>
                </p:txBody>
              </p:sp>
            </mc:Choice>
            <mc:Fallback xmlns="">
              <p:sp>
                <p:nvSpPr>
                  <p:cNvPr id="65" name="TextBox 64">
                    <a:extLst>
                      <a:ext uri="{FF2B5EF4-FFF2-40B4-BE49-F238E27FC236}">
                        <a16:creationId xmlns:a16="http://schemas.microsoft.com/office/drawing/2014/main" id="{2380B307-1573-1CFC-AE00-0397754DFB83}"/>
                      </a:ext>
                    </a:extLst>
                  </p:cNvPr>
                  <p:cNvSpPr txBox="1">
                    <a:spLocks noRot="1" noChangeAspect="1" noMove="1" noResize="1" noEditPoints="1" noAdjustHandles="1" noChangeArrowheads="1" noChangeShapeType="1" noTextEdit="1"/>
                  </p:cNvSpPr>
                  <p:nvPr/>
                </p:nvSpPr>
                <p:spPr>
                  <a:xfrm>
                    <a:off x="6447493" y="31183564"/>
                    <a:ext cx="646053" cy="445284"/>
                  </a:xfrm>
                  <a:prstGeom prst="rect">
                    <a:avLst/>
                  </a:prstGeom>
                  <a:blipFill>
                    <a:blip r:embed="rId15"/>
                    <a:stretch>
                      <a:fillRect b="-191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D1551B19-F02E-ED86-0104-10EC96C912E9}"/>
                      </a:ext>
                    </a:extLst>
                  </p:cNvPr>
                  <p:cNvSpPr txBox="1"/>
                  <p:nvPr/>
                </p:nvSpPr>
                <p:spPr>
                  <a:xfrm>
                    <a:off x="7448330" y="28628427"/>
                    <a:ext cx="455414" cy="44528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3500" i="1" smtClean="0">
                                  <a:solidFill>
                                    <a:schemeClr val="tx1"/>
                                  </a:solidFill>
                                  <a:latin typeface="Cambria Math" panose="02040503050406030204" pitchFamily="18" charset="0"/>
                                  <a:ea typeface="Cambria" panose="02040503050406030204" pitchFamily="18" charset="0"/>
                                </a:rPr>
                              </m:ctrlPr>
                            </m:sSubPr>
                            <m:e>
                              <m:r>
                                <a:rPr lang="en-US" sz="3500" b="0" i="1" smtClean="0">
                                  <a:solidFill>
                                    <a:schemeClr val="tx1"/>
                                  </a:solidFill>
                                  <a:latin typeface="Cambria Math" panose="02040503050406030204" pitchFamily="18" charset="0"/>
                                  <a:ea typeface="Cambria" panose="02040503050406030204" pitchFamily="18" charset="0"/>
                                </a:rPr>
                                <m:t>𝑟</m:t>
                              </m:r>
                            </m:e>
                            <m:sub>
                              <m:r>
                                <a:rPr lang="en-US" sz="3500" b="0" i="1" smtClean="0">
                                  <a:solidFill>
                                    <a:schemeClr val="tx1"/>
                                  </a:solidFill>
                                  <a:latin typeface="Cambria Math" panose="02040503050406030204" pitchFamily="18" charset="0"/>
                                  <a:ea typeface="Cambria" panose="02040503050406030204" pitchFamily="18" charset="0"/>
                                </a:rPr>
                                <m:t>5</m:t>
                              </m:r>
                            </m:sub>
                          </m:sSub>
                        </m:oMath>
                      </m:oMathPara>
                    </a14:m>
                    <a:endParaRPr lang="en-US" sz="3500" dirty="0">
                      <a:solidFill>
                        <a:schemeClr val="tx1"/>
                      </a:solidFill>
                      <a:latin typeface="Cambria" panose="02040503050406030204" pitchFamily="18" charset="0"/>
                      <a:ea typeface="Cambria" panose="02040503050406030204" pitchFamily="18" charset="0"/>
                    </a:endParaRPr>
                  </a:p>
                </p:txBody>
              </p:sp>
            </mc:Choice>
            <mc:Fallback xmlns="">
              <p:sp>
                <p:nvSpPr>
                  <p:cNvPr id="66" name="TextBox 65">
                    <a:extLst>
                      <a:ext uri="{FF2B5EF4-FFF2-40B4-BE49-F238E27FC236}">
                        <a16:creationId xmlns:a16="http://schemas.microsoft.com/office/drawing/2014/main" id="{D1551B19-F02E-ED86-0104-10EC96C912E9}"/>
                      </a:ext>
                    </a:extLst>
                  </p:cNvPr>
                  <p:cNvSpPr txBox="1">
                    <a:spLocks noRot="1" noChangeAspect="1" noMove="1" noResize="1" noEditPoints="1" noAdjustHandles="1" noChangeArrowheads="1" noChangeShapeType="1" noTextEdit="1"/>
                  </p:cNvSpPr>
                  <p:nvPr/>
                </p:nvSpPr>
                <p:spPr>
                  <a:xfrm>
                    <a:off x="7448330" y="28628427"/>
                    <a:ext cx="455414" cy="445284"/>
                  </a:xfrm>
                  <a:prstGeom prst="rect">
                    <a:avLst/>
                  </a:prstGeom>
                  <a:blipFill>
                    <a:blip r:embed="rId16"/>
                    <a:stretch>
                      <a:fillRect l="-1351" b="-19178"/>
                    </a:stretch>
                  </a:blipFill>
                </p:spPr>
                <p:txBody>
                  <a:bodyPr/>
                  <a:lstStyle/>
                  <a:p>
                    <a:r>
                      <a:rPr lang="en-US">
                        <a:noFill/>
                      </a:rPr>
                      <a:t> </a:t>
                    </a:r>
                  </a:p>
                </p:txBody>
              </p:sp>
            </mc:Fallback>
          </mc:AlternateContent>
        </p:grpSp>
        <p:grpSp>
          <p:nvGrpSpPr>
            <p:cNvPr id="47" name="Group 46">
              <a:extLst>
                <a:ext uri="{FF2B5EF4-FFF2-40B4-BE49-F238E27FC236}">
                  <a16:creationId xmlns:a16="http://schemas.microsoft.com/office/drawing/2014/main" id="{08660012-B81C-DBFD-1A30-8BD9C4874689}"/>
                </a:ext>
              </a:extLst>
            </p:cNvPr>
            <p:cNvGrpSpPr/>
            <p:nvPr/>
          </p:nvGrpSpPr>
          <p:grpSpPr>
            <a:xfrm>
              <a:off x="6505637" y="27323101"/>
              <a:ext cx="7542361" cy="5219884"/>
              <a:chOff x="6505637" y="27230221"/>
              <a:chExt cx="7542361" cy="5219884"/>
            </a:xfrm>
          </p:grpSpPr>
          <p:pic>
            <p:nvPicPr>
              <p:cNvPr id="42" name="Picture 41" descr="A colorful graph with red dots">
                <a:extLst>
                  <a:ext uri="{FF2B5EF4-FFF2-40B4-BE49-F238E27FC236}">
                    <a16:creationId xmlns:a16="http://schemas.microsoft.com/office/drawing/2014/main" id="{C49D3B07-707F-FFB5-FF17-03FFBCF6A282}"/>
                  </a:ext>
                </a:extLst>
              </p:cNvPr>
              <p:cNvPicPr>
                <a:picLocks noChangeAspect="1"/>
              </p:cNvPicPr>
              <p:nvPr/>
            </p:nvPicPr>
            <p:blipFill>
              <a:blip r:embed="rId17"/>
              <a:stretch>
                <a:fillRect/>
              </a:stretch>
            </p:blipFill>
            <p:spPr>
              <a:xfrm>
                <a:off x="8762784" y="27495593"/>
                <a:ext cx="5285214" cy="4622940"/>
              </a:xfrm>
              <a:prstGeom prst="rect">
                <a:avLst/>
              </a:prstGeom>
            </p:spPr>
          </p:pic>
          <p:sp>
            <p:nvSpPr>
              <p:cNvPr id="45" name="TextBox 44">
                <a:extLst>
                  <a:ext uri="{FF2B5EF4-FFF2-40B4-BE49-F238E27FC236}">
                    <a16:creationId xmlns:a16="http://schemas.microsoft.com/office/drawing/2014/main" id="{2CFFC752-7DB4-FB51-BD5D-324139516525}"/>
                  </a:ext>
                </a:extLst>
              </p:cNvPr>
              <p:cNvSpPr txBox="1"/>
              <p:nvPr/>
            </p:nvSpPr>
            <p:spPr>
              <a:xfrm>
                <a:off x="6505637" y="27230221"/>
                <a:ext cx="2505593" cy="892552"/>
              </a:xfrm>
              <a:prstGeom prst="rect">
                <a:avLst/>
              </a:prstGeom>
              <a:noFill/>
            </p:spPr>
            <p:txBody>
              <a:bodyPr wrap="square" rtlCol="0">
                <a:spAutoFit/>
              </a:bodyPr>
              <a:lstStyle/>
              <a:p>
                <a:pPr algn="ctr"/>
                <a:r>
                  <a:rPr lang="en-US" sz="2600" dirty="0">
                    <a:latin typeface="Söhne"/>
                  </a:rPr>
                  <a:t>Randomly Initialized State</a:t>
                </a:r>
                <a:endParaRPr lang="en-US" sz="2600" b="0" i="0" dirty="0">
                  <a:effectLst/>
                  <a:latin typeface="Söhne"/>
                </a:endParaRPr>
              </a:p>
            </p:txBody>
          </p:sp>
          <p:sp>
            <p:nvSpPr>
              <p:cNvPr id="46" name="TextBox 45">
                <a:extLst>
                  <a:ext uri="{FF2B5EF4-FFF2-40B4-BE49-F238E27FC236}">
                    <a16:creationId xmlns:a16="http://schemas.microsoft.com/office/drawing/2014/main" id="{CF35FA97-7180-0503-4124-3F2AC9B4CCA2}"/>
                  </a:ext>
                </a:extLst>
              </p:cNvPr>
              <p:cNvSpPr txBox="1"/>
              <p:nvPr/>
            </p:nvSpPr>
            <p:spPr>
              <a:xfrm>
                <a:off x="8762784" y="31957662"/>
                <a:ext cx="2901505" cy="492443"/>
              </a:xfrm>
              <a:prstGeom prst="rect">
                <a:avLst/>
              </a:prstGeom>
              <a:noFill/>
            </p:spPr>
            <p:txBody>
              <a:bodyPr wrap="square" rtlCol="0">
                <a:spAutoFit/>
              </a:bodyPr>
              <a:lstStyle/>
              <a:p>
                <a:pPr algn="ctr"/>
                <a:r>
                  <a:rPr lang="en-US" sz="2600" dirty="0">
                    <a:latin typeface="Söhne"/>
                  </a:rPr>
                  <a:t>Final Stable State</a:t>
                </a:r>
              </a:p>
            </p:txBody>
          </p:sp>
        </p:grpSp>
      </p:grpSp>
      <p:pic>
        <p:nvPicPr>
          <p:cNvPr id="34" name="Picture 33">
            <a:extLst>
              <a:ext uri="{FF2B5EF4-FFF2-40B4-BE49-F238E27FC236}">
                <a16:creationId xmlns:a16="http://schemas.microsoft.com/office/drawing/2014/main" id="{B7F435BF-8256-8EAC-D658-01E729F6AD7C}"/>
              </a:ext>
            </a:extLst>
          </p:cNvPr>
          <p:cNvPicPr>
            <a:picLocks noChangeAspect="1"/>
          </p:cNvPicPr>
          <p:nvPr/>
        </p:nvPicPr>
        <p:blipFill>
          <a:blip r:embed="rId18"/>
          <a:stretch>
            <a:fillRect/>
          </a:stretch>
        </p:blipFill>
        <p:spPr>
          <a:xfrm>
            <a:off x="16764322" y="8453978"/>
            <a:ext cx="4905375" cy="4524375"/>
          </a:xfrm>
          <a:prstGeom prst="rect">
            <a:avLst/>
          </a:prstGeom>
        </p:spPr>
      </p:pic>
      <p:pic>
        <p:nvPicPr>
          <p:cNvPr id="56" name="Picture 55">
            <a:extLst>
              <a:ext uri="{FF2B5EF4-FFF2-40B4-BE49-F238E27FC236}">
                <a16:creationId xmlns:a16="http://schemas.microsoft.com/office/drawing/2014/main" id="{520B931B-3E00-73DE-0CDE-7986AAEAF22C}"/>
              </a:ext>
            </a:extLst>
          </p:cNvPr>
          <p:cNvPicPr>
            <a:picLocks noChangeAspect="1"/>
          </p:cNvPicPr>
          <p:nvPr/>
        </p:nvPicPr>
        <p:blipFill>
          <a:blip r:embed="rId19"/>
          <a:stretch>
            <a:fillRect/>
          </a:stretch>
        </p:blipFill>
        <p:spPr>
          <a:xfrm>
            <a:off x="22141343" y="8435913"/>
            <a:ext cx="6096000" cy="4572000"/>
          </a:xfrm>
          <a:prstGeom prst="rect">
            <a:avLst/>
          </a:prstGeom>
        </p:spPr>
      </p:pic>
      <p:pic>
        <p:nvPicPr>
          <p:cNvPr id="68" name="Picture 67">
            <a:extLst>
              <a:ext uri="{FF2B5EF4-FFF2-40B4-BE49-F238E27FC236}">
                <a16:creationId xmlns:a16="http://schemas.microsoft.com/office/drawing/2014/main" id="{293BF0C1-D22F-F599-3866-8775BB3FC296}"/>
              </a:ext>
            </a:extLst>
          </p:cNvPr>
          <p:cNvPicPr>
            <a:picLocks noChangeAspect="1"/>
          </p:cNvPicPr>
          <p:nvPr/>
        </p:nvPicPr>
        <p:blipFill rotWithShape="1">
          <a:blip r:embed="rId20"/>
          <a:srcRect b="74516"/>
          <a:stretch/>
        </p:blipFill>
        <p:spPr>
          <a:xfrm>
            <a:off x="16021582" y="13168080"/>
            <a:ext cx="12230100" cy="2400658"/>
          </a:xfrm>
          <a:prstGeom prst="rect">
            <a:avLst/>
          </a:prstGeom>
        </p:spPr>
      </p:pic>
      <p:pic>
        <p:nvPicPr>
          <p:cNvPr id="72" name="Picture 71">
            <a:extLst>
              <a:ext uri="{FF2B5EF4-FFF2-40B4-BE49-F238E27FC236}">
                <a16:creationId xmlns:a16="http://schemas.microsoft.com/office/drawing/2014/main" id="{FC9FE949-84E0-8CC0-820F-1E84DBC11FF4}"/>
              </a:ext>
            </a:extLst>
          </p:cNvPr>
          <p:cNvPicPr>
            <a:picLocks noChangeAspect="1"/>
          </p:cNvPicPr>
          <p:nvPr/>
        </p:nvPicPr>
        <p:blipFill>
          <a:blip r:embed="rId21"/>
          <a:stretch>
            <a:fillRect/>
          </a:stretch>
        </p:blipFill>
        <p:spPr>
          <a:xfrm>
            <a:off x="15449070" y="15568738"/>
            <a:ext cx="6463565" cy="8618086"/>
          </a:xfrm>
          <a:prstGeom prst="rect">
            <a:avLst/>
          </a:prstGeom>
        </p:spPr>
      </p:pic>
      <p:pic>
        <p:nvPicPr>
          <p:cNvPr id="81" name="Picture 80">
            <a:extLst>
              <a:ext uri="{FF2B5EF4-FFF2-40B4-BE49-F238E27FC236}">
                <a16:creationId xmlns:a16="http://schemas.microsoft.com/office/drawing/2014/main" id="{F4C7B820-2552-CA30-4451-B8BF5AE8B64F}"/>
              </a:ext>
            </a:extLst>
          </p:cNvPr>
          <p:cNvPicPr>
            <a:picLocks noChangeAspect="1"/>
          </p:cNvPicPr>
          <p:nvPr/>
        </p:nvPicPr>
        <p:blipFill>
          <a:blip r:embed="rId22"/>
          <a:stretch>
            <a:fillRect/>
          </a:stretch>
        </p:blipFill>
        <p:spPr>
          <a:xfrm>
            <a:off x="22093229" y="15539761"/>
            <a:ext cx="6485298" cy="8647064"/>
          </a:xfrm>
          <a:prstGeom prst="rect">
            <a:avLst/>
          </a:prstGeom>
        </p:spPr>
      </p:pic>
      <p:pic>
        <p:nvPicPr>
          <p:cNvPr id="87" name="Picture 86">
            <a:extLst>
              <a:ext uri="{FF2B5EF4-FFF2-40B4-BE49-F238E27FC236}">
                <a16:creationId xmlns:a16="http://schemas.microsoft.com/office/drawing/2014/main" id="{4356ACE9-05EE-5B71-B3B2-84C18E6B83E2}"/>
              </a:ext>
            </a:extLst>
          </p:cNvPr>
          <p:cNvPicPr>
            <a:picLocks noChangeAspect="1"/>
          </p:cNvPicPr>
          <p:nvPr/>
        </p:nvPicPr>
        <p:blipFill>
          <a:blip r:embed="rId23"/>
          <a:stretch>
            <a:fillRect/>
          </a:stretch>
        </p:blipFill>
        <p:spPr>
          <a:xfrm>
            <a:off x="16275857" y="25136242"/>
            <a:ext cx="4629437" cy="3830046"/>
          </a:xfrm>
          <a:prstGeom prst="rect">
            <a:avLst/>
          </a:prstGeom>
        </p:spPr>
      </p:pic>
      <p:pic>
        <p:nvPicPr>
          <p:cNvPr id="89" name="Picture 88">
            <a:extLst>
              <a:ext uri="{FF2B5EF4-FFF2-40B4-BE49-F238E27FC236}">
                <a16:creationId xmlns:a16="http://schemas.microsoft.com/office/drawing/2014/main" id="{5D486DEC-2124-C83B-6F54-9408E2CF5C6B}"/>
              </a:ext>
            </a:extLst>
          </p:cNvPr>
          <p:cNvPicPr>
            <a:picLocks noChangeAspect="1"/>
          </p:cNvPicPr>
          <p:nvPr/>
        </p:nvPicPr>
        <p:blipFill>
          <a:blip r:embed="rId24"/>
          <a:stretch>
            <a:fillRect/>
          </a:stretch>
        </p:blipFill>
        <p:spPr>
          <a:xfrm>
            <a:off x="15857428" y="29078720"/>
            <a:ext cx="5646848" cy="7529131"/>
          </a:xfrm>
          <a:prstGeom prst="rect">
            <a:avLst/>
          </a:prstGeom>
        </p:spPr>
      </p:pic>
      <p:pic>
        <p:nvPicPr>
          <p:cNvPr id="99" name="Picture 98">
            <a:extLst>
              <a:ext uri="{FF2B5EF4-FFF2-40B4-BE49-F238E27FC236}">
                <a16:creationId xmlns:a16="http://schemas.microsoft.com/office/drawing/2014/main" id="{C83A2037-4368-34EE-E5D6-2A0DFCF3BAE8}"/>
              </a:ext>
            </a:extLst>
          </p:cNvPr>
          <p:cNvPicPr>
            <a:picLocks noChangeAspect="1"/>
          </p:cNvPicPr>
          <p:nvPr/>
        </p:nvPicPr>
        <p:blipFill>
          <a:blip r:embed="rId25"/>
          <a:stretch>
            <a:fillRect/>
          </a:stretch>
        </p:blipFill>
        <p:spPr>
          <a:xfrm>
            <a:off x="29832027" y="19871080"/>
            <a:ext cx="6518808" cy="4043311"/>
          </a:xfrm>
          <a:prstGeom prst="rect">
            <a:avLst/>
          </a:prstGeom>
        </p:spPr>
      </p:pic>
      <p:pic>
        <p:nvPicPr>
          <p:cNvPr id="105" name="Picture 104">
            <a:extLst>
              <a:ext uri="{FF2B5EF4-FFF2-40B4-BE49-F238E27FC236}">
                <a16:creationId xmlns:a16="http://schemas.microsoft.com/office/drawing/2014/main" id="{2A8E478C-40D2-A8B9-4E1F-EF90E96065D6}"/>
              </a:ext>
            </a:extLst>
          </p:cNvPr>
          <p:cNvPicPr>
            <a:picLocks noChangeAspect="1"/>
          </p:cNvPicPr>
          <p:nvPr/>
        </p:nvPicPr>
        <p:blipFill>
          <a:blip r:embed="rId26"/>
          <a:stretch>
            <a:fillRect/>
          </a:stretch>
        </p:blipFill>
        <p:spPr>
          <a:xfrm>
            <a:off x="36497198" y="19880919"/>
            <a:ext cx="6518809" cy="4043312"/>
          </a:xfrm>
          <a:prstGeom prst="rect">
            <a:avLst/>
          </a:prstGeom>
        </p:spPr>
      </p:pic>
      <p:pic>
        <p:nvPicPr>
          <p:cNvPr id="111" name="Picture 110">
            <a:extLst>
              <a:ext uri="{FF2B5EF4-FFF2-40B4-BE49-F238E27FC236}">
                <a16:creationId xmlns:a16="http://schemas.microsoft.com/office/drawing/2014/main" id="{63500B43-AE5B-D4F2-EBD0-B1CDEF130AE8}"/>
              </a:ext>
            </a:extLst>
          </p:cNvPr>
          <p:cNvPicPr>
            <a:picLocks noChangeAspect="1"/>
          </p:cNvPicPr>
          <p:nvPr/>
        </p:nvPicPr>
        <p:blipFill>
          <a:blip r:embed="rId27"/>
          <a:stretch>
            <a:fillRect/>
          </a:stretch>
        </p:blipFill>
        <p:spPr>
          <a:xfrm>
            <a:off x="32379463" y="6945876"/>
            <a:ext cx="7942743" cy="6328495"/>
          </a:xfrm>
          <a:prstGeom prst="rect">
            <a:avLst/>
          </a:prstGeom>
        </p:spPr>
      </p:pic>
      <p:pic>
        <p:nvPicPr>
          <p:cNvPr id="113" name="Picture 112">
            <a:extLst>
              <a:ext uri="{FF2B5EF4-FFF2-40B4-BE49-F238E27FC236}">
                <a16:creationId xmlns:a16="http://schemas.microsoft.com/office/drawing/2014/main" id="{6FCF18CA-4510-51CF-1B32-3CA67B268E94}"/>
              </a:ext>
            </a:extLst>
          </p:cNvPr>
          <p:cNvPicPr>
            <a:picLocks noChangeAspect="1"/>
          </p:cNvPicPr>
          <p:nvPr/>
        </p:nvPicPr>
        <p:blipFill>
          <a:blip r:embed="rId28"/>
          <a:stretch>
            <a:fillRect/>
          </a:stretch>
        </p:blipFill>
        <p:spPr>
          <a:xfrm>
            <a:off x="32481655" y="13274371"/>
            <a:ext cx="8031085" cy="6424868"/>
          </a:xfrm>
          <a:prstGeom prst="rect">
            <a:avLst/>
          </a:prstGeom>
        </p:spPr>
      </p:pic>
      <p:pic>
        <p:nvPicPr>
          <p:cNvPr id="115" name="Picture 114">
            <a:extLst>
              <a:ext uri="{FF2B5EF4-FFF2-40B4-BE49-F238E27FC236}">
                <a16:creationId xmlns:a16="http://schemas.microsoft.com/office/drawing/2014/main" id="{244DB2D0-22A4-E18D-FD48-ED1BAE9907A3}"/>
              </a:ext>
            </a:extLst>
          </p:cNvPr>
          <p:cNvPicPr>
            <a:picLocks noChangeAspect="1"/>
          </p:cNvPicPr>
          <p:nvPr/>
        </p:nvPicPr>
        <p:blipFill>
          <a:blip r:embed="rId29"/>
          <a:stretch>
            <a:fillRect/>
          </a:stretch>
        </p:blipFill>
        <p:spPr>
          <a:xfrm>
            <a:off x="32588458" y="23977917"/>
            <a:ext cx="7604861" cy="8557875"/>
          </a:xfrm>
          <a:prstGeom prst="rect">
            <a:avLst/>
          </a:prstGeom>
        </p:spPr>
      </p:pic>
      <p:pic>
        <p:nvPicPr>
          <p:cNvPr id="119" name="Picture 118">
            <a:extLst>
              <a:ext uri="{FF2B5EF4-FFF2-40B4-BE49-F238E27FC236}">
                <a16:creationId xmlns:a16="http://schemas.microsoft.com/office/drawing/2014/main" id="{46D3606A-2CF4-CA60-BC45-D3B0EEE7F06A}"/>
              </a:ext>
            </a:extLst>
          </p:cNvPr>
          <p:cNvPicPr>
            <a:picLocks noChangeAspect="1"/>
          </p:cNvPicPr>
          <p:nvPr/>
        </p:nvPicPr>
        <p:blipFill>
          <a:blip r:embed="rId30"/>
          <a:stretch>
            <a:fillRect/>
          </a:stretch>
        </p:blipFill>
        <p:spPr>
          <a:xfrm>
            <a:off x="22985908" y="25059368"/>
            <a:ext cx="4629437" cy="3999834"/>
          </a:xfrm>
          <a:prstGeom prst="rect">
            <a:avLst/>
          </a:prstGeom>
        </p:spPr>
      </p:pic>
      <p:pic>
        <p:nvPicPr>
          <p:cNvPr id="121" name="Picture 120">
            <a:extLst>
              <a:ext uri="{FF2B5EF4-FFF2-40B4-BE49-F238E27FC236}">
                <a16:creationId xmlns:a16="http://schemas.microsoft.com/office/drawing/2014/main" id="{61D16655-C175-D398-FC79-A83687B4C9C9}"/>
              </a:ext>
            </a:extLst>
          </p:cNvPr>
          <p:cNvPicPr>
            <a:picLocks noChangeAspect="1"/>
          </p:cNvPicPr>
          <p:nvPr/>
        </p:nvPicPr>
        <p:blipFill>
          <a:blip r:embed="rId31"/>
          <a:stretch>
            <a:fillRect/>
          </a:stretch>
        </p:blipFill>
        <p:spPr>
          <a:xfrm>
            <a:off x="22610167" y="29148092"/>
            <a:ext cx="5463140" cy="7395680"/>
          </a:xfrm>
          <a:prstGeom prst="rect">
            <a:avLst/>
          </a:prstGeom>
        </p:spPr>
      </p:pic>
    </p:spTree>
    <p:extLst>
      <p:ext uri="{BB962C8B-B14F-4D97-AF65-F5344CB8AC3E}">
        <p14:creationId xmlns:p14="http://schemas.microsoft.com/office/powerpoint/2010/main" val="41912940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Li_Brian_ASPIRE_Poster</Template>
  <TotalTime>862</TotalTime>
  <Words>272</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Söhne</vt:lpstr>
      <vt:lpstr>Arial</vt:lpstr>
      <vt:lpstr>Calibri</vt:lpstr>
      <vt:lpstr>Calibri Light</vt:lpstr>
      <vt:lpstr>Cambria</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XueQian  Li</dc:creator>
  <cp:lastModifiedBy>Brian</cp:lastModifiedBy>
  <cp:revision>45</cp:revision>
  <dcterms:created xsi:type="dcterms:W3CDTF">2024-05-03T23:40:43Z</dcterms:created>
  <dcterms:modified xsi:type="dcterms:W3CDTF">2024-05-30T02:52:51Z</dcterms:modified>
</cp:coreProperties>
</file>