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9" r:id="rId12"/>
    <p:sldId id="270" r:id="rId13"/>
    <p:sldId id="271" r:id="rId14"/>
    <p:sldId id="261" r:id="rId15"/>
    <p:sldId id="27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A4A70-1794-4967-B3EA-390BA03F4278}" v="40" dt="2023-12-03T22:00:08.24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899" y="3840614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ZA" dirty="0"/>
              <a:t>By Brian Mtsweni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analysis is used to determine which customers a business should target to increase revenue and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RFM(Recency, Frequency, and Monetary) model shows customers who have displayed high levels of engagement with the business in the three categories mentioned.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3" name="Picture 2" descr="A graph of customer scores">
            <a:extLst>
              <a:ext uri="{FF2B5EF4-FFF2-40B4-BE49-F238E27FC236}">
                <a16:creationId xmlns:a16="http://schemas.microsoft.com/office/drawing/2014/main" id="{5A9FA371-371F-A830-37E1-9ADC07FEB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42" y="1599626"/>
            <a:ext cx="4976759" cy="35438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E9F9A-B2E5-784A-1ED8-49A6CD103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871331"/>
            <a:ext cx="3876479" cy="327217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chart shows that customers who purchased more recently Frequently generate more Profit.</a:t>
            </a:r>
          </a:p>
          <a:p>
            <a:r>
              <a:rPr lang="en-US" dirty="0">
                <a:solidFill>
                  <a:schemeClr val="tx1"/>
                </a:solidFill>
              </a:rPr>
              <a:t>Customers who have a Frequency Score of 3 seem to generate more profit than those with other scores.</a:t>
            </a:r>
          </a:p>
          <a:p>
            <a:r>
              <a:rPr lang="en-US" dirty="0">
                <a:solidFill>
                  <a:schemeClr val="tx1"/>
                </a:solidFill>
              </a:rPr>
              <a:t>Those with Frequency Score of 4 come in second.</a:t>
            </a:r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2C4A1-7622-B4EA-68B5-C1508A93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36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E9313-AB0C-F6E9-72C4-3B9BB4CC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1" y="132041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development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22A9F-B168-BBDB-B17A-67B2EECC0207}"/>
              </a:ext>
            </a:extLst>
          </p:cNvPr>
          <p:cNvSpPr txBox="1"/>
          <p:nvPr/>
        </p:nvSpPr>
        <p:spPr>
          <a:xfrm>
            <a:off x="311699" y="1020726"/>
            <a:ext cx="42603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Scatter-plot based off RFM analysis</a:t>
            </a:r>
            <a:endParaRPr kumimoji="0" lang="en-ZA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4928A-0AF4-54C9-7629-864F5C347B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44" y="1117600"/>
            <a:ext cx="4587681" cy="38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71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3396A-90C2-BD93-B9CF-05A9CB93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3515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494C-B117-56A6-9B81-D4F7C6FE7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232" y="768652"/>
            <a:ext cx="7055556" cy="73276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ZA" b="1" dirty="0">
                <a:solidFill>
                  <a:schemeClr val="tx1"/>
                </a:solidFill>
              </a:rPr>
              <a:t>Customer Titles Definitions list with RFM values assigned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1BD21-67C3-0962-F5C1-91025CED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32" y="131225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bg1"/>
                </a:solidFill>
              </a:rPr>
              <a:t>Model Development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74743A-7D34-65F0-7165-031D39CBA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62117"/>
              </p:ext>
            </p:extLst>
          </p:nvPr>
        </p:nvGraphicFramePr>
        <p:xfrm>
          <a:off x="313894" y="1135036"/>
          <a:ext cx="8245278" cy="394834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2634616923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2495070913"/>
                    </a:ext>
                  </a:extLst>
                </a:gridCol>
                <a:gridCol w="3564936">
                  <a:extLst>
                    <a:ext uri="{9D8B030D-6E8A-4147-A177-3AD203B41FA5}">
                      <a16:colId xmlns:a16="http://schemas.microsoft.com/office/drawing/2014/main" val="3351751584"/>
                    </a:ext>
                  </a:extLst>
                </a:gridCol>
                <a:gridCol w="2038742">
                  <a:extLst>
                    <a:ext uri="{9D8B030D-6E8A-4147-A177-3AD203B41FA5}">
                      <a16:colId xmlns:a16="http://schemas.microsoft.com/office/drawing/2014/main" val="3239331230"/>
                    </a:ext>
                  </a:extLst>
                </a:gridCol>
              </a:tblGrid>
              <a:tr h="254003">
                <a:tc>
                  <a:txBody>
                    <a:bodyPr/>
                    <a:lstStyle/>
                    <a:p>
                      <a:pPr algn="l"/>
                      <a:r>
                        <a:rPr lang="en-ZA" sz="14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dirty="0"/>
                        <a:t>RFM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40046"/>
                  </a:ext>
                </a:extLst>
              </a:tr>
              <a:tr h="321195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Most recent buy, buys often, most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900" b="1" dirty="0"/>
                        <a:t>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66289"/>
                  </a:ext>
                </a:extLst>
              </a:tr>
              <a:tr h="355604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Most recent, buys often,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900" b="1" dirty="0"/>
                        <a:t>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75049"/>
                  </a:ext>
                </a:extLst>
              </a:tr>
              <a:tr h="355604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Relatively recent, bought more than once,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900" b="1" dirty="0"/>
                        <a:t>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75442"/>
                  </a:ext>
                </a:extLst>
              </a:tr>
              <a:tr h="355604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Bought recently, not very often,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900" b="1" dirty="0"/>
                        <a:t>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79730"/>
                  </a:ext>
                </a:extLst>
              </a:tr>
              <a:tr h="355604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Bought recently, never bought before, spent small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900" b="1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41220"/>
                  </a:ext>
                </a:extLst>
              </a:tr>
              <a:tr h="355604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Late Bloomer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No purchases recently, but RFM is higher than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900" b="1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45483"/>
                  </a:ext>
                </a:extLst>
              </a:tr>
              <a:tr h="228603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Losing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Purchased a while ago, below average RFM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900" b="1" dirty="0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00864"/>
                  </a:ext>
                </a:extLst>
              </a:tr>
              <a:tr h="355604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High Risk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Purchases was a long time ago, frequency is quite high, amount spent is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900" b="1" dirty="0"/>
                        <a:t>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68669"/>
                  </a:ext>
                </a:extLst>
              </a:tr>
              <a:tr h="355604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Almost 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Very low recency, low Frequency, but high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900" b="1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48558"/>
                  </a:ext>
                </a:extLst>
              </a:tr>
              <a:tr h="355604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Evasive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Very low recency, low frequency, small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9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30054"/>
                  </a:ext>
                </a:extLst>
              </a:tr>
              <a:tr h="228603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Very Low 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900" b="1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5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6389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E42A36-68DD-F6A3-55B4-ED37360BC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3515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A5271-55BB-7CD7-103A-30CC0527E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35151"/>
            <a:ext cx="8520602" cy="5069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ZA" b="1" dirty="0">
                <a:solidFill>
                  <a:schemeClr val="tx1"/>
                </a:solidFill>
              </a:rPr>
              <a:t>Customer Title Distributions in Dataset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7D9AF-B47B-28AD-4FC2-4F2A2A19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7" y="131225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bg1"/>
                </a:solidFill>
              </a:rPr>
              <a:t>Model Development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DF2488-C52D-F622-A234-9926C6AE77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342143"/>
            <a:ext cx="4572000" cy="3801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3590BA-0C37-5342-BA70-F5D4C32CA5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142"/>
            <a:ext cx="4580357" cy="38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2979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51632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176311" y="61783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-15501" y="36085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ZA" dirty="0"/>
              <a:t>Summary Table of the Top 1000 Customers to Target 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82746F-7C5D-5B0D-4920-E1A8C45C9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03251"/>
              </p:ext>
            </p:extLst>
          </p:nvPr>
        </p:nvGraphicFramePr>
        <p:xfrm>
          <a:off x="105138" y="795928"/>
          <a:ext cx="8933723" cy="5806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33690">
                  <a:extLst>
                    <a:ext uri="{9D8B030D-6E8A-4147-A177-3AD203B41FA5}">
                      <a16:colId xmlns:a16="http://schemas.microsoft.com/office/drawing/2014/main" val="2430235293"/>
                    </a:ext>
                  </a:extLst>
                </a:gridCol>
                <a:gridCol w="1533690">
                  <a:extLst>
                    <a:ext uri="{9D8B030D-6E8A-4147-A177-3AD203B41FA5}">
                      <a16:colId xmlns:a16="http://schemas.microsoft.com/office/drawing/2014/main" val="1776164362"/>
                    </a:ext>
                  </a:extLst>
                </a:gridCol>
                <a:gridCol w="1533690">
                  <a:extLst>
                    <a:ext uri="{9D8B030D-6E8A-4147-A177-3AD203B41FA5}">
                      <a16:colId xmlns:a16="http://schemas.microsoft.com/office/drawing/2014/main" val="3069848700"/>
                    </a:ext>
                  </a:extLst>
                </a:gridCol>
                <a:gridCol w="1533690">
                  <a:extLst>
                    <a:ext uri="{9D8B030D-6E8A-4147-A177-3AD203B41FA5}">
                      <a16:colId xmlns:a16="http://schemas.microsoft.com/office/drawing/2014/main" val="1383739929"/>
                    </a:ext>
                  </a:extLst>
                </a:gridCol>
                <a:gridCol w="1533690">
                  <a:extLst>
                    <a:ext uri="{9D8B030D-6E8A-4147-A177-3AD203B41FA5}">
                      <a16:colId xmlns:a16="http://schemas.microsoft.com/office/drawing/2014/main" val="1258475422"/>
                    </a:ext>
                  </a:extLst>
                </a:gridCol>
                <a:gridCol w="1265273">
                  <a:extLst>
                    <a:ext uri="{9D8B030D-6E8A-4147-A177-3AD203B41FA5}">
                      <a16:colId xmlns:a16="http://schemas.microsoft.com/office/drawing/2014/main" val="3383062768"/>
                    </a:ext>
                  </a:extLst>
                </a:gridCol>
              </a:tblGrid>
              <a:tr h="296685">
                <a:tc>
                  <a:txBody>
                    <a:bodyPr/>
                    <a:lstStyle/>
                    <a:p>
                      <a:pPr algn="l"/>
                      <a:r>
                        <a:rPr lang="en-ZA" sz="14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Cummulative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Customer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08011"/>
                  </a:ext>
                </a:extLst>
              </a:tr>
              <a:tr h="273863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Most recent buy, buys often, most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58535"/>
                  </a:ext>
                </a:extLst>
              </a:tr>
              <a:tr h="376561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Most recent, buys often,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93970"/>
                  </a:ext>
                </a:extLst>
              </a:tr>
              <a:tr h="479260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Relatively recent, bought more than once,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98496"/>
                  </a:ext>
                </a:extLst>
              </a:tr>
              <a:tr h="376561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Bought recently, not very often,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89014"/>
                  </a:ext>
                </a:extLst>
              </a:tr>
              <a:tr h="376561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Bought recently, never bought before, spent small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013477"/>
                  </a:ext>
                </a:extLst>
              </a:tr>
              <a:tr h="376561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Late Bloomer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No purchases recently, but RFM is higher than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48308"/>
                  </a:ext>
                </a:extLst>
              </a:tr>
              <a:tr h="376561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Losing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Purchased a while ago, below average RFM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94256"/>
                  </a:ext>
                </a:extLst>
              </a:tr>
              <a:tr h="479260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High Risk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Purchases was a long time ago, frequency is quite high, amount spent is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54860"/>
                  </a:ext>
                </a:extLst>
              </a:tr>
              <a:tr h="376561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Almost 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Very low recency, low Frequency, but high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82789"/>
                  </a:ext>
                </a:extLst>
              </a:tr>
              <a:tr h="376561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Evasive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Very low recency, low frequency, small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33683"/>
                  </a:ext>
                </a:extLst>
              </a:tr>
              <a:tr h="182575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Very Low 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8577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55392-EF8C-3785-DA18-E01939A6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4625"/>
            <a:ext cx="8520602" cy="594100"/>
          </a:xfrm>
        </p:spPr>
        <p:txBody>
          <a:bodyPr/>
          <a:lstStyle/>
          <a:p>
            <a:pPr marL="114300" indent="0">
              <a:buNone/>
            </a:pPr>
            <a:r>
              <a:rPr lang="en-ZA" b="1" dirty="0">
                <a:solidFill>
                  <a:schemeClr val="tx1"/>
                </a:solidFill>
              </a:rPr>
              <a:t>Customer Target</a:t>
            </a:r>
          </a:p>
        </p:txBody>
      </p:sp>
      <p:sp>
        <p:nvSpPr>
          <p:cNvPr id="4" name="Shape 97">
            <a:extLst>
              <a:ext uri="{FF2B5EF4-FFF2-40B4-BE49-F238E27FC236}">
                <a16:creationId xmlns:a16="http://schemas.microsoft.com/office/drawing/2014/main" id="{5651615F-F483-6668-E1C8-4280499C5D04}"/>
              </a:ext>
            </a:extLst>
          </p:cNvPr>
          <p:cNvSpPr/>
          <p:nvPr/>
        </p:nvSpPr>
        <p:spPr>
          <a:xfrm>
            <a:off x="-15501" y="-19475"/>
            <a:ext cx="9191402" cy="5941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64358-DA5F-0A70-D6AC-42E2FDCD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475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bg1"/>
                </a:solidFill>
              </a:rPr>
              <a:t>Interpretation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84D993-98AD-5AF0-F184-278EF085C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03623"/>
              </p:ext>
            </p:extLst>
          </p:nvPr>
        </p:nvGraphicFramePr>
        <p:xfrm>
          <a:off x="45156" y="1047750"/>
          <a:ext cx="9130747" cy="29108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89732">
                  <a:extLst>
                    <a:ext uri="{9D8B030D-6E8A-4147-A177-3AD203B41FA5}">
                      <a16:colId xmlns:a16="http://schemas.microsoft.com/office/drawing/2014/main" val="151900812"/>
                    </a:ext>
                  </a:extLst>
                </a:gridCol>
                <a:gridCol w="1508203">
                  <a:extLst>
                    <a:ext uri="{9D8B030D-6E8A-4147-A177-3AD203B41FA5}">
                      <a16:colId xmlns:a16="http://schemas.microsoft.com/office/drawing/2014/main" val="1378810742"/>
                    </a:ext>
                  </a:extLst>
                </a:gridCol>
                <a:gridCol w="1508203">
                  <a:extLst>
                    <a:ext uri="{9D8B030D-6E8A-4147-A177-3AD203B41FA5}">
                      <a16:colId xmlns:a16="http://schemas.microsoft.com/office/drawing/2014/main" val="2550087168"/>
                    </a:ext>
                  </a:extLst>
                </a:gridCol>
                <a:gridCol w="1508203">
                  <a:extLst>
                    <a:ext uri="{9D8B030D-6E8A-4147-A177-3AD203B41FA5}">
                      <a16:colId xmlns:a16="http://schemas.microsoft.com/office/drawing/2014/main" val="537718458"/>
                    </a:ext>
                  </a:extLst>
                </a:gridCol>
                <a:gridCol w="1508203">
                  <a:extLst>
                    <a:ext uri="{9D8B030D-6E8A-4147-A177-3AD203B41FA5}">
                      <a16:colId xmlns:a16="http://schemas.microsoft.com/office/drawing/2014/main" val="3403454850"/>
                    </a:ext>
                  </a:extLst>
                </a:gridCol>
                <a:gridCol w="1508203">
                  <a:extLst>
                    <a:ext uri="{9D8B030D-6E8A-4147-A177-3AD203B41FA5}">
                      <a16:colId xmlns:a16="http://schemas.microsoft.com/office/drawing/2014/main" val="2769575781"/>
                    </a:ext>
                  </a:extLst>
                </a:gridCol>
              </a:tblGrid>
              <a:tr h="364514">
                <a:tc>
                  <a:txBody>
                    <a:bodyPr/>
                    <a:lstStyle/>
                    <a:p>
                      <a:pPr algn="l"/>
                      <a:r>
                        <a:rPr lang="en-ZA" sz="10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000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Customer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10908"/>
                  </a:ext>
                </a:extLst>
              </a:tr>
              <a:tr h="336474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Most recent buy, buys often, most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51614"/>
                  </a:ext>
                </a:extLst>
              </a:tr>
              <a:tr h="588830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Relatively recent, bought more than once, spends large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1999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Bought recently, not very often,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52196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Bought recently, never bought before, spent small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54464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Late Bloomer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900" b="1" dirty="0"/>
                        <a:t>No purchases recently, but RFM is higher than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1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4342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ZA" dirty="0"/>
              <a:t>Identify and Recommend The Top 1000 Customers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ZA" sz="2000" b="1" dirty="0"/>
              <a:t>Outline of the problem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0EA429-52E5-C6F2-588B-8E2B6490E5FD}"/>
              </a:ext>
            </a:extLst>
          </p:cNvPr>
          <p:cNvSpPr txBox="1"/>
          <p:nvPr/>
        </p:nvSpPr>
        <p:spPr>
          <a:xfrm>
            <a:off x="293511" y="2878667"/>
            <a:ext cx="3668889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ZA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Sprocket Central Specializes in high-quality bikes and cycling accessories.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dirty="0">
                <a:solidFill>
                  <a:schemeClr val="tx1"/>
                </a:solidFill>
              </a:rPr>
              <a:t>Their marketing team is looking to boost business sales by </a:t>
            </a:r>
            <a:r>
              <a:rPr lang="en-ZA" dirty="0" err="1">
                <a:solidFill>
                  <a:schemeClr val="tx1"/>
                </a:solidFill>
              </a:rPr>
              <a:t>analyzing</a:t>
            </a:r>
            <a:r>
              <a:rPr lang="en-ZA" dirty="0">
                <a:solidFill>
                  <a:schemeClr val="tx1"/>
                </a:solidFill>
              </a:rPr>
              <a:t> provided datasets.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ZA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Using the 3 data</a:t>
            </a:r>
            <a:r>
              <a:rPr lang="en-ZA" dirty="0">
                <a:solidFill>
                  <a:schemeClr val="tx1"/>
                </a:solidFill>
              </a:rPr>
              <a:t>sets provided the aim is to </a:t>
            </a:r>
            <a:r>
              <a:rPr lang="en-ZA" dirty="0" err="1">
                <a:solidFill>
                  <a:schemeClr val="tx1"/>
                </a:solidFill>
              </a:rPr>
              <a:t>analyze</a:t>
            </a:r>
            <a:r>
              <a:rPr lang="en-ZA" dirty="0">
                <a:solidFill>
                  <a:schemeClr val="tx1"/>
                </a:solidFill>
              </a:rPr>
              <a:t> and recommend 1000 customers that sprocket central should target to drive higher value of the company </a:t>
            </a:r>
            <a:endParaRPr kumimoji="0" lang="en-ZA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E8EAF-E36E-CF8B-509D-BA6A2D5C6076}"/>
              </a:ext>
            </a:extLst>
          </p:cNvPr>
          <p:cNvSpPr txBox="1"/>
          <p:nvPr/>
        </p:nvSpPr>
        <p:spPr>
          <a:xfrm>
            <a:off x="5576711" y="2164724"/>
            <a:ext cx="3362264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ZA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Contents of Data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ZA" sz="1800" b="1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dirty="0"/>
              <a:t>New and Old Customer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dirty="0"/>
              <a:t> Bike-related purchases over the last 3 years by gender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dirty="0"/>
              <a:t>Job Industry distribution of our customers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dirty="0"/>
              <a:t>Wealth segment by age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dirty="0"/>
              <a:t>Number of cars owned and not owned by state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dirty="0"/>
              <a:t>RFM analysis and customer classification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ZA" dirty="0"/>
              <a:t>Data Quality Assessment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64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ZA" sz="1400" b="1" dirty="0"/>
              <a:t>Key issues for Data 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Accuracy: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Completeness: Data Field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Consistency: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Currency: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Relevancy: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Uniqueness: Records that are 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r>
              <a:rPr lang="en-ZA" sz="1200" dirty="0"/>
              <a:t>An in-depth analysis has been sent via email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3" name="Picture 2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818BBDD9-3BAC-AE95-4CF7-D0EC7C7A7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501423"/>
            <a:ext cx="4459111" cy="34545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8114-F595-A427-92EA-83C5FAA5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4802" y="607729"/>
            <a:ext cx="4583288" cy="267733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ZA" b="1" dirty="0">
                <a:solidFill>
                  <a:schemeClr val="tx1"/>
                </a:solidFill>
              </a:rPr>
              <a:t>New and Old Customer Distributions</a:t>
            </a:r>
          </a:p>
          <a:p>
            <a:r>
              <a:rPr lang="en-ZA" sz="1400" dirty="0">
                <a:solidFill>
                  <a:schemeClr val="tx1"/>
                </a:solidFill>
              </a:rPr>
              <a:t>Most Customers are aged between 40-49 in both ‘Old’ and ‘New.’</a:t>
            </a:r>
          </a:p>
          <a:p>
            <a:r>
              <a:rPr lang="en-ZA" sz="1400" dirty="0">
                <a:solidFill>
                  <a:schemeClr val="tx1"/>
                </a:solidFill>
              </a:rPr>
              <a:t>The lowest age groups are under 40 and 80+ for the ‘New’ customer list and for the ’ Old’ customer lists it’s under 30 and 80+.</a:t>
            </a:r>
          </a:p>
          <a:p>
            <a:r>
              <a:rPr lang="en-ZA" sz="1400" dirty="0">
                <a:solidFill>
                  <a:schemeClr val="tx1"/>
                </a:solidFill>
              </a:rPr>
              <a:t>The ‘New’ customer list suggests that age groups 20-29 and 40-69 are most populated.</a:t>
            </a:r>
          </a:p>
          <a:p>
            <a:r>
              <a:rPr lang="en-ZA" sz="1400" dirty="0">
                <a:solidFill>
                  <a:schemeClr val="tx1"/>
                </a:solidFill>
              </a:rPr>
              <a:t>The  ‘old’ customer list suggests 30-69.</a:t>
            </a:r>
          </a:p>
          <a:p>
            <a:r>
              <a:rPr lang="en-ZA" sz="1400" dirty="0">
                <a:solidFill>
                  <a:schemeClr val="tx1"/>
                </a:solidFill>
              </a:rPr>
              <a:t>There is a steep drop of customers in the 30-39 age group in ‘New.’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3A8183C-6A14-0161-F3B5-040131CBA7FA}"/>
              </a:ext>
            </a:extLst>
          </p:cNvPr>
          <p:cNvSpPr/>
          <p:nvPr/>
        </p:nvSpPr>
        <p:spPr>
          <a:xfrm>
            <a:off x="0" y="1"/>
            <a:ext cx="9144000" cy="59831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093BC-8042-9675-EFBA-065B22FECFD4}"/>
              </a:ext>
            </a:extLst>
          </p:cNvPr>
          <p:cNvSpPr txBox="1"/>
          <p:nvPr/>
        </p:nvSpPr>
        <p:spPr>
          <a:xfrm>
            <a:off x="101599" y="18706"/>
            <a:ext cx="488808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Exploration</a:t>
            </a:r>
          </a:p>
        </p:txBody>
      </p:sp>
      <p:pic>
        <p:nvPicPr>
          <p:cNvPr id="7" name="Picture 6" descr="A graph of age distribution&#10;&#10;Description automatically generated">
            <a:extLst>
              <a:ext uri="{FF2B5EF4-FFF2-40B4-BE49-F238E27FC236}">
                <a16:creationId xmlns:a16="http://schemas.microsoft.com/office/drawing/2014/main" id="{4C5A8E82-0230-C1B4-400F-607DABFD85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86" y="824089"/>
            <a:ext cx="4666492" cy="2154997"/>
          </a:xfrm>
          <a:prstGeom prst="rect">
            <a:avLst/>
          </a:prstGeom>
        </p:spPr>
      </p:pic>
      <p:pic>
        <p:nvPicPr>
          <p:cNvPr id="9" name="Picture 8" descr="A graph of a customer age distribution&#10;&#10;Description automatically generated">
            <a:extLst>
              <a:ext uri="{FF2B5EF4-FFF2-40B4-BE49-F238E27FC236}">
                <a16:creationId xmlns:a16="http://schemas.microsoft.com/office/drawing/2014/main" id="{970BE124-03C7-F671-7DED-6804BB3C1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87" y="2988504"/>
            <a:ext cx="4666492" cy="21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426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FECF82-FBE5-730D-529A-27CED2BB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524"/>
            <a:ext cx="9144000" cy="597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38769-143D-3A4E-9CF7-06DD076B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99" y="0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EA0B3-6951-ED20-5639-E8E21654066F}"/>
              </a:ext>
            </a:extLst>
          </p:cNvPr>
          <p:cNvSpPr txBox="1"/>
          <p:nvPr/>
        </p:nvSpPr>
        <p:spPr>
          <a:xfrm>
            <a:off x="210099" y="666044"/>
            <a:ext cx="426030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ZA" sz="1800" b="1" dirty="0"/>
              <a:t>Bike-related purchases over the last 3 years by gender</a:t>
            </a:r>
            <a:endParaRPr kumimoji="0" lang="en-ZA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0" name="Picture 9" descr="A graph of a bike-related purchase">
            <a:extLst>
              <a:ext uri="{FF2B5EF4-FFF2-40B4-BE49-F238E27FC236}">
                <a16:creationId xmlns:a16="http://schemas.microsoft.com/office/drawing/2014/main" id="{8A68CF30-6AE8-203D-8DE7-7085ACD9C7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572701"/>
            <a:ext cx="4572000" cy="2710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8B0C8-E5A7-192C-89C4-38E32602D37D}"/>
              </a:ext>
            </a:extLst>
          </p:cNvPr>
          <p:cNvSpPr txBox="1"/>
          <p:nvPr/>
        </p:nvSpPr>
        <p:spPr>
          <a:xfrm>
            <a:off x="413299" y="1456267"/>
            <a:ext cx="3842612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Z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Over the last three years 51% of bike-related purchases were made by females to about 49% of purchases made by males.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dirty="0"/>
              <a:t>Numerically, Females purchase almost 3000 more than males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dirty="0"/>
              <a:t>Females make up the majority of bike-related sales </a:t>
            </a:r>
            <a:endParaRPr kumimoji="0" lang="en-Z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26957-F1EF-118F-C935-D62DFC77CE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282938"/>
            <a:ext cx="4673600" cy="186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622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506C8-6A26-616B-1C4F-1E26A61B8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869245"/>
            <a:ext cx="3774879" cy="57270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ZA" b="1" dirty="0"/>
              <a:t>Job </a:t>
            </a:r>
            <a:r>
              <a:rPr lang="en-ZA" b="1"/>
              <a:t>Industry Distribution</a:t>
            </a:r>
            <a:endParaRPr lang="en-Z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7A534-9F7F-0432-73A4-96CE254D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47"/>
            <a:ext cx="9144000" cy="597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DD7E4-E7D5-F080-6A86-1409C0FF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654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bg1"/>
                </a:solidFill>
              </a:rPr>
              <a:t>Data Exploration</a:t>
            </a:r>
          </a:p>
        </p:txBody>
      </p:sp>
      <p:pic>
        <p:nvPicPr>
          <p:cNvPr id="8" name="Picture 7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E00003B9-E0B2-6E74-B166-8F3AC75663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17" y="703062"/>
            <a:ext cx="4596983" cy="2235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2CF63B-C8FB-F4E0-4AD1-D3D4F9A8733F}"/>
              </a:ext>
            </a:extLst>
          </p:cNvPr>
          <p:cNvSpPr txBox="1"/>
          <p:nvPr/>
        </p:nvSpPr>
        <p:spPr>
          <a:xfrm>
            <a:off x="311699" y="1557867"/>
            <a:ext cx="3774879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dirty="0"/>
              <a:t>Manufacturing and Financial Services industries have 20% and 21% respectively of our new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dirty="0"/>
              <a:t>For our old customers Manufacturing and financial services industries have 20% each.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dirty="0"/>
              <a:t> The smallest numbers of customers both in the ‘old’ and ‘new’ are from the Agriculture and Telecommunications industries.</a:t>
            </a:r>
            <a:endParaRPr kumimoji="0" lang="en-Z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1" name="Picture 10" descr="A pie chart with numbers and text">
            <a:extLst>
              <a:ext uri="{FF2B5EF4-FFF2-40B4-BE49-F238E27FC236}">
                <a16:creationId xmlns:a16="http://schemas.microsoft.com/office/drawing/2014/main" id="{EEC6525D-7C19-07EE-8628-D589E900B6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38159"/>
            <a:ext cx="4572000" cy="22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9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1B224-7500-B377-1465-635A191ED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1810"/>
            <a:ext cx="5984326" cy="597408"/>
          </a:xfrm>
        </p:spPr>
        <p:txBody>
          <a:bodyPr/>
          <a:lstStyle/>
          <a:p>
            <a:pPr marL="114300" indent="0">
              <a:buNone/>
            </a:pPr>
            <a:r>
              <a:rPr lang="en-ZA" b="1" dirty="0">
                <a:solidFill>
                  <a:schemeClr val="tx1"/>
                </a:solidFill>
              </a:rPr>
              <a:t>Number Of cars owned and cars not owned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66C4B-8FB4-DEE4-AE9C-27F3C6A8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2"/>
            <a:ext cx="9144000" cy="597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01554-9C0A-BB52-B915-081A20CD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2" cy="492776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bg1"/>
                </a:solidFill>
              </a:rPr>
              <a:t>Data Exploration</a:t>
            </a:r>
          </a:p>
        </p:txBody>
      </p:sp>
      <p:pic>
        <p:nvPicPr>
          <p:cNvPr id="7" name="Picture 6" descr="A graph of cars owned in each state&#10;&#10;Description automatically generated">
            <a:extLst>
              <a:ext uri="{FF2B5EF4-FFF2-40B4-BE49-F238E27FC236}">
                <a16:creationId xmlns:a16="http://schemas.microsoft.com/office/drawing/2014/main" id="{6E535EDA-4354-24D1-E2B9-F8721C5C4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29" y="1151549"/>
            <a:ext cx="4502771" cy="3075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50D38F-F6E7-8710-1178-AB7EE3EA541C}"/>
              </a:ext>
            </a:extLst>
          </p:cNvPr>
          <p:cNvSpPr txBox="1"/>
          <p:nvPr/>
        </p:nvSpPr>
        <p:spPr>
          <a:xfrm>
            <a:off x="285750" y="1151549"/>
            <a:ext cx="421702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1200" dirty="0"/>
              <a:t>NSW largest number of people who do not own cars. NSW also has the higher number of people from the data collected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1200" dirty="0"/>
              <a:t>VIC is split evenly, but both numbers are lower than that of NSW.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1200" dirty="0"/>
              <a:t>QLD has more people that own cars than that don’t. </a:t>
            </a:r>
            <a:endParaRPr kumimoji="0" lang="en-ZA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569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AECC-AB38-E4DA-E3B2-EC9911BA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" y="588591"/>
            <a:ext cx="3914775" cy="42232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ZA" b="1" dirty="0">
                <a:solidFill>
                  <a:schemeClr val="tx1"/>
                </a:solidFill>
              </a:rPr>
              <a:t>Wealth Segment by age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CD227-AAC5-BCA8-7771-475F2DB1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7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5A3B8-2A68-2C0A-6743-53E1F73A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0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bg1"/>
                </a:solidFill>
              </a:rPr>
              <a:t>Data Exploration</a:t>
            </a:r>
          </a:p>
        </p:txBody>
      </p:sp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956B5F4-7BD6-F570-8F08-0CB3FE6DD9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613299"/>
            <a:ext cx="5000625" cy="2102034"/>
          </a:xfrm>
          <a:prstGeom prst="rect">
            <a:avLst/>
          </a:prstGeom>
        </p:spPr>
      </p:pic>
      <p:pic>
        <p:nvPicPr>
          <p:cNvPr id="9" name="Picture 8" descr="A graph of a customer wealth segment&#10;&#10;Description automatically generated">
            <a:extLst>
              <a:ext uri="{FF2B5EF4-FFF2-40B4-BE49-F238E27FC236}">
                <a16:creationId xmlns:a16="http://schemas.microsoft.com/office/drawing/2014/main" id="{4679EB7E-BF54-1891-9F0B-1FA1EAC7E8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4" y="2724150"/>
            <a:ext cx="5000626" cy="2403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62155D-A586-F2B4-54E6-460ECB8DEB66}"/>
              </a:ext>
            </a:extLst>
          </p:cNvPr>
          <p:cNvSpPr txBox="1"/>
          <p:nvPr/>
        </p:nvSpPr>
        <p:spPr>
          <a:xfrm>
            <a:off x="304800" y="1152525"/>
            <a:ext cx="3638550" cy="263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ZA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all age groups the largest number of customers are ‘Mass Customers’</a:t>
            </a:r>
          </a:p>
          <a:p>
            <a:pPr marL="285750" marR="0" indent="-285750" algn="l" defTabSz="914400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1100" dirty="0"/>
              <a:t>Second Highest is ‘High Net Worth’</a:t>
            </a:r>
          </a:p>
          <a:p>
            <a:pPr marL="285750" marR="0" indent="-285750" algn="l" defTabSz="914400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ZA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‘Affluent Customer</a:t>
            </a:r>
            <a:r>
              <a:rPr lang="en-ZA" sz="1100" dirty="0"/>
              <a:t>’ can outperform ‘Mass Customer’ in age group 40-49</a:t>
            </a:r>
            <a:endParaRPr kumimoji="0" lang="en-ZA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9340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1107</Words>
  <Application>Microsoft Office PowerPoint</Application>
  <PresentationFormat>On-screen Show (16:9)</PresentationFormat>
  <Paragraphs>236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Exploration</vt:lpstr>
      <vt:lpstr>Data Exploration</vt:lpstr>
      <vt:lpstr>Data Exploration</vt:lpstr>
      <vt:lpstr>Data Exploration</vt:lpstr>
      <vt:lpstr>PowerPoint Presentation</vt:lpstr>
      <vt:lpstr>Model development</vt:lpstr>
      <vt:lpstr>Model Development</vt:lpstr>
      <vt:lpstr>Model Development</vt:lpstr>
      <vt:lpstr>PowerPoint Presentation</vt:lpstr>
      <vt:lpstr>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brian mtsweni</cp:lastModifiedBy>
  <cp:revision>2</cp:revision>
  <dcterms:modified xsi:type="dcterms:W3CDTF">2024-01-12T14:36:06Z</dcterms:modified>
</cp:coreProperties>
</file>