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c6228df7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c6228df7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c6228df7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c6228df7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c6228df7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c6228df7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c6228df7a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c6228df7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c6228df7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c6228df7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c6228df7a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c6228df7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MIT" TargetMode="External"/><Relationship Id="rId4" Type="http://schemas.openxmlformats.org/officeDocument/2006/relationships/hyperlink" Target="https://en.wikipedia.org/wiki/ISBN_(identifier)" TargetMode="External"/><Relationship Id="rId5" Type="http://schemas.openxmlformats.org/officeDocument/2006/relationships/hyperlink" Target="https://en.wikipedia.org/wiki/Special:BookSources/978-0262043793" TargetMode="External"/><Relationship Id="rId6" Type="http://schemas.openxmlformats.org/officeDocument/2006/relationships/hyperlink" Target="https://www.propublica.org/article/machine-bias-risk-assessments-in-criminal-sentencing" TargetMode="External"/><Relationship Id="rId7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61725" y="641200"/>
            <a:ext cx="5292900" cy="27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we avoid bias in machine learning algorithms?</a:t>
            </a:r>
            <a:endParaRPr sz="3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 1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09900"/>
            <a:ext cx="2956926" cy="1968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What is machine learning?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Subset of artificial intelligence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Makes predictions or decisions to create a particular output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Can create chain reactions based on new data, such as creating its own algorithms [1]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/>
              <a:t>Various approaches available, deep learning now the dominant one</a:t>
            </a:r>
            <a:endParaRPr sz="1600"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88350" y="5079250"/>
            <a:ext cx="3025925" cy="170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 of inherent bias</a:t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Inflexibility due to decisions made on initial data set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Machine learning in particular is likely to pick up on conscious/unconscious biases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/>
              <a:t>For example, criminal risk assessment systems shown as biased against black people [2]</a:t>
            </a:r>
            <a:endParaRPr sz="1600"/>
          </a:p>
        </p:txBody>
      </p:sp>
      <p:pic>
        <p:nvPicPr>
          <p:cNvPr id="153" name="Google Shape;15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70318"/>
            <a:ext cx="3403200" cy="3105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the barriers to resolution?</a:t>
            </a:r>
            <a:endParaRPr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A company may have patented the algorithm, making it difficult to access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Machine learning algorithms can be difficult to analyse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/>
              <a:t>Removing perceived biases from datasets can mean less accuracy, and may not guarantee fairness</a:t>
            </a:r>
            <a:endParaRPr sz="1600"/>
          </a:p>
        </p:txBody>
      </p:sp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3403200" cy="2911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Potential solutions</a:t>
            </a:r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Improving algorithmic equity to identify and remove bias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Technical : creating methods and tools to find and counter bias in data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Monitoring : Gaining transparency, if needed shut down if not clear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Diversity : programmers mostly white and male, increase diversity?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325" y="1607911"/>
            <a:ext cx="4243376" cy="2830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Conclusion</a:t>
            </a:r>
            <a:endParaRPr/>
          </a:p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Preparation is key; think of potential bias before you even introduce your dataset, what is missing, what may be exaggerated?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Make sure the dataset is as diverse as the group is representing as possible. You may have to weight data if not, however use caution if you are.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/>
              <a:t>Test algorithms using real data. Know what you are testing for as well! Equality of opportunity is not the same as equality of outcome.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Any questions?/sources</a:t>
            </a:r>
            <a:endParaRPr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[1]  </a:t>
            </a:r>
            <a:r>
              <a:rPr lang="en-GB" sz="12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Ethem Alpaydin (2020). </a:t>
            </a:r>
            <a:r>
              <a:rPr i="1" lang="en-GB" sz="12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Introduction to Machine Learning</a:t>
            </a:r>
            <a:r>
              <a:rPr lang="en-GB" sz="12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(Fourth ed.). </a:t>
            </a:r>
            <a:r>
              <a:rPr lang="en-GB" sz="12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MIT</a:t>
            </a:r>
            <a:r>
              <a:rPr lang="en-GB" sz="12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pp. xix, 1–3, 13–18. </a:t>
            </a:r>
            <a:r>
              <a:rPr lang="en-GB" sz="12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ISBN</a:t>
            </a:r>
            <a:r>
              <a:rPr lang="en-GB" sz="12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978-0262043793</a:t>
            </a:r>
            <a:r>
              <a:rPr lang="en-GB" sz="12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[2] </a:t>
            </a:r>
            <a:r>
              <a:rPr lang="en-GB" sz="950">
                <a:solidFill>
                  <a:srgbClr val="202122"/>
                </a:solidFill>
                <a:highlight>
                  <a:srgbClr val="EAF3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50">
                <a:solidFill>
                  <a:srgbClr val="202122"/>
                </a:solidFill>
                <a:highlight>
                  <a:srgbClr val="EAF3FF"/>
                </a:highlight>
                <a:latin typeface="Arial"/>
                <a:ea typeface="Arial"/>
                <a:cs typeface="Arial"/>
                <a:sym typeface="Arial"/>
              </a:rPr>
              <a:t>Angwin, Julia; Larson, Jeff; Mattu, Surya; Kirchner, Lauren (23 May 2016). </a:t>
            </a:r>
            <a:r>
              <a:rPr lang="en-GB" sz="1250">
                <a:solidFill>
                  <a:srgbClr val="663366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"Machine Bias — ProPublica"</a:t>
            </a:r>
            <a:r>
              <a:rPr lang="en-GB" sz="1250">
                <a:solidFill>
                  <a:srgbClr val="202122"/>
                </a:solidFill>
                <a:highlight>
                  <a:srgbClr val="EAF3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i="1" lang="en-GB" sz="1250">
                <a:solidFill>
                  <a:srgbClr val="202122"/>
                </a:solidFill>
                <a:highlight>
                  <a:srgbClr val="EAF3FF"/>
                </a:highlight>
                <a:latin typeface="Arial"/>
                <a:ea typeface="Arial"/>
                <a:cs typeface="Arial"/>
                <a:sym typeface="Arial"/>
              </a:rPr>
              <a:t>ProPublica</a:t>
            </a:r>
            <a:r>
              <a:rPr lang="en-GB" sz="1250">
                <a:solidFill>
                  <a:srgbClr val="202122"/>
                </a:solidFill>
                <a:highlight>
                  <a:srgbClr val="EAF3FF"/>
                </a:highlight>
                <a:latin typeface="Arial"/>
                <a:ea typeface="Arial"/>
                <a:cs typeface="Arial"/>
                <a:sym typeface="Arial"/>
              </a:rPr>
              <a:t>. Retrieved 18 November 2017.</a:t>
            </a:r>
            <a:endParaRPr sz="1550"/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97500" y="1567550"/>
            <a:ext cx="3403197" cy="2992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