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5"/>
  </p:notesMasterIdLst>
  <p:sldIdLst>
    <p:sldId id="258" r:id="rId3"/>
    <p:sldId id="265" r:id="rId4"/>
    <p:sldId id="266" r:id="rId5"/>
    <p:sldId id="261" r:id="rId6"/>
    <p:sldId id="262" r:id="rId7"/>
    <p:sldId id="270" r:id="rId8"/>
    <p:sldId id="269" r:id="rId9"/>
    <p:sldId id="263" r:id="rId10"/>
    <p:sldId id="264" r:id="rId11"/>
    <p:sldId id="260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93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D493D-1C84-43E2-8388-F281F20A249D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8EBBB-E207-4178-8C71-78B1EFF7B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6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7523651" y="654966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75000"/>
                  </a:prstClr>
                </a:solidFill>
                <a:latin typeface="Arial" charset="0"/>
              </a:rPr>
              <a:t>© Vector Software, Inc.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3651" y="654966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75000"/>
                  </a:prstClr>
                </a:solidFill>
                <a:latin typeface="Arial" charset="0"/>
              </a:rPr>
              <a:t>© Vector Software, Inc.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23651" y="654966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© Vector Software, Inc. 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0" y="4754880"/>
            <a:ext cx="9144000" cy="914400"/>
          </a:xfrm>
        </p:spPr>
        <p:txBody>
          <a:bodyPr tIns="0" bIns="0" anchor="t" anchorCtr="0">
            <a:normAutofit/>
          </a:bodyPr>
          <a:lstStyle>
            <a:lvl1pPr algn="ctr">
              <a:defRPr sz="3000" b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575175" y="5760720"/>
            <a:ext cx="4572000" cy="73152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75" y="182880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5000">
                <a:srgbClr val="FFFFFF"/>
              </a:gs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pic>
        <p:nvPicPr>
          <p:cNvPr id="29" name="Picture 28" descr="vector-logo-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2328" y="1950232"/>
            <a:ext cx="3128276" cy="67153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09600" y="6411161"/>
            <a:ext cx="70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FCE262EE-8141-47F9-B429-3AAFA4264FE0}" type="slidenum">
              <a:rPr lang="en-US" sz="1200" b="1">
                <a:solidFill>
                  <a:srgbClr val="777777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914400"/>
            <a:ext cx="8686800" cy="54864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2060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>
            <a:normAutofit/>
          </a:bodyPr>
          <a:lstStyle>
            <a:lvl1pPr>
              <a:defRPr sz="32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5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les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23" y="0"/>
            <a:ext cx="9144000" cy="45720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13015" y="4607720"/>
            <a:ext cx="9144000" cy="2286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 dirty="0">
              <a:solidFill>
                <a:prstClr val="white"/>
              </a:solidFill>
            </a:endParaRPr>
          </a:p>
        </p:txBody>
      </p:sp>
      <p:pic>
        <p:nvPicPr>
          <p:cNvPr id="14" name="Picture 13" descr="vector-logo-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6492240"/>
            <a:ext cx="1277890" cy="27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399"/>
            <a:ext cx="9144000" cy="1150421"/>
          </a:xfrm>
        </p:spPr>
        <p:txBody>
          <a:bodyPr lIns="457200" anchor="t">
            <a:normAutofit/>
          </a:bodyPr>
          <a:lstStyle>
            <a:lvl1pPr algn="l">
              <a:defRPr sz="3200" b="0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9600" y="6420809"/>
            <a:ext cx="70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FCE262EE-8141-47F9-B429-3AAFA4264FE0}" type="slidenum">
              <a:rPr lang="en-US" sz="1200" b="1">
                <a:solidFill>
                  <a:srgbClr val="777777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8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4114800" cy="533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114800" cy="533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1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ext 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274320" y="36576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572000" y="36576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3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841248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274320" y="3657600"/>
            <a:ext cx="841248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8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next 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4114800" cy="533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572000" y="36576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96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914400"/>
            <a:ext cx="8686800" cy="54864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2060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>
            <a:normAutofit/>
          </a:bodyPr>
          <a:lstStyle>
            <a:lvl1pPr>
              <a:defRPr sz="320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les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23" y="0"/>
            <a:ext cx="9144000" cy="45720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13015" y="4607720"/>
            <a:ext cx="9144000" cy="2286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 dirty="0">
              <a:solidFill>
                <a:prstClr val="white"/>
              </a:solidFill>
            </a:endParaRPr>
          </a:p>
        </p:txBody>
      </p:sp>
      <p:pic>
        <p:nvPicPr>
          <p:cNvPr id="14" name="Picture 13" descr="vector-logo-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6492240"/>
            <a:ext cx="1277890" cy="27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399"/>
            <a:ext cx="9144000" cy="1150421"/>
          </a:xfrm>
        </p:spPr>
        <p:txBody>
          <a:bodyPr lIns="457200" anchor="t">
            <a:normAutofit/>
          </a:bodyPr>
          <a:lstStyle>
            <a:lvl1pPr algn="l">
              <a:defRPr sz="3200" b="0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9600" y="6420809"/>
            <a:ext cx="70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FCE262EE-8141-47F9-B429-3AAFA4264FE0}" type="slidenum">
              <a:rPr lang="en-US" sz="1200" b="1">
                <a:solidFill>
                  <a:srgbClr val="777777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8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4114800" cy="533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114800" cy="533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ext 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274320" y="36576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572000" y="36576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9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841248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274320" y="3657600"/>
            <a:ext cx="841248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9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next 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14400"/>
            <a:ext cx="4114800" cy="533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572000" y="3657600"/>
            <a:ext cx="4114800" cy="25908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5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7523651" y="654966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75000"/>
                  </a:prstClr>
                </a:solidFill>
                <a:latin typeface="Arial" charset="0"/>
              </a:rPr>
              <a:t>© Vector Software, Inc.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3651" y="654966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75000"/>
                  </a:prstClr>
                </a:solidFill>
                <a:latin typeface="Arial" charset="0"/>
              </a:rPr>
              <a:t>© Vector Software, Inc.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23651" y="654966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© Vector Software, Inc. 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0" y="4754880"/>
            <a:ext cx="9144000" cy="914400"/>
          </a:xfrm>
        </p:spPr>
        <p:txBody>
          <a:bodyPr tIns="0" bIns="0" anchor="t" anchorCtr="0">
            <a:normAutofit/>
          </a:bodyPr>
          <a:lstStyle>
            <a:lvl1pPr algn="ctr">
              <a:defRPr sz="3000" b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575175" y="5760720"/>
            <a:ext cx="4572000" cy="73152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75" y="182880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5000">
                <a:srgbClr val="FFFFFF"/>
              </a:gs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pic>
        <p:nvPicPr>
          <p:cNvPr id="29" name="Picture 28" descr="vector-logo-p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2328" y="1950232"/>
            <a:ext cx="3128276" cy="67153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09600" y="6411161"/>
            <a:ext cx="70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FCE262EE-8141-47F9-B429-3AAFA4264FE0}" type="slidenum">
              <a:rPr lang="en-US" sz="1200" b="1">
                <a:solidFill>
                  <a:srgbClr val="777777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8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mbol.pn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98" t="16940" b="674"/>
          <a:stretch>
            <a:fillRect/>
          </a:stretch>
        </p:blipFill>
        <p:spPr bwMode="hidden">
          <a:xfrm>
            <a:off x="0" y="0"/>
            <a:ext cx="759040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/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</p:spPr>
        <p:txBody>
          <a:bodyPr vert="horz" lIns="18288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914400"/>
            <a:ext cx="86868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683893" y="547853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75000"/>
                  </a:prstClr>
                </a:solidFill>
                <a:latin typeface="Arial" charset="0"/>
              </a:rPr>
              <a:t>© Vector Software, Inc. </a:t>
            </a:r>
          </a:p>
        </p:txBody>
      </p:sp>
      <p:pic>
        <p:nvPicPr>
          <p:cNvPr id="8" name="Picture 7" descr="large-vector-logo_w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23603" y="6501312"/>
            <a:ext cx="1317845" cy="274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/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83893" y="547853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75000"/>
                  </a:prstClr>
                </a:solidFill>
                <a:latin typeface="Arial" charset="0"/>
              </a:rPr>
              <a:t>© Vector Software, Inc. </a:t>
            </a:r>
          </a:p>
        </p:txBody>
      </p:sp>
      <p:pic>
        <p:nvPicPr>
          <p:cNvPr id="14" name="Picture 13" descr="large-vector-logo_w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23603" y="6501312"/>
            <a:ext cx="1317845" cy="274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/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683893" y="547853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© Vector Software, Inc. </a:t>
            </a:r>
          </a:p>
        </p:txBody>
      </p:sp>
      <p:pic>
        <p:nvPicPr>
          <p:cNvPr id="18" name="Picture 17" descr="large-vector-logo_w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5200" y="6492240"/>
            <a:ext cx="1280160" cy="2743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731520"/>
            <a:ext cx="9144000" cy="91440"/>
          </a:xfrm>
          <a:prstGeom prst="rect">
            <a:avLst/>
          </a:prstGeom>
          <a:gradFill flip="none" rotWithShape="1">
            <a:gsLst>
              <a:gs pos="5000">
                <a:schemeClr val="bg1"/>
              </a:gs>
              <a:gs pos="60000">
                <a:schemeClr val="tx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78493" y="6485790"/>
            <a:ext cx="70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FCE262EE-8141-47F9-B429-3AAFA4264FE0}" type="slidenum">
              <a:rPr lang="en-US" sz="1200" b="1">
                <a:solidFill>
                  <a:srgbClr val="777777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i="1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i="1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i="1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mbol.pn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98" t="16940" b="674"/>
          <a:stretch>
            <a:fillRect/>
          </a:stretch>
        </p:blipFill>
        <p:spPr bwMode="hidden">
          <a:xfrm>
            <a:off x="0" y="0"/>
            <a:ext cx="759040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/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</p:spPr>
        <p:txBody>
          <a:bodyPr vert="horz" lIns="18288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914400"/>
            <a:ext cx="86868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683893" y="547853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75000"/>
                  </a:prstClr>
                </a:solidFill>
                <a:latin typeface="Arial" charset="0"/>
              </a:rPr>
              <a:t>© Vector Software, Inc. </a:t>
            </a:r>
          </a:p>
        </p:txBody>
      </p:sp>
      <p:pic>
        <p:nvPicPr>
          <p:cNvPr id="8" name="Picture 7" descr="large-vector-logo_w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23603" y="6501312"/>
            <a:ext cx="1317845" cy="2743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/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83893" y="547853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75000"/>
                  </a:prstClr>
                </a:solidFill>
                <a:latin typeface="Arial" charset="0"/>
              </a:rPr>
              <a:t>© Vector Software, Inc. </a:t>
            </a:r>
          </a:p>
        </p:txBody>
      </p:sp>
      <p:pic>
        <p:nvPicPr>
          <p:cNvPr id="14" name="Picture 13" descr="large-vector-logo_w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23603" y="6501312"/>
            <a:ext cx="1317845" cy="274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/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683893" y="5478531"/>
            <a:ext cx="1564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i="1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© Vector Software, Inc. </a:t>
            </a:r>
          </a:p>
        </p:txBody>
      </p:sp>
      <p:pic>
        <p:nvPicPr>
          <p:cNvPr id="18" name="Picture 17" descr="large-vector-logo_w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5200" y="6492240"/>
            <a:ext cx="1280160" cy="2743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731520"/>
            <a:ext cx="9144000" cy="91440"/>
          </a:xfrm>
          <a:prstGeom prst="rect">
            <a:avLst/>
          </a:prstGeom>
          <a:gradFill flip="none" rotWithShape="1">
            <a:gsLst>
              <a:gs pos="5000">
                <a:schemeClr val="bg1"/>
              </a:gs>
              <a:gs pos="60000">
                <a:schemeClr val="tx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i="1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78493" y="6485790"/>
            <a:ext cx="704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FCE262EE-8141-47F9-B429-3AAFA4264FE0}" type="slidenum">
              <a:rPr lang="en-US" sz="1200" b="1">
                <a:solidFill>
                  <a:srgbClr val="777777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i="1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i="1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300"/>
        </a:spcAft>
        <a:buClr>
          <a:srgbClr val="FF0000"/>
        </a:buClr>
        <a:buFont typeface="Calibri" pitchFamily="34" charset="0"/>
        <a:buChar char="&gt;"/>
        <a:defRPr sz="1600" i="1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VectorCAST/Cover Training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4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Include paths </a:t>
            </a:r>
            <a:r>
              <a:rPr lang="en-US" dirty="0"/>
              <a:t>&amp;</a:t>
            </a:r>
            <a:r>
              <a:rPr lang="en-US" dirty="0" smtClean="0"/>
              <a:t> compile defines &amp; preprocess </a:t>
            </a:r>
            <a:r>
              <a:rPr lang="en-US" dirty="0" err="1" smtClean="0"/>
              <a:t>cmd</a:t>
            </a:r>
            <a:r>
              <a:rPr lang="en-US" dirty="0" smtClean="0"/>
              <a:t> &amp; -C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6868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311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very similar names hide a huge difference in the “implementation machinery”</a:t>
            </a:r>
          </a:p>
          <a:p>
            <a:endParaRPr lang="en-GB" dirty="0" smtClean="0"/>
          </a:p>
          <a:p>
            <a:r>
              <a:rPr lang="en-GB" dirty="0" smtClean="0"/>
              <a:t>Each is enabled by a </a:t>
            </a:r>
            <a:r>
              <a:rPr lang="en-GB" dirty="0" err="1" smtClean="0"/>
              <a:t>tickbox</a:t>
            </a:r>
            <a:r>
              <a:rPr lang="en-GB" dirty="0" smtClean="0"/>
              <a:t> on the coverage tab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Function coverage is simply a reporting matter</a:t>
            </a:r>
          </a:p>
          <a:p>
            <a:pPr lvl="1"/>
            <a:r>
              <a:rPr lang="en-GB" dirty="0" smtClean="0"/>
              <a:t>There will be a column in the coverage report and a function has 100% function coverage if we entered it, or otherwise 0% function coverage.</a:t>
            </a:r>
          </a:p>
          <a:p>
            <a:endParaRPr lang="en-GB" dirty="0"/>
          </a:p>
          <a:p>
            <a:r>
              <a:rPr lang="en-GB" dirty="0" smtClean="0"/>
              <a:t>Function call coverage counts the function calls that are made OUT OF a function.</a:t>
            </a:r>
          </a:p>
          <a:p>
            <a:pPr lvl="1"/>
            <a:r>
              <a:rPr lang="en-GB" dirty="0" smtClean="0"/>
              <a:t>A function has 100% function call coverage if every we have executed every call that exists out of the function to other functions.</a:t>
            </a:r>
          </a:p>
          <a:p>
            <a:pPr lvl="1"/>
            <a:r>
              <a:rPr lang="en-GB" dirty="0" smtClean="0"/>
              <a:t>Function call coverage requires additional instrumentation, therefore after enabling the choice, we must re-instrument the code.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coverage or Function Call Coverage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0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Traditionally we asked the tester to add </a:t>
            </a:r>
            <a:r>
              <a:rPr lang="en-GB" dirty="0" err="1" smtClean="0"/>
              <a:t>c_cover_io</a:t>
            </a:r>
            <a:r>
              <a:rPr lang="en-GB" dirty="0" smtClean="0"/>
              <a:t> to the project “make”. </a:t>
            </a:r>
          </a:p>
          <a:p>
            <a:pPr lvl="1"/>
            <a:r>
              <a:rPr lang="en-GB" dirty="0" smtClean="0"/>
              <a:t>Sometimes that is administratively very difficult.</a:t>
            </a:r>
          </a:p>
          <a:p>
            <a:r>
              <a:rPr lang="en-GB" dirty="0"/>
              <a:t>CARE ! </a:t>
            </a:r>
            <a:r>
              <a:rPr lang="en-GB" dirty="0" err="1"/>
              <a:t>c_cover_io</a:t>
            </a:r>
            <a:r>
              <a:rPr lang="en-GB" dirty="0"/>
              <a:t> depends on </a:t>
            </a:r>
            <a:r>
              <a:rPr lang="en-GB" dirty="0" err="1"/>
              <a:t>vcast_c_options.h</a:t>
            </a:r>
            <a:r>
              <a:rPr lang="en-GB" dirty="0"/>
              <a:t> and </a:t>
            </a:r>
            <a:r>
              <a:rPr lang="en-GB" dirty="0" err="1"/>
              <a:t>c_cover.h</a:t>
            </a:r>
            <a:endParaRPr lang="en-GB" dirty="0"/>
          </a:p>
          <a:p>
            <a:pPr lvl="1"/>
            <a:r>
              <a:rPr lang="en-GB" dirty="0" err="1"/>
              <a:t>vcast_c_options.h</a:t>
            </a:r>
            <a:r>
              <a:rPr lang="en-GB" dirty="0"/>
              <a:t> changes when we instrument new files or change instrumentation</a:t>
            </a:r>
          </a:p>
          <a:p>
            <a:pPr lvl="1"/>
            <a:r>
              <a:rPr lang="en-GB" dirty="0"/>
              <a:t>NEVER move or copy </a:t>
            </a:r>
            <a:r>
              <a:rPr lang="en-GB" dirty="0" err="1"/>
              <a:t>vcast_c_options.h</a:t>
            </a:r>
            <a:r>
              <a:rPr lang="en-GB" dirty="0"/>
              <a:t> because if you do, sooner or later you will compile </a:t>
            </a:r>
            <a:r>
              <a:rPr lang="en-GB" dirty="0" err="1"/>
              <a:t>c_cover_io</a:t>
            </a:r>
            <a:r>
              <a:rPr lang="en-GB" dirty="0"/>
              <a:t> with an obsolete copy of the header file.</a:t>
            </a:r>
          </a:p>
          <a:p>
            <a:pPr lvl="1"/>
            <a:r>
              <a:rPr lang="en-GB" dirty="0"/>
              <a:t>Instead, ensure the compile uses a “-I” include path directive to point to the cover environment </a:t>
            </a:r>
            <a:r>
              <a:rPr lang="en-GB" dirty="0" smtClean="0"/>
              <a:t>folder</a:t>
            </a:r>
          </a:p>
          <a:p>
            <a:r>
              <a:rPr lang="en-GB" dirty="0" smtClean="0"/>
              <a:t>As an alternative, </a:t>
            </a:r>
            <a:r>
              <a:rPr lang="en-GB" dirty="0" err="1" smtClean="0"/>
              <a:t>c_cover_io</a:t>
            </a:r>
            <a:r>
              <a:rPr lang="en-GB" dirty="0" smtClean="0"/>
              <a:t> can be included in an instrumented source file</a:t>
            </a:r>
            <a:endParaRPr lang="en-GB" dirty="0"/>
          </a:p>
          <a:p>
            <a:pPr lvl="1"/>
            <a:r>
              <a:rPr lang="en-GB" dirty="0" smtClean="0"/>
              <a:t>There is a </a:t>
            </a:r>
            <a:r>
              <a:rPr lang="en-GB" dirty="0" err="1" smtClean="0"/>
              <a:t>clicast</a:t>
            </a:r>
            <a:r>
              <a:rPr lang="en-GB" dirty="0" smtClean="0"/>
              <a:t> command on p2 of these slides.</a:t>
            </a:r>
          </a:p>
          <a:p>
            <a:pPr lvl="1"/>
            <a:r>
              <a:rPr lang="en-GB" dirty="0" smtClean="0"/>
              <a:t>Or there is a “main files” option in vcdb2vcm.py</a:t>
            </a:r>
          </a:p>
          <a:p>
            <a:pPr lvl="1"/>
            <a:r>
              <a:rPr lang="en-GB" dirty="0" smtClean="0"/>
              <a:t>Or we have supplied a python script to be executed via a “post-instrument” batch file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post-instrument bat file does a #include. That </a:t>
            </a:r>
            <a:r>
              <a:rPr lang="en-GB" dirty="0" smtClean="0"/>
              <a:t>can cause a duplicate definition problem </a:t>
            </a:r>
            <a:r>
              <a:rPr lang="en-GB" dirty="0"/>
              <a:t>if the instrumented UUT already has a </a:t>
            </a:r>
            <a:r>
              <a:rPr lang="en-GB" dirty="0" smtClean="0"/>
              <a:t>pre-processed </a:t>
            </a:r>
            <a:r>
              <a:rPr lang="en-GB" dirty="0"/>
              <a:t>expansion of </a:t>
            </a:r>
            <a:r>
              <a:rPr lang="en-GB" dirty="0" err="1"/>
              <a:t>stdio.h</a:t>
            </a:r>
            <a:r>
              <a:rPr lang="en-GB" dirty="0"/>
              <a:t> because </a:t>
            </a:r>
            <a:r>
              <a:rPr lang="en-GB" dirty="0" err="1"/>
              <a:t>c_cover_io</a:t>
            </a:r>
            <a:r>
              <a:rPr lang="en-GB" dirty="0"/>
              <a:t> includes this </a:t>
            </a:r>
            <a:r>
              <a:rPr lang="en-GB" dirty="0" smtClean="0"/>
              <a:t>again (so we can solve this by removing the #include “</a:t>
            </a:r>
            <a:r>
              <a:rPr lang="en-GB" dirty="0" err="1" smtClean="0"/>
              <a:t>stdio.h</a:t>
            </a:r>
            <a:r>
              <a:rPr lang="en-GB" dirty="0" smtClean="0"/>
              <a:t>” from </a:t>
            </a:r>
            <a:r>
              <a:rPr lang="en-GB" dirty="0" err="1" smtClean="0"/>
              <a:t>c_cover_io</a:t>
            </a:r>
            <a:r>
              <a:rPr lang="en-GB" smtClean="0"/>
              <a:t>).</a:t>
            </a:r>
            <a:endParaRPr lang="en-GB" dirty="0" smtClean="0"/>
          </a:p>
          <a:p>
            <a:pPr lvl="1"/>
            <a:r>
              <a:rPr lang="en-GB" dirty="0" smtClean="0"/>
              <a:t>BUT when we use the </a:t>
            </a:r>
            <a:r>
              <a:rPr lang="en-GB" dirty="0" err="1" smtClean="0"/>
              <a:t>clicast</a:t>
            </a:r>
            <a:r>
              <a:rPr lang="en-GB" dirty="0" smtClean="0"/>
              <a:t> command or the vcdb2vcm main files option, </a:t>
            </a:r>
            <a:r>
              <a:rPr lang="en-GB" dirty="0" err="1" smtClean="0"/>
              <a:t>c_cover_io</a:t>
            </a:r>
            <a:r>
              <a:rPr lang="en-GB" dirty="0" smtClean="0"/>
              <a:t> is </a:t>
            </a:r>
            <a:r>
              <a:rPr lang="en-GB" dirty="0" err="1" smtClean="0"/>
              <a:t>preprocessed</a:t>
            </a:r>
            <a:r>
              <a:rPr lang="en-GB" dirty="0" smtClean="0"/>
              <a:t> into the instrumented UUT and this avoids the #include problem.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c_cover_io</a:t>
            </a:r>
            <a:r>
              <a:rPr lang="en-US" dirty="0" smtClean="0"/>
              <a:t> to the instrumented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get help</a:t>
            </a:r>
          </a:p>
          <a:p>
            <a:pPr lvl="1"/>
            <a:r>
              <a:rPr lang="en-US" dirty="0"/>
              <a:t>%VECTORCAST_DIR</a:t>
            </a:r>
            <a:r>
              <a:rPr lang="en-US" dirty="0" smtClean="0"/>
              <a:t>%\</a:t>
            </a:r>
            <a:r>
              <a:rPr lang="en-US" dirty="0" err="1" smtClean="0"/>
              <a:t>clicast</a:t>
            </a:r>
            <a:r>
              <a:rPr lang="en-US" dirty="0" smtClean="0"/>
              <a:t> </a:t>
            </a:r>
            <a:r>
              <a:rPr lang="en-US" dirty="0"/>
              <a:t>help cover</a:t>
            </a:r>
          </a:p>
          <a:p>
            <a:r>
              <a:rPr lang="en-US" dirty="0" smtClean="0"/>
              <a:t>To create a CCAST_.CFG</a:t>
            </a:r>
          </a:p>
          <a:p>
            <a:pPr lvl="1"/>
            <a:r>
              <a:rPr lang="en-US" dirty="0" smtClean="0"/>
              <a:t>%VECTORCAST_DIR%\</a:t>
            </a:r>
            <a:r>
              <a:rPr lang="en-US" dirty="0" err="1" smtClean="0"/>
              <a:t>clicast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lc</a:t>
            </a:r>
            <a:r>
              <a:rPr lang="en-US" dirty="0"/>
              <a:t> template </a:t>
            </a:r>
            <a:r>
              <a:rPr lang="en-US" dirty="0" smtClean="0"/>
              <a:t>GNU_C_46</a:t>
            </a:r>
          </a:p>
          <a:p>
            <a:pPr lvl="1"/>
            <a:r>
              <a:rPr lang="en-US" dirty="0" smtClean="0"/>
              <a:t>Or copy it from a master in configuration management </a:t>
            </a:r>
          </a:p>
          <a:p>
            <a:pPr marL="342900" lvl="1" indent="-342900"/>
            <a:r>
              <a:rPr lang="en-US" dirty="0" smtClean="0"/>
              <a:t>To create a Cover environment with vcdb2vcm’s default name </a:t>
            </a:r>
            <a:r>
              <a:rPr lang="en-GB" dirty="0" err="1" smtClean="0"/>
              <a:t>VectorCAST_Coverage</a:t>
            </a:r>
            <a:endParaRPr lang="en-US" dirty="0" smtClean="0"/>
          </a:p>
          <a:p>
            <a:pPr lvl="1"/>
            <a:r>
              <a:rPr lang="en-US" dirty="0"/>
              <a:t>%VECTORCAST_DIR%\ </a:t>
            </a:r>
            <a:r>
              <a:rPr lang="en-GB" dirty="0" err="1" smtClean="0"/>
              <a:t>clicast</a:t>
            </a:r>
            <a:r>
              <a:rPr lang="en-GB" dirty="0" smtClean="0"/>
              <a:t> </a:t>
            </a:r>
            <a:r>
              <a:rPr lang="en-GB" dirty="0"/>
              <a:t>cover </a:t>
            </a:r>
            <a:r>
              <a:rPr lang="en-GB" dirty="0" err="1"/>
              <a:t>env</a:t>
            </a:r>
            <a:r>
              <a:rPr lang="en-GB" dirty="0"/>
              <a:t> create </a:t>
            </a:r>
            <a:r>
              <a:rPr lang="en-GB" dirty="0" err="1"/>
              <a:t>VectorCAST_Coverage</a:t>
            </a:r>
            <a:endParaRPr lang="en-US" dirty="0" smtClean="0"/>
          </a:p>
          <a:p>
            <a:r>
              <a:rPr lang="en-US" dirty="0" smtClean="0"/>
              <a:t>To add source files from a </a:t>
            </a:r>
            <a:r>
              <a:rPr lang="en-US" dirty="0" err="1" smtClean="0"/>
              <a:t>vcshell.db</a:t>
            </a:r>
            <a:endParaRPr lang="en-US" dirty="0" smtClean="0"/>
          </a:p>
          <a:p>
            <a:pPr lvl="1"/>
            <a:r>
              <a:rPr lang="en-US" dirty="0"/>
              <a:t>%VECTORCAST_DIR</a:t>
            </a:r>
            <a:r>
              <a:rPr lang="en-US" dirty="0" smtClean="0"/>
              <a:t>%\</a:t>
            </a:r>
            <a:r>
              <a:rPr lang="en-US" dirty="0" err="1" smtClean="0"/>
              <a:t>clicover</a:t>
            </a:r>
            <a:r>
              <a:rPr lang="en-US" dirty="0" smtClean="0"/>
              <a:t> </a:t>
            </a:r>
            <a:r>
              <a:rPr lang="en-US" dirty="0" err="1"/>
              <a:t>add_source_vcdb</a:t>
            </a:r>
            <a:r>
              <a:rPr lang="en-US" dirty="0"/>
              <a:t> </a:t>
            </a:r>
            <a:r>
              <a:rPr lang="en-US" dirty="0" err="1"/>
              <a:t>VectorCAST_Coverage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vcshell.db</a:t>
            </a:r>
            <a:r>
              <a:rPr lang="en-US" dirty="0" smtClean="0"/>
              <a:t> filelist.txt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ilelist.txt is </a:t>
            </a:r>
            <a:r>
              <a:rPr lang="en-US" dirty="0"/>
              <a:t>generated from %VECTORCAST_DIR</a:t>
            </a:r>
            <a:r>
              <a:rPr lang="en-US" dirty="0" smtClean="0"/>
              <a:t>%\</a:t>
            </a:r>
            <a:r>
              <a:rPr lang="en-US" dirty="0" err="1" smtClean="0"/>
              <a:t>vcdb</a:t>
            </a:r>
            <a:r>
              <a:rPr lang="en-US" dirty="0" smtClean="0"/>
              <a:t> </a:t>
            </a:r>
            <a:r>
              <a:rPr lang="en-US" dirty="0" err="1"/>
              <a:t>getfiles</a:t>
            </a:r>
            <a:endParaRPr lang="en-US" dirty="0" smtClean="0"/>
          </a:p>
          <a:p>
            <a:r>
              <a:rPr lang="en-US" dirty="0" smtClean="0"/>
              <a:t>To specify the file that will “include” </a:t>
            </a:r>
            <a:r>
              <a:rPr lang="en-US" dirty="0" err="1" smtClean="0"/>
              <a:t>c_cover_io.c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GB" dirty="0"/>
              <a:t> </a:t>
            </a:r>
            <a:r>
              <a:rPr lang="en-US" dirty="0" smtClean="0"/>
              <a:t>%VECTORCAST_DIR%\</a:t>
            </a:r>
            <a:r>
              <a:rPr lang="en-GB" dirty="0" err="1" smtClean="0"/>
              <a:t>clicast</a:t>
            </a:r>
            <a:r>
              <a:rPr lang="en-GB" dirty="0" smtClean="0"/>
              <a:t> </a:t>
            </a:r>
            <a:r>
              <a:rPr lang="en-GB" dirty="0"/>
              <a:t>-</a:t>
            </a:r>
            <a:r>
              <a:rPr lang="en-GB" dirty="0" err="1"/>
              <a:t>eVectorCAST_Coverage</a:t>
            </a:r>
            <a:r>
              <a:rPr lang="en-GB" dirty="0"/>
              <a:t> cover </a:t>
            </a:r>
            <a:r>
              <a:rPr lang="en-GB" dirty="0" err="1" smtClean="0"/>
              <a:t>append_cover_io</a:t>
            </a:r>
            <a:r>
              <a:rPr lang="en-GB" dirty="0" smtClean="0"/>
              <a:t> </a:t>
            </a:r>
            <a:r>
              <a:rPr lang="en-GB" dirty="0"/>
              <a:t>true -</a:t>
            </a:r>
            <a:r>
              <a:rPr lang="en-GB" dirty="0" err="1"/>
              <a:t>umanager.c</a:t>
            </a:r>
            <a:endParaRPr lang="en-US" dirty="0" smtClean="0"/>
          </a:p>
          <a:p>
            <a:r>
              <a:rPr lang="en-US" dirty="0" smtClean="0"/>
              <a:t>To instrument files (using </a:t>
            </a:r>
            <a:r>
              <a:rPr lang="en-US" dirty="0" err="1" smtClean="0"/>
              <a:t>clicast</a:t>
            </a:r>
            <a:r>
              <a:rPr lang="en-US" dirty="0" smtClean="0"/>
              <a:t> or </a:t>
            </a:r>
            <a:r>
              <a:rPr lang="en-US" dirty="0" err="1" smtClean="0"/>
              <a:t>clicover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%VECTORCAST_DIR</a:t>
            </a:r>
            <a:r>
              <a:rPr lang="en-US" dirty="0" smtClean="0"/>
              <a:t>%\</a:t>
            </a:r>
            <a:r>
              <a:rPr lang="en-US" dirty="0" err="1" smtClean="0"/>
              <a:t>clicover</a:t>
            </a:r>
            <a:r>
              <a:rPr lang="en-US" dirty="0" smtClean="0"/>
              <a:t> </a:t>
            </a:r>
            <a:r>
              <a:rPr lang="en-US" dirty="0" err="1"/>
              <a:t>instrument_statement</a:t>
            </a:r>
            <a:r>
              <a:rPr lang="en-US" dirty="0"/>
              <a:t> </a:t>
            </a:r>
            <a:r>
              <a:rPr lang="en-US" dirty="0" err="1" smtClean="0"/>
              <a:t>VectorCAST_Coverage</a:t>
            </a:r>
            <a:r>
              <a:rPr lang="en-US" dirty="0" smtClean="0"/>
              <a:t> </a:t>
            </a:r>
            <a:r>
              <a:rPr lang="en-US" dirty="0" err="1"/>
              <a:t>database.c</a:t>
            </a:r>
            <a:r>
              <a:rPr lang="en-US" dirty="0"/>
              <a:t> </a:t>
            </a:r>
            <a:r>
              <a:rPr lang="en-US" dirty="0" err="1"/>
              <a:t>manager.c</a:t>
            </a:r>
            <a:r>
              <a:rPr lang="en-US" dirty="0"/>
              <a:t> </a:t>
            </a:r>
            <a:r>
              <a:rPr lang="en-US" dirty="0" err="1" smtClean="0"/>
              <a:t>manager_driver.c</a:t>
            </a:r>
            <a:endParaRPr lang="en-US" dirty="0" smtClean="0"/>
          </a:p>
          <a:p>
            <a:pPr lvl="1"/>
            <a:r>
              <a:rPr lang="en-GB" dirty="0"/>
              <a:t>%VECTORCAST_DIR%\</a:t>
            </a:r>
            <a:r>
              <a:rPr lang="en-GB" dirty="0" err="1"/>
              <a:t>clicast</a:t>
            </a:r>
            <a:r>
              <a:rPr lang="en-GB" dirty="0"/>
              <a:t> -</a:t>
            </a:r>
            <a:r>
              <a:rPr lang="en-GB" dirty="0" err="1"/>
              <a:t>lc</a:t>
            </a:r>
            <a:r>
              <a:rPr lang="en-GB" dirty="0"/>
              <a:t> -e </a:t>
            </a:r>
            <a:r>
              <a:rPr lang="en-GB" dirty="0" err="1"/>
              <a:t>VectorCAST_Coverage</a:t>
            </a:r>
            <a:r>
              <a:rPr lang="en-GB" dirty="0"/>
              <a:t> -u </a:t>
            </a:r>
            <a:r>
              <a:rPr lang="en-GB" dirty="0" err="1"/>
              <a:t>main.c</a:t>
            </a:r>
            <a:r>
              <a:rPr lang="en-GB" dirty="0"/>
              <a:t> cover instrument </a:t>
            </a:r>
            <a:r>
              <a:rPr lang="en-GB" dirty="0" err="1" smtClean="0"/>
              <a:t>probe_point</a:t>
            </a:r>
            <a:endParaRPr lang="en-US" dirty="0" smtClean="0"/>
          </a:p>
          <a:p>
            <a:r>
              <a:rPr lang="en-US" dirty="0" smtClean="0"/>
              <a:t>To add results</a:t>
            </a:r>
          </a:p>
          <a:p>
            <a:pPr lvl="1"/>
            <a:r>
              <a:rPr lang="en-US" dirty="0"/>
              <a:t>%VECTORCAST_DIR%\</a:t>
            </a:r>
            <a:r>
              <a:rPr lang="en-US" dirty="0" err="1"/>
              <a:t>clicast</a:t>
            </a:r>
            <a:r>
              <a:rPr lang="en-US" dirty="0"/>
              <a:t> -</a:t>
            </a:r>
            <a:r>
              <a:rPr lang="en-US" dirty="0" smtClean="0"/>
              <a:t>e</a:t>
            </a:r>
            <a:r>
              <a:rPr lang="en-GB" dirty="0" err="1" smtClean="0"/>
              <a:t>VectorCAST_Coverage</a:t>
            </a:r>
            <a:r>
              <a:rPr lang="en-GB" dirty="0" smtClean="0"/>
              <a:t> </a:t>
            </a:r>
            <a:r>
              <a:rPr lang="en-GB" dirty="0"/>
              <a:t>cover</a:t>
            </a:r>
            <a:r>
              <a:rPr lang="en-US" dirty="0" smtClean="0"/>
              <a:t> </a:t>
            </a:r>
            <a:r>
              <a:rPr lang="en-US" dirty="0" err="1"/>
              <a:t>RESult</a:t>
            </a:r>
            <a:r>
              <a:rPr lang="en-US" dirty="0"/>
              <a:t> Add </a:t>
            </a:r>
            <a:r>
              <a:rPr lang="en-US" dirty="0" smtClean="0"/>
              <a:t>TESTINSS.dat </a:t>
            </a:r>
            <a:r>
              <a:rPr lang="en-US" dirty="0" err="1" smtClean="0"/>
              <a:t>result_name</a:t>
            </a:r>
            <a:endParaRPr lang="en-US" dirty="0" smtClean="0"/>
          </a:p>
          <a:p>
            <a:r>
              <a:rPr lang="en-US" dirty="0" smtClean="0"/>
              <a:t>To generate a report for one UUT</a:t>
            </a:r>
          </a:p>
          <a:p>
            <a:pPr lvl="1"/>
            <a:r>
              <a:rPr lang="en-GB" dirty="0"/>
              <a:t>%VECTORCAST_DIR%\CLICAST -</a:t>
            </a:r>
            <a:r>
              <a:rPr lang="en-GB" dirty="0" err="1" smtClean="0"/>
              <a:t>eVectorCAST_Coverage</a:t>
            </a:r>
            <a:r>
              <a:rPr lang="en-GB" dirty="0" smtClean="0"/>
              <a:t> </a:t>
            </a:r>
            <a:r>
              <a:rPr lang="en-GB" dirty="0"/>
              <a:t>-u </a:t>
            </a:r>
            <a:r>
              <a:rPr lang="en-GB" dirty="0" err="1"/>
              <a:t>manager.c</a:t>
            </a:r>
            <a:r>
              <a:rPr lang="en-GB" dirty="0"/>
              <a:t> cover report aggregate </a:t>
            </a:r>
            <a:r>
              <a:rPr lang="en-GB" dirty="0" smtClean="0"/>
              <a:t>coverage_report_manager.html</a:t>
            </a:r>
            <a:endParaRPr lang="en-US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automation</a:t>
            </a:r>
          </a:p>
        </p:txBody>
      </p:sp>
    </p:spTree>
    <p:extLst>
      <p:ext uri="{BB962C8B-B14F-4D97-AF65-F5344CB8AC3E}">
        <p14:creationId xmlns:p14="http://schemas.microsoft.com/office/powerpoint/2010/main" val="2897881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run </a:t>
            </a:r>
            <a:r>
              <a:rPr lang="en-US" dirty="0" err="1" smtClean="0"/>
              <a:t>vcshell</a:t>
            </a:r>
            <a:r>
              <a:rPr lang="en-US" dirty="0" smtClean="0"/>
              <a:t> as a “wrapper” to “snoop” the build process in compile.bat</a:t>
            </a:r>
          </a:p>
          <a:p>
            <a:pPr lvl="1"/>
            <a:r>
              <a:rPr lang="en-US" dirty="0"/>
              <a:t>%VECTORCAST_DIR</a:t>
            </a:r>
            <a:r>
              <a:rPr lang="en-US" dirty="0" smtClean="0"/>
              <a:t>%\</a:t>
            </a:r>
            <a:r>
              <a:rPr lang="en-GB" dirty="0"/>
              <a:t>vcshell.exe [options] </a:t>
            </a:r>
            <a:r>
              <a:rPr lang="en-GB" dirty="0" err="1"/>
              <a:t>cmd</a:t>
            </a:r>
            <a:r>
              <a:rPr lang="en-GB" dirty="0"/>
              <a:t> /c </a:t>
            </a:r>
            <a:r>
              <a:rPr lang="en-GB" dirty="0" smtClean="0"/>
              <a:t>compile.bat</a:t>
            </a:r>
          </a:p>
          <a:p>
            <a:pPr lvl="1"/>
            <a:endParaRPr lang="en-US" dirty="0"/>
          </a:p>
          <a:p>
            <a:r>
              <a:rPr lang="en-US" dirty="0" smtClean="0"/>
              <a:t>Do NOT move </a:t>
            </a:r>
            <a:r>
              <a:rPr lang="en-US" dirty="0" err="1" smtClean="0"/>
              <a:t>vcshell.db</a:t>
            </a:r>
            <a:r>
              <a:rPr lang="en-US" dirty="0" smtClean="0"/>
              <a:t>, instead create it in the required directory</a:t>
            </a:r>
          </a:p>
          <a:p>
            <a:pPr lvl="1"/>
            <a:r>
              <a:rPr lang="en-US" dirty="0" smtClean="0"/>
              <a:t>Therefore an option for the </a:t>
            </a:r>
            <a:r>
              <a:rPr lang="en-US" dirty="0" err="1" smtClean="0"/>
              <a:t>vcshell</a:t>
            </a:r>
            <a:r>
              <a:rPr lang="en-US" dirty="0" smtClean="0"/>
              <a:t> command line will be --</a:t>
            </a:r>
            <a:r>
              <a:rPr lang="en-US" dirty="0" err="1" smtClean="0"/>
              <a:t>db</a:t>
            </a:r>
            <a:r>
              <a:rPr lang="en-US" dirty="0" smtClean="0"/>
              <a:t>=\</a:t>
            </a:r>
            <a:r>
              <a:rPr lang="en-US" dirty="0" err="1" smtClean="0"/>
              <a:t>path_to</a:t>
            </a:r>
            <a:r>
              <a:rPr lang="en-US" dirty="0" smtClean="0"/>
              <a:t>\</a:t>
            </a:r>
            <a:r>
              <a:rPr lang="en-US" dirty="0" err="1" smtClean="0"/>
              <a:t>vcshell.db</a:t>
            </a:r>
            <a:endParaRPr lang="en-US" dirty="0" smtClean="0"/>
          </a:p>
          <a:p>
            <a:pPr lvl="1"/>
            <a:r>
              <a:rPr lang="en-US" dirty="0" smtClean="0"/>
              <a:t>The vcdb2vcm.py “points to” the </a:t>
            </a:r>
            <a:r>
              <a:rPr lang="en-US" dirty="0" err="1" smtClean="0"/>
              <a:t>vcshell.db</a:t>
            </a:r>
            <a:r>
              <a:rPr lang="en-US" dirty="0" smtClean="0"/>
              <a:t> so there is no need to move the file anyway.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run the automation controller to build or add to a VC/Cover environment in a VC/Manage project</a:t>
            </a:r>
          </a:p>
          <a:p>
            <a:pPr lvl="1"/>
            <a:r>
              <a:rPr lang="en-US" dirty="0"/>
              <a:t>%VECTORCAST_DIR</a:t>
            </a:r>
            <a:r>
              <a:rPr lang="en-US" dirty="0" smtClean="0"/>
              <a:t>%\</a:t>
            </a:r>
            <a:r>
              <a:rPr lang="en-US" dirty="0" err="1" smtClean="0"/>
              <a:t>vpython</a:t>
            </a:r>
            <a:r>
              <a:rPr lang="en-US" dirty="0" smtClean="0"/>
              <a:t> startautomation.py --interactive</a:t>
            </a:r>
          </a:p>
          <a:p>
            <a:pPr lvl="1"/>
            <a:r>
              <a:rPr lang="en-US" dirty="0" smtClean="0"/>
              <a:t>and then choose step 3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%VECTORCAST_DIR%\</a:t>
            </a:r>
            <a:r>
              <a:rPr lang="en-US" dirty="0" err="1" smtClean="0"/>
              <a:t>vpython</a:t>
            </a:r>
            <a:r>
              <a:rPr lang="en-US" dirty="0" smtClean="0"/>
              <a:t> vcdb2vcm.py build-</a:t>
            </a:r>
            <a:r>
              <a:rPr lang="en-US" dirty="0" err="1" smtClean="0"/>
              <a:t>db</a:t>
            </a:r>
            <a:r>
              <a:rPr lang="en-US" dirty="0" smtClean="0"/>
              <a:t> True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automation for </a:t>
            </a:r>
            <a:r>
              <a:rPr lang="en-US" dirty="0" err="1" smtClean="0"/>
              <a:t>vcshell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920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To add probe points in a “pp” file</a:t>
            </a:r>
          </a:p>
          <a:p>
            <a:pPr lvl="1"/>
            <a:r>
              <a:rPr lang="en-GB" dirty="0"/>
              <a:t>%</a:t>
            </a:r>
            <a:r>
              <a:rPr lang="en-GB" dirty="0" smtClean="0"/>
              <a:t>VECTORCAST_DIR%\</a:t>
            </a:r>
            <a:r>
              <a:rPr lang="en-GB" dirty="0"/>
              <a:t>CLICAST -</a:t>
            </a:r>
            <a:r>
              <a:rPr lang="en-GB" dirty="0" err="1"/>
              <a:t>eVectorCAST_Coverage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</a:t>
            </a:r>
            <a:r>
              <a:rPr lang="en-GB" dirty="0" err="1"/>
              <a:t>ADD_file</a:t>
            </a:r>
            <a:r>
              <a:rPr lang="en-GB" dirty="0"/>
              <a:t> </a:t>
            </a:r>
            <a:r>
              <a:rPr lang="en-GB" dirty="0" err="1" smtClean="0"/>
              <a:t>VectorCAST_Coverage.pp</a:t>
            </a:r>
            <a:endParaRPr lang="en-GB" dirty="0" smtClean="0"/>
          </a:p>
          <a:p>
            <a:r>
              <a:rPr lang="en-GB" dirty="0"/>
              <a:t>To </a:t>
            </a:r>
            <a:r>
              <a:rPr lang="en-GB" dirty="0" smtClean="0"/>
              <a:t>create </a:t>
            </a:r>
            <a:r>
              <a:rPr lang="en-GB" dirty="0"/>
              <a:t>probe points in a “pp” </a:t>
            </a:r>
            <a:r>
              <a:rPr lang="en-GB" dirty="0" smtClean="0"/>
              <a:t>file. Name is </a:t>
            </a:r>
            <a:r>
              <a:rPr lang="en-GB" dirty="0" err="1" smtClean="0"/>
              <a:t>VectorCAST_Coverage.pp</a:t>
            </a:r>
            <a:r>
              <a:rPr lang="en-GB" smtClean="0"/>
              <a:t>.</a:t>
            </a:r>
            <a:endParaRPr lang="en-GB" dirty="0"/>
          </a:p>
          <a:p>
            <a:pPr lvl="1"/>
            <a:r>
              <a:rPr lang="en-GB" dirty="0"/>
              <a:t>%VECTORCAST_DIR%\CLICAST -</a:t>
            </a:r>
            <a:r>
              <a:rPr lang="en-GB" dirty="0" err="1"/>
              <a:t>eVectorCAST_Coverage</a:t>
            </a:r>
            <a:r>
              <a:rPr lang="en-GB" dirty="0"/>
              <a:t> Cover </a:t>
            </a:r>
            <a:r>
              <a:rPr lang="en-GB" dirty="0" smtClean="0"/>
              <a:t>Environment </a:t>
            </a:r>
            <a:r>
              <a:rPr lang="en-GB" dirty="0" err="1" smtClean="0"/>
              <a:t>Regression_Script</a:t>
            </a:r>
            <a:endParaRPr lang="en-GB" dirty="0"/>
          </a:p>
          <a:p>
            <a:r>
              <a:rPr lang="en-GB" dirty="0" smtClean="0"/>
              <a:t>To </a:t>
            </a:r>
            <a:r>
              <a:rPr lang="en-GB" dirty="0" smtClean="0"/>
              <a:t>apply </a:t>
            </a:r>
            <a:r>
              <a:rPr lang="en-GB" dirty="0" smtClean="0"/>
              <a:t>probe points. This u</a:t>
            </a:r>
            <a:r>
              <a:rPr lang="en-GB" dirty="0" smtClean="0"/>
              <a:t>pdates instrumentation.</a:t>
            </a:r>
            <a:endParaRPr lang="en-GB" dirty="0" smtClean="0"/>
          </a:p>
          <a:p>
            <a:pPr lvl="1"/>
            <a:r>
              <a:rPr lang="en-GB" dirty="0" smtClean="0"/>
              <a:t>%</a:t>
            </a:r>
            <a:r>
              <a:rPr lang="en-GB" dirty="0"/>
              <a:t>VECTORCAST_DIR%\CLICAST -</a:t>
            </a:r>
            <a:r>
              <a:rPr lang="en-GB" dirty="0" err="1"/>
              <a:t>eVectorCAST_Coverage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</a:t>
            </a:r>
            <a:r>
              <a:rPr lang="en-GB" dirty="0" smtClean="0"/>
              <a:t>APPLY</a:t>
            </a:r>
          </a:p>
          <a:p>
            <a:r>
              <a:rPr lang="en-GB" dirty="0"/>
              <a:t>To </a:t>
            </a:r>
            <a:r>
              <a:rPr lang="en-GB" dirty="0" smtClean="0"/>
              <a:t>remove </a:t>
            </a:r>
            <a:r>
              <a:rPr lang="en-GB" dirty="0" smtClean="0"/>
              <a:t>all probe </a:t>
            </a:r>
            <a:r>
              <a:rPr lang="en-GB" dirty="0"/>
              <a:t>points </a:t>
            </a:r>
          </a:p>
          <a:p>
            <a:pPr lvl="1"/>
            <a:r>
              <a:rPr lang="en-GB" dirty="0"/>
              <a:t>%VECTORCAST_DIR%\CLICAST -</a:t>
            </a:r>
            <a:r>
              <a:rPr lang="en-GB" dirty="0" err="1"/>
              <a:t>eVectorCAST_Coverage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</a:t>
            </a:r>
            <a:r>
              <a:rPr lang="en-GB" dirty="0" smtClean="0"/>
              <a:t>REMOVE_ALL</a:t>
            </a:r>
          </a:p>
          <a:p>
            <a:r>
              <a:rPr lang="en-GB" dirty="0"/>
              <a:t>To </a:t>
            </a:r>
            <a:r>
              <a:rPr lang="en-GB" dirty="0" smtClean="0"/>
              <a:t>discover probe point ids</a:t>
            </a:r>
            <a:endParaRPr lang="en-GB" dirty="0"/>
          </a:p>
          <a:p>
            <a:pPr lvl="1"/>
            <a:r>
              <a:rPr lang="en-GB" dirty="0" smtClean="0"/>
              <a:t>Write a python script or program to scan the “pp” file. Match on function name and source unit.</a:t>
            </a:r>
          </a:p>
          <a:p>
            <a:r>
              <a:rPr lang="en-GB" dirty="0" smtClean="0"/>
              <a:t>To enable a probe point</a:t>
            </a:r>
            <a:endParaRPr lang="en-GB" dirty="0"/>
          </a:p>
          <a:p>
            <a:pPr lvl="1"/>
            <a:r>
              <a:rPr lang="en-GB" dirty="0"/>
              <a:t>%VECTORCAST_DIR%\CLICAST -</a:t>
            </a:r>
            <a:r>
              <a:rPr lang="en-GB" dirty="0" err="1"/>
              <a:t>eVectorCAST_Coverage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</a:t>
            </a:r>
            <a:r>
              <a:rPr lang="en-GB" dirty="0" smtClean="0"/>
              <a:t>ENABLE_ID &lt;</a:t>
            </a:r>
            <a:r>
              <a:rPr lang="en-GB" dirty="0" err="1" smtClean="0"/>
              <a:t>probe_point_id</a:t>
            </a:r>
            <a:r>
              <a:rPr lang="en-GB" dirty="0" smtClean="0"/>
              <a:t>&gt;</a:t>
            </a:r>
            <a:endParaRPr lang="en-GB" dirty="0"/>
          </a:p>
          <a:p>
            <a:r>
              <a:rPr lang="en-GB" dirty="0"/>
              <a:t>To </a:t>
            </a:r>
            <a:r>
              <a:rPr lang="en-GB" dirty="0" smtClean="0"/>
              <a:t>disable a </a:t>
            </a:r>
            <a:r>
              <a:rPr lang="en-GB" dirty="0"/>
              <a:t>probe </a:t>
            </a:r>
            <a:r>
              <a:rPr lang="en-GB" dirty="0" smtClean="0"/>
              <a:t>point</a:t>
            </a:r>
            <a:endParaRPr lang="en-GB" dirty="0"/>
          </a:p>
          <a:p>
            <a:pPr lvl="1"/>
            <a:r>
              <a:rPr lang="en-GB" dirty="0"/>
              <a:t>%VECTORCAST_DIR%\CLICAST -</a:t>
            </a:r>
            <a:r>
              <a:rPr lang="en-GB" dirty="0" err="1"/>
              <a:t>eVectorCAST_Coverage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</a:t>
            </a:r>
            <a:r>
              <a:rPr lang="en-GB" dirty="0" smtClean="0"/>
              <a:t>DISABLE_ID &lt;</a:t>
            </a:r>
            <a:r>
              <a:rPr lang="en-GB" dirty="0" err="1" smtClean="0"/>
              <a:t>probe_point_id</a:t>
            </a:r>
            <a:r>
              <a:rPr lang="en-GB" dirty="0" smtClean="0"/>
              <a:t>&gt;</a:t>
            </a:r>
          </a:p>
          <a:p>
            <a:r>
              <a:rPr lang="en-GB" dirty="0"/>
              <a:t>To remove </a:t>
            </a:r>
            <a:r>
              <a:rPr lang="en-GB" dirty="0" smtClean="0"/>
              <a:t>a probe point </a:t>
            </a:r>
            <a:endParaRPr lang="en-GB" dirty="0"/>
          </a:p>
          <a:p>
            <a:pPr lvl="1"/>
            <a:r>
              <a:rPr lang="en-GB" dirty="0"/>
              <a:t>%VECTORCAST_DIR%\CLICAST -</a:t>
            </a:r>
            <a:r>
              <a:rPr lang="en-GB" dirty="0" err="1"/>
              <a:t>eVectorCAST_Coverage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</a:t>
            </a:r>
            <a:r>
              <a:rPr lang="en-GB" dirty="0" smtClean="0"/>
              <a:t>REMOVE_ID &lt;</a:t>
            </a:r>
            <a:r>
              <a:rPr lang="en-GB" dirty="0" err="1" smtClean="0"/>
              <a:t>probe_point_id</a:t>
            </a:r>
            <a:r>
              <a:rPr lang="en-GB" dirty="0" smtClean="0"/>
              <a:t>&gt;</a:t>
            </a:r>
            <a:endParaRPr lang="en-GB" dirty="0"/>
          </a:p>
          <a:p>
            <a:r>
              <a:rPr lang="en-US" dirty="0" smtClean="0"/>
              <a:t>To </a:t>
            </a:r>
            <a:r>
              <a:rPr lang="en-US" dirty="0" err="1" smtClean="0"/>
              <a:t>uninstrument</a:t>
            </a:r>
            <a:r>
              <a:rPr lang="en-US" dirty="0" smtClean="0"/>
              <a:t> a file to disable PPs – after this re-instrument and perform the ADD_FILE and APPLY operations</a:t>
            </a:r>
            <a:endParaRPr lang="en-US" dirty="0"/>
          </a:p>
          <a:p>
            <a:pPr lvl="1"/>
            <a:r>
              <a:rPr lang="en-US" dirty="0"/>
              <a:t>%VECTORCAST_DIR%\</a:t>
            </a:r>
            <a:r>
              <a:rPr lang="en-US" dirty="0" err="1"/>
              <a:t>clicover</a:t>
            </a:r>
            <a:r>
              <a:rPr lang="en-US" dirty="0"/>
              <a:t> </a:t>
            </a:r>
            <a:r>
              <a:rPr lang="en-US" dirty="0" err="1" smtClean="0"/>
              <a:t>instrument_none</a:t>
            </a:r>
            <a:r>
              <a:rPr lang="en-US" dirty="0" smtClean="0"/>
              <a:t> </a:t>
            </a:r>
            <a:r>
              <a:rPr lang="en-US" dirty="0" err="1"/>
              <a:t>VectorCAST_Coverage</a:t>
            </a:r>
            <a:r>
              <a:rPr lang="en-US" dirty="0"/>
              <a:t> </a:t>
            </a:r>
            <a:r>
              <a:rPr lang="en-US" dirty="0" err="1" smtClean="0"/>
              <a:t>manager.c</a:t>
            </a:r>
            <a:endParaRPr lang="en-US" dirty="0" smtClean="0"/>
          </a:p>
          <a:p>
            <a:r>
              <a:rPr lang="en-GB" dirty="0"/>
              <a:t>To </a:t>
            </a:r>
            <a:r>
              <a:rPr lang="en-GB" dirty="0" smtClean="0"/>
              <a:t>restore instrumented files back to the original source, </a:t>
            </a:r>
            <a:r>
              <a:rPr lang="en-GB" dirty="0" err="1" smtClean="0"/>
              <a:t>eg</a:t>
            </a:r>
            <a:r>
              <a:rPr lang="en-GB" dirty="0" smtClean="0"/>
              <a:t> to edit a source file </a:t>
            </a:r>
          </a:p>
          <a:p>
            <a:pPr marL="742950" lvl="2" indent="-342900"/>
            <a:r>
              <a:rPr lang="en-GB" dirty="0"/>
              <a:t>%VECTORCAST_DIR%\manage --project=</a:t>
            </a:r>
            <a:r>
              <a:rPr lang="en-GB" dirty="0" err="1"/>
              <a:t>VectorCAST_Manage</a:t>
            </a:r>
            <a:r>
              <a:rPr lang="en-GB" dirty="0"/>
              <a:t> --disable-instrument-in-place</a:t>
            </a:r>
          </a:p>
          <a:p>
            <a:r>
              <a:rPr lang="en-GB" dirty="0"/>
              <a:t>To </a:t>
            </a:r>
            <a:r>
              <a:rPr lang="en-GB" dirty="0" smtClean="0"/>
              <a:t>revert the original source back to </a:t>
            </a:r>
            <a:r>
              <a:rPr lang="en-GB" dirty="0"/>
              <a:t>instrumented </a:t>
            </a:r>
            <a:r>
              <a:rPr lang="en-GB" dirty="0" smtClean="0"/>
              <a:t>files, </a:t>
            </a:r>
            <a:r>
              <a:rPr lang="en-GB" dirty="0" err="1" smtClean="0"/>
              <a:t>eg</a:t>
            </a:r>
            <a:r>
              <a:rPr lang="en-GB" dirty="0" smtClean="0"/>
              <a:t> after editing is complete</a:t>
            </a:r>
            <a:endParaRPr lang="en-GB" dirty="0"/>
          </a:p>
          <a:p>
            <a:pPr marL="742950" lvl="2" indent="-342900"/>
            <a:r>
              <a:rPr lang="en-GB" dirty="0"/>
              <a:t>%VECTORCAST_DIR%\manage --project=</a:t>
            </a:r>
            <a:r>
              <a:rPr lang="en-GB" dirty="0" err="1"/>
              <a:t>VectorCAST_Manage</a:t>
            </a:r>
            <a:r>
              <a:rPr lang="en-GB" dirty="0"/>
              <a:t> </a:t>
            </a:r>
            <a:r>
              <a:rPr lang="en-GB" dirty="0" smtClean="0"/>
              <a:t>--enable-instrument-in-place</a:t>
            </a:r>
            <a:endParaRPr lang="en-GB" dirty="0"/>
          </a:p>
          <a:p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line automation for probe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0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list probe points (interim python script)(</a:t>
            </a:r>
            <a:r>
              <a:rPr lang="en-GB" dirty="0" err="1" smtClean="0"/>
              <a:t>clicast</a:t>
            </a:r>
            <a:r>
              <a:rPr lang="en-GB" dirty="0" smtClean="0"/>
              <a:t> from 64w)</a:t>
            </a:r>
          </a:p>
          <a:p>
            <a:pPr lvl="1"/>
            <a:r>
              <a:rPr lang="en-GB" dirty="0" smtClean="0"/>
              <a:t>python.exe vcast_enumerate_probe_points.py </a:t>
            </a:r>
            <a:r>
              <a:rPr lang="en-GB" dirty="0"/>
              <a:t>--</a:t>
            </a:r>
            <a:r>
              <a:rPr lang="en-GB" dirty="0" smtClean="0"/>
              <a:t>input=</a:t>
            </a:r>
            <a:r>
              <a:rPr lang="en-GB" dirty="0" err="1" smtClean="0"/>
              <a:t>cover.vcp</a:t>
            </a:r>
            <a:endParaRPr lang="en-GB" dirty="0" smtClean="0"/>
          </a:p>
          <a:p>
            <a:pPr lvl="1"/>
            <a:r>
              <a:rPr lang="en-GB" dirty="0"/>
              <a:t>%VECTORCAST_DIR%\</a:t>
            </a:r>
            <a:r>
              <a:rPr lang="en-GB" dirty="0" err="1"/>
              <a:t>clicast</a:t>
            </a:r>
            <a:r>
              <a:rPr lang="en-GB" dirty="0"/>
              <a:t> -</a:t>
            </a:r>
            <a:r>
              <a:rPr lang="en-GB" dirty="0" err="1"/>
              <a:t>lc</a:t>
            </a:r>
            <a:r>
              <a:rPr lang="en-GB" dirty="0"/>
              <a:t> -E </a:t>
            </a:r>
            <a:r>
              <a:rPr lang="en-GB" dirty="0" err="1"/>
              <a:t>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Xml </a:t>
            </a:r>
            <a:r>
              <a:rPr lang="en-GB" dirty="0" smtClean="0"/>
              <a:t>pp_list.xml</a:t>
            </a:r>
          </a:p>
          <a:p>
            <a:pPr lvl="1"/>
            <a:endParaRPr lang="en-GB" dirty="0"/>
          </a:p>
          <a:p>
            <a:r>
              <a:rPr lang="en-GB" dirty="0" smtClean="0"/>
              <a:t>Probe Point “</a:t>
            </a:r>
            <a:r>
              <a:rPr lang="en-GB" smtClean="0"/>
              <a:t>macro” (from 64w)</a:t>
            </a:r>
            <a:endParaRPr lang="en-GB" dirty="0" smtClean="0"/>
          </a:p>
          <a:p>
            <a:pPr lvl="1"/>
            <a:r>
              <a:rPr lang="en-GB" dirty="0" smtClean="0"/>
              <a:t>The symbol </a:t>
            </a:r>
            <a:r>
              <a:rPr lang="en-GB" dirty="0"/>
              <a:t>__VCAST_PP_ID</a:t>
            </a:r>
            <a:r>
              <a:rPr lang="en-GB" dirty="0" smtClean="0"/>
              <a:t>__ expands to the PP ID. This can be used, for example, as a parameter in a function call to back-end code as an array lookup index to determine whether the current probe point is “active” where “active” is a runtime concept as distinct from enabled which is an instrument/compile/link/flash concept.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Additional </a:t>
            </a:r>
            <a:r>
              <a:rPr lang="en-GB" dirty="0" err="1" smtClean="0"/>
              <a:t>clicast</a:t>
            </a:r>
            <a:r>
              <a:rPr lang="en-GB" dirty="0" smtClean="0"/>
              <a:t> commands to be added to enable and disable probe points available from 64w</a:t>
            </a:r>
          </a:p>
          <a:p>
            <a:pPr lvl="1"/>
            <a:r>
              <a:rPr lang="en-GB" dirty="0"/>
              <a:t>%VECTORCAST_DIR%\</a:t>
            </a:r>
            <a:r>
              <a:rPr lang="en-GB" dirty="0" err="1"/>
              <a:t>clicast</a:t>
            </a:r>
            <a:r>
              <a:rPr lang="en-GB" dirty="0"/>
              <a:t> -</a:t>
            </a:r>
            <a:r>
              <a:rPr lang="en-GB" dirty="0" err="1"/>
              <a:t>lc</a:t>
            </a:r>
            <a:r>
              <a:rPr lang="en-GB" dirty="0"/>
              <a:t> -E </a:t>
            </a:r>
            <a:r>
              <a:rPr lang="en-GB" dirty="0" err="1"/>
              <a:t>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</a:t>
            </a:r>
            <a:r>
              <a:rPr lang="en-GB" dirty="0" err="1"/>
              <a:t>DISable_id</a:t>
            </a:r>
            <a:r>
              <a:rPr lang="en-GB" dirty="0"/>
              <a:t> </a:t>
            </a:r>
            <a:r>
              <a:rPr lang="en-GB" dirty="0" smtClean="0"/>
              <a:t>1</a:t>
            </a:r>
          </a:p>
          <a:p>
            <a:pPr lvl="1"/>
            <a:r>
              <a:rPr lang="en-GB" dirty="0"/>
              <a:t>%VECTORCAST_DIR%\ </a:t>
            </a:r>
            <a:r>
              <a:rPr lang="en-GB" dirty="0" err="1" smtClean="0"/>
              <a:t>clicast</a:t>
            </a:r>
            <a:r>
              <a:rPr lang="en-GB" dirty="0" smtClean="0"/>
              <a:t> </a:t>
            </a:r>
            <a:r>
              <a:rPr lang="en-GB" dirty="0"/>
              <a:t>-</a:t>
            </a:r>
            <a:r>
              <a:rPr lang="en-GB" dirty="0" err="1"/>
              <a:t>lc</a:t>
            </a:r>
            <a:r>
              <a:rPr lang="en-GB" dirty="0"/>
              <a:t> -E </a:t>
            </a:r>
            <a:r>
              <a:rPr lang="en-GB" dirty="0" err="1"/>
              <a:t>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</a:t>
            </a:r>
            <a:r>
              <a:rPr lang="en-GB" dirty="0" err="1"/>
              <a:t>ENAble_id</a:t>
            </a:r>
            <a:r>
              <a:rPr lang="en-GB" dirty="0"/>
              <a:t> </a:t>
            </a:r>
            <a:r>
              <a:rPr lang="en-GB" dirty="0" smtClean="0"/>
              <a:t>1</a:t>
            </a:r>
          </a:p>
          <a:p>
            <a:pPr lvl="1"/>
            <a:r>
              <a:rPr lang="en-GB" dirty="0"/>
              <a:t>%VECTORCAST_DIR</a:t>
            </a:r>
            <a:r>
              <a:rPr lang="en-GB" dirty="0" smtClean="0"/>
              <a:t>%\</a:t>
            </a:r>
            <a:r>
              <a:rPr lang="en-GB" dirty="0" err="1" smtClean="0"/>
              <a:t>clicast</a:t>
            </a:r>
            <a:r>
              <a:rPr lang="en-GB" dirty="0" smtClean="0"/>
              <a:t> </a:t>
            </a:r>
            <a:r>
              <a:rPr lang="en-GB" dirty="0"/>
              <a:t>-</a:t>
            </a:r>
            <a:r>
              <a:rPr lang="en-GB" dirty="0" err="1"/>
              <a:t>lc</a:t>
            </a:r>
            <a:r>
              <a:rPr lang="en-GB" dirty="0"/>
              <a:t> -E </a:t>
            </a:r>
            <a:r>
              <a:rPr lang="en-GB" dirty="0" err="1"/>
              <a:t>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</a:t>
            </a:r>
            <a:r>
              <a:rPr lang="en-GB" dirty="0" err="1"/>
              <a:t>REMOVE_Id</a:t>
            </a:r>
            <a:r>
              <a:rPr lang="en-GB" dirty="0"/>
              <a:t> </a:t>
            </a:r>
            <a:r>
              <a:rPr lang="en-GB" dirty="0" smtClean="0"/>
              <a:t>1</a:t>
            </a:r>
          </a:p>
          <a:p>
            <a:pPr lvl="1"/>
            <a:r>
              <a:rPr lang="en-GB" dirty="0" smtClean="0"/>
              <a:t>These three commands are all followed by the apply command</a:t>
            </a:r>
            <a:endParaRPr lang="en-GB" dirty="0"/>
          </a:p>
          <a:p>
            <a:pPr lvl="1"/>
            <a:r>
              <a:rPr lang="en-GB" dirty="0"/>
              <a:t>%VECTORCAST_DIR%\</a:t>
            </a:r>
            <a:r>
              <a:rPr lang="en-GB" dirty="0" err="1"/>
              <a:t>clicast</a:t>
            </a:r>
            <a:r>
              <a:rPr lang="en-GB" dirty="0"/>
              <a:t> -</a:t>
            </a:r>
            <a:r>
              <a:rPr lang="en-GB" dirty="0" err="1"/>
              <a:t>lc</a:t>
            </a:r>
            <a:r>
              <a:rPr lang="en-GB" dirty="0"/>
              <a:t> -E </a:t>
            </a:r>
            <a:r>
              <a:rPr lang="en-GB" dirty="0" err="1"/>
              <a:t>VectorCAST_Coverage</a:t>
            </a:r>
            <a:r>
              <a:rPr lang="en-GB" dirty="0"/>
              <a:t> cover </a:t>
            </a:r>
            <a:r>
              <a:rPr lang="en-GB" dirty="0" err="1"/>
              <a:t>PROBE_point</a:t>
            </a:r>
            <a:r>
              <a:rPr lang="en-GB" dirty="0"/>
              <a:t> apply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line automation for probe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0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Here is an example PP (probe point) 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PROBE_UNIT: </a:t>
            </a:r>
            <a:r>
              <a:rPr lang="en-GB" dirty="0" err="1"/>
              <a:t>bar.c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PROBE_FUNCTION: bar</a:t>
            </a:r>
          </a:p>
          <a:p>
            <a:pPr marL="0" indent="0">
              <a:buNone/>
            </a:pPr>
            <a:r>
              <a:rPr lang="en-GB" dirty="0"/>
              <a:t>PROBE_LINE: return 3+1</a:t>
            </a:r>
          </a:p>
          <a:p>
            <a:pPr marL="0" indent="0">
              <a:buNone/>
            </a:pPr>
            <a:r>
              <a:rPr lang="en-GB" dirty="0"/>
              <a:t>PROBE_CODE:</a:t>
            </a:r>
          </a:p>
          <a:p>
            <a:pPr marL="0" indent="0">
              <a:buNone/>
            </a:pPr>
            <a:r>
              <a:rPr lang="en-GB" dirty="0"/>
              <a:t>/*******Inserted Before**********/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;</a:t>
            </a:r>
          </a:p>
          <a:p>
            <a:pPr marL="0" indent="0">
              <a:buNone/>
            </a:pPr>
            <a:r>
              <a:rPr lang="en-GB" dirty="0"/>
              <a:t>END_PROBE_CODE:</a:t>
            </a:r>
          </a:p>
          <a:p>
            <a:pPr marL="0" indent="0">
              <a:buNone/>
            </a:pPr>
            <a:r>
              <a:rPr lang="en-GB" dirty="0"/>
              <a:t>PROBE_ID: </a:t>
            </a:r>
            <a:r>
              <a:rPr lang="en-GB" dirty="0" smtClean="0"/>
              <a:t>4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pp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3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disable coverage ready to change source files</a:t>
            </a:r>
          </a:p>
          <a:p>
            <a:pPr lvl="1"/>
            <a:r>
              <a:rPr lang="en-GB" dirty="0" smtClean="0"/>
              <a:t>The equivalent manage command line option is on a previous slide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After changing the source file(s) :</a:t>
            </a:r>
          </a:p>
          <a:p>
            <a:pPr lvl="1"/>
            <a:r>
              <a:rPr lang="en-GB" dirty="0" smtClean="0"/>
              <a:t>Enable the coverage (GUI or equivalent command line option</a:t>
            </a:r>
          </a:p>
          <a:p>
            <a:pPr lvl="1"/>
            <a:r>
              <a:rPr lang="en-GB" dirty="0"/>
              <a:t>%VECTORCAST_DIR%\manage --project=</a:t>
            </a:r>
            <a:r>
              <a:rPr lang="en-GB" dirty="0" err="1"/>
              <a:t>VectorCAST_Manage</a:t>
            </a:r>
            <a:r>
              <a:rPr lang="en-GB" dirty="0"/>
              <a:t> --</a:t>
            </a:r>
            <a:r>
              <a:rPr lang="en-GB" dirty="0" smtClean="0"/>
              <a:t>list-changed-files</a:t>
            </a:r>
          </a:p>
          <a:p>
            <a:pPr lvl="1"/>
            <a:r>
              <a:rPr lang="en-GB" dirty="0"/>
              <a:t>%VECTORCAST_DIR%\manage --project=</a:t>
            </a:r>
            <a:r>
              <a:rPr lang="en-GB" dirty="0" err="1"/>
              <a:t>VectorCAST_Manage</a:t>
            </a:r>
            <a:r>
              <a:rPr lang="en-GB" dirty="0"/>
              <a:t> --build-execute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 for changed source and header files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628800"/>
            <a:ext cx="4248472" cy="32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Buffered not </a:t>
            </a:r>
            <a:r>
              <a:rPr lang="en-GB" dirty="0" err="1"/>
              <a:t>R</a:t>
            </a:r>
            <a:r>
              <a:rPr lang="en-GB" dirty="0" err="1" smtClean="0"/>
              <a:t>ealtime</a:t>
            </a:r>
            <a:endParaRPr lang="en-GB" dirty="0" smtClean="0"/>
          </a:p>
          <a:p>
            <a:pPr lvl="1"/>
            <a:r>
              <a:rPr lang="en-GB" dirty="0" smtClean="0"/>
              <a:t>Because there is no output “path” while we are running</a:t>
            </a:r>
          </a:p>
          <a:p>
            <a:r>
              <a:rPr lang="en-GB" dirty="0" smtClean="0"/>
              <a:t>Instrument blocks for statement coverage</a:t>
            </a:r>
            <a:endParaRPr lang="en-GB" dirty="0"/>
          </a:p>
          <a:p>
            <a:pPr lvl="1"/>
            <a:r>
              <a:rPr lang="en-GB" dirty="0"/>
              <a:t>Because </a:t>
            </a:r>
            <a:r>
              <a:rPr lang="en-GB" dirty="0" smtClean="0"/>
              <a:t>that uses less code and ram space</a:t>
            </a:r>
          </a:p>
          <a:p>
            <a:r>
              <a:rPr lang="en-GB" dirty="0" smtClean="0"/>
              <a:t>Instrument using macros in </a:t>
            </a:r>
            <a:r>
              <a:rPr lang="en-GB" dirty="0" err="1" smtClean="0"/>
              <a:t>c_cover.h</a:t>
            </a:r>
            <a:endParaRPr lang="en-GB" dirty="0"/>
          </a:p>
          <a:p>
            <a:pPr lvl="1"/>
            <a:r>
              <a:rPr lang="en-GB" dirty="0"/>
              <a:t>Because </a:t>
            </a:r>
            <a:r>
              <a:rPr lang="en-GB" dirty="0" smtClean="0"/>
              <a:t>instrumentation is inline in the UUT, not a function call  to </a:t>
            </a:r>
            <a:r>
              <a:rPr lang="en-GB" dirty="0" err="1" smtClean="0"/>
              <a:t>c_cover_io</a:t>
            </a:r>
            <a:r>
              <a:rPr lang="en-GB" dirty="0" smtClean="0"/>
              <a:t>, therefore faster and the code space should be smaller for statement coverage, but we should check the linker map to see which gives smaller code for </a:t>
            </a:r>
            <a:r>
              <a:rPr lang="en-GB" dirty="0" err="1" smtClean="0"/>
              <a:t>mcdc</a:t>
            </a:r>
            <a:r>
              <a:rPr lang="en-GB" dirty="0" smtClean="0"/>
              <a:t> coverage.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Embedded Coverage Options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9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See the following slide for a screenshot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Remove -C as a pre-process option</a:t>
            </a:r>
            <a:endParaRPr lang="en-GB" dirty="0"/>
          </a:p>
          <a:p>
            <a:pPr lvl="1"/>
            <a:r>
              <a:rPr lang="en-GB" dirty="0" smtClean="0"/>
              <a:t>Because there are lots of comments and the VC parser is faster without them </a:t>
            </a:r>
          </a:p>
          <a:p>
            <a:r>
              <a:rPr lang="en-GB" dirty="0" smtClean="0"/>
              <a:t>Compile defines and include paths (-D and -I options ) are added by the vcdb2vcm process as unit options / compilation arguments.</a:t>
            </a:r>
          </a:p>
          <a:p>
            <a:pPr lvl="1"/>
            <a:r>
              <a:rPr lang="en-GB" dirty="0" smtClean="0"/>
              <a:t>Alternatively they can be added as include directories and defined variables on the tools options c/</a:t>
            </a:r>
            <a:r>
              <a:rPr lang="en-GB" dirty="0" err="1" smtClean="0"/>
              <a:t>c++</a:t>
            </a:r>
            <a:r>
              <a:rPr lang="en-GB" dirty="0" smtClean="0"/>
              <a:t> tab and </a:t>
            </a:r>
            <a:r>
              <a:rPr lang="en-GB" dirty="0" err="1" smtClean="0"/>
              <a:t>preprocessor</a:t>
            </a:r>
            <a:r>
              <a:rPr lang="en-GB" dirty="0" smtClean="0"/>
              <a:t> subtab but then they will apply to all units and all Cover environments.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GB" dirty="0" smtClean="0"/>
          </a:p>
          <a:p>
            <a:pPr marL="57150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Include paths &amp; compile defines &amp; preprocess </a:t>
            </a:r>
            <a:r>
              <a:rPr lang="en-US" dirty="0" err="1"/>
              <a:t>cmd</a:t>
            </a:r>
            <a:r>
              <a:rPr lang="en-US" dirty="0"/>
              <a:t> &amp; -C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4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_PPT_template_21-SEP-2010">
  <a:themeElements>
    <a:clrScheme name="Vector Software">
      <a:dk1>
        <a:srgbClr val="002060"/>
      </a:dk1>
      <a:lt1>
        <a:sysClr val="window" lastClr="FFFFFF"/>
      </a:lt1>
      <a:dk2>
        <a:srgbClr val="1F497D"/>
      </a:dk2>
      <a:lt2>
        <a:srgbClr val="EEECE1"/>
      </a:lt2>
      <a:accent1>
        <a:srgbClr val="21409A"/>
      </a:accent1>
      <a:accent2>
        <a:srgbClr val="FF0000"/>
      </a:accent2>
      <a:accent3>
        <a:srgbClr val="959698"/>
      </a:accent3>
      <a:accent4>
        <a:srgbClr val="564780"/>
      </a:accent4>
      <a:accent5>
        <a:srgbClr val="757575"/>
      </a:accent5>
      <a:accent6>
        <a:srgbClr val="FFB4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ndard_PPT_template_21-SEP-2010">
  <a:themeElements>
    <a:clrScheme name="Vector Software">
      <a:dk1>
        <a:srgbClr val="002060"/>
      </a:dk1>
      <a:lt1>
        <a:sysClr val="window" lastClr="FFFFFF"/>
      </a:lt1>
      <a:dk2>
        <a:srgbClr val="1F497D"/>
      </a:dk2>
      <a:lt2>
        <a:srgbClr val="EEECE1"/>
      </a:lt2>
      <a:accent1>
        <a:srgbClr val="21409A"/>
      </a:accent1>
      <a:accent2>
        <a:srgbClr val="FF0000"/>
      </a:accent2>
      <a:accent3>
        <a:srgbClr val="959698"/>
      </a:accent3>
      <a:accent4>
        <a:srgbClr val="564780"/>
      </a:accent4>
      <a:accent5>
        <a:srgbClr val="757575"/>
      </a:accent5>
      <a:accent6>
        <a:srgbClr val="FFB4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1333</Words>
  <Application>Microsoft Office PowerPoint</Application>
  <PresentationFormat>On-screen Show (4:3)</PresentationFormat>
  <Paragraphs>196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standard_PPT_template_21-SEP-2010</vt:lpstr>
      <vt:lpstr>1_standard_PPT_template_21-SEP-2010</vt:lpstr>
      <vt:lpstr>VectorCAST/Cover Training</vt:lpstr>
      <vt:lpstr>Command line automation</vt:lpstr>
      <vt:lpstr>Command line automation for vcshell</vt:lpstr>
      <vt:lpstr>Command line automation for probe points</vt:lpstr>
      <vt:lpstr>Command line automation for probe points</vt:lpstr>
      <vt:lpstr>Example pp file</vt:lpstr>
      <vt:lpstr>Actions for changed source and header files</vt:lpstr>
      <vt:lpstr>Embedded Coverage Options</vt:lpstr>
      <vt:lpstr>Include paths &amp; compile defines &amp; preprocess cmd &amp; -C</vt:lpstr>
      <vt:lpstr>Include paths &amp; compile defines &amp; preprocess cmd &amp; -C</vt:lpstr>
      <vt:lpstr>Function coverage or Function Call Coverage ?</vt:lpstr>
      <vt:lpstr>Adding c_cover_io to the instrumented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VectorCAST/Cover Training</dc:title>
  <dc:creator>Simon Watson</dc:creator>
  <cp:lastModifiedBy>Brian M. Leach</cp:lastModifiedBy>
  <cp:revision>39</cp:revision>
  <dcterms:created xsi:type="dcterms:W3CDTF">2017-07-05T14:12:57Z</dcterms:created>
  <dcterms:modified xsi:type="dcterms:W3CDTF">2017-11-20T07:43:17Z</dcterms:modified>
</cp:coreProperties>
</file>