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2" r:id="rId1"/>
  </p:sldMasterIdLst>
  <p:notesMasterIdLst>
    <p:notesMasterId r:id="rId24"/>
  </p:notesMasterIdLst>
  <p:handoutMasterIdLst>
    <p:handoutMasterId r:id="rId25"/>
  </p:handoutMasterIdLst>
  <p:sldIdLst>
    <p:sldId id="443" r:id="rId2"/>
    <p:sldId id="1078" r:id="rId3"/>
    <p:sldId id="1093" r:id="rId4"/>
    <p:sldId id="1096" r:id="rId5"/>
    <p:sldId id="1074" r:id="rId6"/>
    <p:sldId id="1079" r:id="rId7"/>
    <p:sldId id="1082" r:id="rId8"/>
    <p:sldId id="1084" r:id="rId9"/>
    <p:sldId id="1085" r:id="rId10"/>
    <p:sldId id="1086" r:id="rId11"/>
    <p:sldId id="1087" r:id="rId12"/>
    <p:sldId id="1088" r:id="rId13"/>
    <p:sldId id="1090" r:id="rId14"/>
    <p:sldId id="1097" r:id="rId15"/>
    <p:sldId id="1098" r:id="rId16"/>
    <p:sldId id="1099" r:id="rId17"/>
    <p:sldId id="1100" r:id="rId18"/>
    <p:sldId id="1101" r:id="rId19"/>
    <p:sldId id="1102" r:id="rId20"/>
    <p:sldId id="1103" r:id="rId21"/>
    <p:sldId id="1104" r:id="rId22"/>
    <p:sldId id="1105" r:id="rId23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i="1" kern="1200">
        <a:solidFill>
          <a:srgbClr val="777777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i="1" kern="1200">
        <a:solidFill>
          <a:srgbClr val="777777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i="1" kern="1200">
        <a:solidFill>
          <a:srgbClr val="777777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i="1" kern="1200">
        <a:solidFill>
          <a:srgbClr val="777777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i="1" kern="1200">
        <a:solidFill>
          <a:srgbClr val="777777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i="1" kern="1200">
        <a:solidFill>
          <a:srgbClr val="777777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i="1" kern="1200">
        <a:solidFill>
          <a:srgbClr val="777777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i="1" kern="1200">
        <a:solidFill>
          <a:srgbClr val="777777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i="1" kern="1200">
        <a:solidFill>
          <a:srgbClr val="777777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777777"/>
    <a:srgbClr val="333333"/>
    <a:srgbClr val="0066FF"/>
    <a:srgbClr val="3399FF"/>
    <a:srgbClr val="00FF00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385" autoAdjust="0"/>
  </p:normalViewPr>
  <p:slideViewPr>
    <p:cSldViewPr>
      <p:cViewPr>
        <p:scale>
          <a:sx n="108" d="100"/>
          <a:sy n="108" d="100"/>
        </p:scale>
        <p:origin x="-1032" y="-72"/>
      </p:cViewPr>
      <p:guideLst>
        <p:guide orient="horz" pos="1296"/>
        <p:guide orient="horz" pos="3936"/>
        <p:guide pos="5280"/>
        <p:guide pos="4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16"/>
    </p:cViewPr>
  </p:sorterViewPr>
  <p:notesViewPr>
    <p:cSldViewPr>
      <p:cViewPr varScale="1">
        <p:scale>
          <a:sx n="79" d="100"/>
          <a:sy n="79" d="100"/>
        </p:scale>
        <p:origin x="-1932" y="-96"/>
      </p:cViewPr>
      <p:guideLst>
        <p:guide orient="horz" pos="3023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201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592138"/>
            <a:ext cx="4818062" cy="3613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517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© Vector Software, Inc. 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© Vector Software, Inc. 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© Vector Software, Inc.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0" y="4754880"/>
            <a:ext cx="9144000" cy="914400"/>
          </a:xfrm>
        </p:spPr>
        <p:txBody>
          <a:bodyPr tIns="0" bIns="0" anchor="t" anchorCtr="0">
            <a:normAutofit/>
          </a:bodyPr>
          <a:lstStyle>
            <a:lvl1pPr algn="ctr">
              <a:defRPr sz="3000" b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5175" y="5760720"/>
            <a:ext cx="4572000" cy="73152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75" y="182880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5000">
                <a:srgbClr val="FFFFFF"/>
              </a:gs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vector-logo-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2328" y="1950232"/>
            <a:ext cx="3128276" cy="671536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14400"/>
            <a:ext cx="8686800" cy="54864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2060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>
            <a:normAutofit/>
          </a:bodyPr>
          <a:lstStyle>
            <a:lvl1pPr>
              <a:defRPr sz="3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les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vector-logo-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6492240"/>
            <a:ext cx="1277890" cy="27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4080"/>
            <a:ext cx="9144000" cy="1371600"/>
          </a:xfrm>
        </p:spPr>
        <p:txBody>
          <a:bodyPr lIns="457200" anchor="t">
            <a:normAutofit/>
          </a:bodyPr>
          <a:lstStyle>
            <a:lvl1pPr algn="l">
              <a:defRPr sz="3200" b="0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390" y="4576445"/>
            <a:ext cx="3382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pitchFamily="34" charset="0"/>
              </a:rPr>
              <a:t>&gt;</a:t>
            </a:r>
            <a:endParaRPr lang="en-US" sz="4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90" y="4576445"/>
            <a:ext cx="3382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pitchFamily="34" charset="0"/>
              </a:rPr>
              <a:t>&gt;</a:t>
            </a:r>
            <a:endParaRPr lang="en-US" sz="4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90" y="4576445"/>
            <a:ext cx="3382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pitchFamily="34" charset="0"/>
              </a:rPr>
              <a:t>&gt;</a:t>
            </a:r>
            <a:endParaRPr lang="en-US" sz="40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ext 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7432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57200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841248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74320" y="3657600"/>
            <a:ext cx="841248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next 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57200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mbol.png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98" t="16940" b="674"/>
          <a:stretch>
            <a:fillRect/>
          </a:stretch>
        </p:blipFill>
        <p:spPr bwMode="hidden">
          <a:xfrm>
            <a:off x="0" y="0"/>
            <a:ext cx="759040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</p:spPr>
        <p:txBody>
          <a:bodyPr vert="horz" lIns="18288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914400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© Vector Software, Inc. 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 descr="large-vector-logo_w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23603" y="6501312"/>
            <a:ext cx="1317845" cy="274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© Vector Software, Inc. 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13" descr="large-vector-logo_w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23603" y="6501312"/>
            <a:ext cx="1317845" cy="274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© Vector Software, Inc.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 descr="large-vector-logo_w.pn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15200" y="6492240"/>
            <a:ext cx="1280160" cy="2743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731520"/>
            <a:ext cx="9144000" cy="91440"/>
          </a:xfrm>
          <a:prstGeom prst="rect">
            <a:avLst/>
          </a:prstGeom>
          <a:gradFill flip="none" rotWithShape="1">
            <a:gsLst>
              <a:gs pos="5000">
                <a:schemeClr val="bg1"/>
              </a:gs>
              <a:gs pos="60000">
                <a:schemeClr val="tx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white">
          <a:xfrm>
            <a:off x="4343400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0E0275A-2E68-49FA-8EE9-3BAB391FFFA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/>
              <a:t>‹#›</a:t>
            </a:fld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0" y="6488668"/>
            <a:ext cx="1219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Dec 2017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31" r:id="rId5"/>
    <p:sldLayoutId id="2147483734" r:id="rId6"/>
    <p:sldLayoutId id="214748373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VectorCAST</a:t>
            </a:r>
            <a:r>
              <a:rPr lang="en-US" dirty="0"/>
              <a:t> </a:t>
            </a:r>
            <a:r>
              <a:rPr lang="en-US" dirty="0" err="1" smtClean="0"/>
              <a:t>Hella</a:t>
            </a:r>
            <a:r>
              <a:rPr lang="en-US" dirty="0" smtClean="0"/>
              <a:t> integration tests use case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Ensure functions are called regularly</a:t>
            </a:r>
            <a:endParaRPr lang="en-GB" dirty="0"/>
          </a:p>
          <a:p>
            <a:pPr lvl="1"/>
            <a:r>
              <a:rPr lang="en-GB" dirty="0" smtClean="0"/>
              <a:t>As an example an EPS routine must be called regularly with a tolerance of 50 us.</a:t>
            </a:r>
          </a:p>
          <a:p>
            <a:pPr lvl="1"/>
            <a:r>
              <a:rPr lang="en-GB" dirty="0" smtClean="0"/>
              <a:t>Hardware counter needed. This is seen as </a:t>
            </a:r>
            <a:r>
              <a:rPr lang="en-GB" dirty="0" err="1" smtClean="0"/>
              <a:t>rdtsc</a:t>
            </a:r>
            <a:r>
              <a:rPr lang="en-GB" dirty="0" smtClean="0"/>
              <a:t>() in subsequent code. Any software source could suffer from the same latency as the function under test.</a:t>
            </a:r>
          </a:p>
          <a:p>
            <a:r>
              <a:rPr lang="en-GB" dirty="0" smtClean="0"/>
              <a:t>Header file</a:t>
            </a:r>
          </a:p>
          <a:p>
            <a:pPr marL="0" indent="0">
              <a:buNone/>
            </a:pPr>
            <a:endParaRPr lang="en-US" b="1" i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Periodicity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79496"/>
              </p:ext>
            </p:extLst>
          </p:nvPr>
        </p:nvGraphicFramePr>
        <p:xfrm>
          <a:off x="755576" y="2636912"/>
          <a:ext cx="678307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3528392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//For periodicity counting variables</a:t>
                      </a:r>
                    </a:p>
                    <a:p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unsigned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PERIODICITY_COUNTING;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//For periodicity values</a:t>
                      </a:r>
                    </a:p>
                    <a:p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unsigned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PERIODICITY_VALUE;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PERIODICITY_VALUE_MAXIMUM 0xFFFFFFFF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//For accumulating an average</a:t>
                      </a:r>
                    </a:p>
                    <a:p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unsigned long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PERIODICITY_ACCUMULATE;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MAXPERIODICITYINDEX 10</a:t>
                      </a:r>
                    </a:p>
                    <a:p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endParaRPr lang="en-GB" sz="9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GB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Results */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PERIODICITY_COUNTING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number_of_calls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PERIODICITY_COUNTING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variance_exceeded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PERIODICITY_COUNTING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variance_ok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PERIODICITY_VALUE minimum;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PERIODICITY_VALUE maximum;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PERIODICITY_VALUE</a:t>
                      </a:r>
                      <a:r>
                        <a:rPr lang="en-GB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average;</a:t>
                      </a:r>
                      <a:endParaRPr lang="en-GB" sz="9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/* Internal */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PERIODICITY_VALUE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intn_previous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intn_lower_bound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intn_upper_bound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PERIODICITY_ACCUMULATE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intn_average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periodicity_struct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periodicity_struct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VCAST_PP_Get_Periodicity_Report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(unsigned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index);</a:t>
                      </a:r>
                    </a:p>
                    <a:p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VCAST_PP_Periodicity_Check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(unsigned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index);</a:t>
                      </a:r>
                    </a:p>
                    <a:p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VCAST_PP_Periodicity_Initialize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(unsigned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index, unsigned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expected,  unsigned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max_variance_percent</a:t>
                      </a:r>
                      <a:r>
                        <a:rPr lang="en-GB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8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Initialization routine</a:t>
            </a:r>
          </a:p>
          <a:p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i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Periodicity :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53892"/>
              </p:ext>
            </p:extLst>
          </p:nvPr>
        </p:nvGraphicFramePr>
        <p:xfrm>
          <a:off x="755576" y="1412776"/>
          <a:ext cx="6783070" cy="3978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 smtClean="0">
                          <a:effectLst/>
                        </a:rPr>
                        <a:t>VCAST_PP_Periodicity_Initialize</a:t>
                      </a:r>
                      <a:r>
                        <a:rPr lang="en-GB" sz="900" dirty="0" smtClean="0">
                          <a:effectLst/>
                        </a:rPr>
                        <a:t>(unsigned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index, PERIODICITY_VALUE </a:t>
                      </a:r>
                      <a:r>
                        <a:rPr lang="en-GB" sz="900" dirty="0" smtClean="0">
                          <a:effectLst/>
                        </a:rPr>
                        <a:t>expected,</a:t>
                      </a:r>
                      <a:r>
                        <a:rPr lang="en-GB" sz="1100" baseline="0" dirty="0" smtClean="0">
                          <a:effectLst/>
                        </a:rPr>
                        <a:t> </a:t>
                      </a:r>
                      <a:r>
                        <a:rPr lang="en-GB" sz="900" dirty="0" smtClean="0">
                          <a:effectLst/>
                        </a:rPr>
                        <a:t>unsigned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max_variance_percent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periodicity_struct</a:t>
                      </a:r>
                      <a:r>
                        <a:rPr lang="en-GB" sz="900" dirty="0">
                          <a:effectLst/>
                        </a:rPr>
                        <a:t> * _this;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if (index &lt; MAXPERIODICITYINDEX)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 = </a:t>
                      </a:r>
                      <a:r>
                        <a:rPr lang="en-GB" sz="900" dirty="0" err="1">
                          <a:effectLst/>
                        </a:rPr>
                        <a:t>periodicity_data</a:t>
                      </a:r>
                      <a:r>
                        <a:rPr lang="en-GB" sz="900" dirty="0">
                          <a:effectLst/>
                        </a:rPr>
                        <a:t> + index;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</a:t>
                      </a:r>
                      <a:r>
                        <a:rPr lang="en-GB" sz="900" dirty="0" err="1">
                          <a:effectLst/>
                        </a:rPr>
                        <a:t>number_of_calls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</a:t>
                      </a:r>
                      <a:r>
                        <a:rPr lang="en-GB" sz="900" dirty="0" err="1">
                          <a:effectLst/>
                        </a:rPr>
                        <a:t>variance_exceeded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</a:t>
                      </a:r>
                      <a:r>
                        <a:rPr lang="en-GB" sz="900" dirty="0" err="1">
                          <a:effectLst/>
                        </a:rPr>
                        <a:t>variance_ok</a:t>
                      </a:r>
                      <a:r>
                        <a:rPr lang="en-GB" sz="900" dirty="0">
                          <a:effectLst/>
                        </a:rPr>
                        <a:t> = 0;  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_this-&gt;minimum = PERIODICITY_VALUE_MAXIMUM;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_this-&gt;maximum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</a:t>
                      </a:r>
                      <a:r>
                        <a:rPr lang="en-GB" sz="900" dirty="0" err="1">
                          <a:effectLst/>
                        </a:rPr>
                        <a:t>intn_average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</a:t>
                      </a:r>
                      <a:r>
                        <a:rPr lang="en-GB" sz="900" dirty="0" err="1">
                          <a:effectLst/>
                        </a:rPr>
                        <a:t>intn_previous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//Below 200 there is a lack of resolution. </a:t>
                      </a:r>
                      <a:r>
                        <a:rPr lang="en-GB" sz="900" dirty="0" smtClean="0">
                          <a:effectLst/>
                        </a:rPr>
                        <a:t>Avoid </a:t>
                      </a:r>
                      <a:r>
                        <a:rPr lang="en-GB" sz="900" dirty="0">
                          <a:effectLst/>
                        </a:rPr>
                        <a:t>computation overflow.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if((expected &gt;= 200) &amp;&amp; (expected &lt;= (PERIODICITY_VALUE_MAXIMUM / 20)))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PERIODICITY_VALUE variance = (expected * 20 / </a:t>
                      </a:r>
                      <a:r>
                        <a:rPr lang="en-GB" sz="900" dirty="0" err="1">
                          <a:effectLst/>
                        </a:rPr>
                        <a:t>max_variance_percent</a:t>
                      </a:r>
                      <a:r>
                        <a:rPr lang="en-GB" sz="900" dirty="0">
                          <a:effectLst/>
                        </a:rPr>
                        <a:t>) / 100;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_this-&gt;</a:t>
                      </a:r>
                      <a:r>
                        <a:rPr lang="en-GB" sz="900" dirty="0" err="1">
                          <a:effectLst/>
                        </a:rPr>
                        <a:t>intn_lower_bound</a:t>
                      </a:r>
                      <a:r>
                        <a:rPr lang="en-GB" sz="900" dirty="0">
                          <a:effectLst/>
                        </a:rPr>
                        <a:t> = expected - variance;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_this-&gt;</a:t>
                      </a:r>
                      <a:r>
                        <a:rPr lang="en-GB" sz="900" dirty="0" err="1">
                          <a:effectLst/>
                        </a:rPr>
                        <a:t>intn_upper_bound</a:t>
                      </a:r>
                      <a:r>
                        <a:rPr lang="en-GB" sz="900" dirty="0">
                          <a:effectLst/>
                        </a:rPr>
                        <a:t> = expected + variance;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 = 1;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return 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227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Periodicity check routine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i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Periodicity : 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33571"/>
              </p:ext>
            </p:extLst>
          </p:nvPr>
        </p:nvGraphicFramePr>
        <p:xfrm>
          <a:off x="755576" y="1340768"/>
          <a:ext cx="6783070" cy="4732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void </a:t>
                      </a:r>
                      <a:r>
                        <a:rPr lang="en-GB" sz="900" dirty="0" err="1" smtClean="0">
                          <a:effectLst/>
                        </a:rPr>
                        <a:t>VCAST_PP_Periodicity_Check</a:t>
                      </a:r>
                      <a:r>
                        <a:rPr lang="en-GB" sz="900" dirty="0" smtClean="0">
                          <a:effectLst/>
                        </a:rPr>
                        <a:t>(unsigned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index)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PERIODICITY_VALUE diff;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periodicity_struct</a:t>
                      </a:r>
                      <a:r>
                        <a:rPr lang="en-GB" sz="900" dirty="0">
                          <a:effectLst/>
                        </a:rPr>
                        <a:t> *_this;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if(index &lt; MAXPERIODICITYINDEX)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 = </a:t>
                      </a:r>
                      <a:r>
                        <a:rPr lang="en-GB" sz="900" dirty="0" err="1">
                          <a:effectLst/>
                        </a:rPr>
                        <a:t>periodicity_data</a:t>
                      </a:r>
                      <a:r>
                        <a:rPr lang="en-GB" sz="900" dirty="0">
                          <a:effectLst/>
                        </a:rPr>
                        <a:t> + index;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if(_this-&gt;</a:t>
                      </a:r>
                      <a:r>
                        <a:rPr lang="en-GB" sz="900" dirty="0" err="1">
                          <a:effectLst/>
                        </a:rPr>
                        <a:t>number_of_calls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PERIODICITY_VALUE now = </a:t>
                      </a:r>
                      <a:r>
                        <a:rPr lang="en-GB" sz="900" dirty="0" err="1">
                          <a:effectLst/>
                        </a:rPr>
                        <a:t>rdtsc</a:t>
                      </a:r>
                      <a:r>
                        <a:rPr lang="en-GB" sz="900" dirty="0">
                          <a:effectLst/>
                        </a:rPr>
                        <a:t>();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diff = now - _this-&gt;</a:t>
                      </a:r>
                      <a:r>
                        <a:rPr lang="en-GB" sz="900" dirty="0" err="1">
                          <a:effectLst/>
                        </a:rPr>
                        <a:t>intn_previous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if((diff &lt; _this-&gt;</a:t>
                      </a:r>
                      <a:r>
                        <a:rPr lang="en-GB" sz="900" dirty="0" err="1">
                          <a:effectLst/>
                        </a:rPr>
                        <a:t>lower_bound</a:t>
                      </a:r>
                      <a:r>
                        <a:rPr lang="en-GB" sz="900" dirty="0">
                          <a:effectLst/>
                        </a:rPr>
                        <a:t>) || (diff &gt; _this-&gt;</a:t>
                      </a:r>
                      <a:r>
                        <a:rPr lang="en-GB" sz="900" dirty="0" err="1">
                          <a:effectLst/>
                        </a:rPr>
                        <a:t>upper_bound</a:t>
                      </a:r>
                      <a:r>
                        <a:rPr lang="en-GB" sz="900" dirty="0">
                          <a:effectLst/>
                        </a:rPr>
                        <a:t>))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    _this-&gt;</a:t>
                      </a:r>
                      <a:r>
                        <a:rPr lang="en-GB" sz="900" dirty="0" err="1">
                          <a:effectLst/>
                        </a:rPr>
                        <a:t>variance_exceeded</a:t>
                      </a:r>
                      <a:r>
                        <a:rPr lang="en-GB" sz="900" dirty="0">
                          <a:effectLst/>
                        </a:rPr>
                        <a:t>++;       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else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    _this-&gt;</a:t>
                      </a:r>
                      <a:r>
                        <a:rPr lang="en-GB" sz="900" dirty="0" err="1">
                          <a:effectLst/>
                        </a:rPr>
                        <a:t>variance_ok</a:t>
                      </a:r>
                      <a:r>
                        <a:rPr lang="en-GB" sz="900" dirty="0">
                          <a:effectLst/>
                        </a:rPr>
                        <a:t>++; 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if(diff &lt; _this-&gt;minimum)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    _this-&gt;minimum = diff; /* minimum diff seen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if(diff &gt; _this-&gt;maximum)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    _this-&gt;maximum = diff; /* maximum diff seen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_this-&gt;</a:t>
                      </a:r>
                      <a:r>
                        <a:rPr lang="en-GB" sz="900" dirty="0" err="1">
                          <a:effectLst/>
                        </a:rPr>
                        <a:t>intn_average</a:t>
                      </a:r>
                      <a:r>
                        <a:rPr lang="en-GB" sz="900" dirty="0">
                          <a:effectLst/>
                        </a:rPr>
                        <a:t> += (PERIODICITY_ACCUMULATE)diff;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_this-&gt;</a:t>
                      </a:r>
                      <a:r>
                        <a:rPr lang="en-GB" sz="900" dirty="0" err="1">
                          <a:effectLst/>
                        </a:rPr>
                        <a:t>intn_previous</a:t>
                      </a:r>
                      <a:r>
                        <a:rPr lang="en-GB" sz="900" dirty="0">
                          <a:effectLst/>
                        </a:rPr>
                        <a:t> = now;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else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_this-&gt;</a:t>
                      </a:r>
                      <a:r>
                        <a:rPr lang="en-GB" sz="900" dirty="0" err="1">
                          <a:effectLst/>
                        </a:rPr>
                        <a:t>intn_previous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rdtsc</a:t>
                      </a:r>
                      <a:r>
                        <a:rPr lang="en-GB" sz="900" dirty="0">
                          <a:effectLst/>
                        </a:rPr>
                        <a:t>();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</a:t>
                      </a:r>
                      <a:r>
                        <a:rPr lang="en-GB" sz="900" dirty="0" err="1">
                          <a:effectLst/>
                        </a:rPr>
                        <a:t>number_of_calls</a:t>
                      </a:r>
                      <a:r>
                        <a:rPr lang="en-GB" sz="900" dirty="0">
                          <a:effectLst/>
                        </a:rPr>
                        <a:t>++;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99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Periodicity report routine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Periodicity : 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79902"/>
              </p:ext>
            </p:extLst>
          </p:nvPr>
        </p:nvGraphicFramePr>
        <p:xfrm>
          <a:off x="683568" y="1412776"/>
          <a:ext cx="6783070" cy="2085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periodicity_struct</a:t>
                      </a:r>
                      <a:r>
                        <a:rPr lang="en-GB" sz="900" dirty="0">
                          <a:effectLst/>
                        </a:rPr>
                        <a:t> * </a:t>
                      </a:r>
                      <a:r>
                        <a:rPr lang="en-GB" sz="900" dirty="0" err="1" smtClean="0">
                          <a:effectLst/>
                        </a:rPr>
                        <a:t>VCAST_PP_Get_Periodicity_Report</a:t>
                      </a:r>
                      <a:r>
                        <a:rPr lang="en-GB" sz="900" dirty="0" smtClean="0">
                          <a:effectLst/>
                        </a:rPr>
                        <a:t>(unsigned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index)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periodicity_struct</a:t>
                      </a:r>
                      <a:r>
                        <a:rPr lang="en-GB" sz="900" dirty="0">
                          <a:effectLst/>
                        </a:rPr>
                        <a:t> *_this;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if(index &lt; MAXPERIODICITYINDEX)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 = </a:t>
                      </a:r>
                      <a:r>
                        <a:rPr lang="en-GB" sz="900" dirty="0" err="1">
                          <a:effectLst/>
                        </a:rPr>
                        <a:t>periodicity_data</a:t>
                      </a:r>
                      <a:r>
                        <a:rPr lang="en-GB" sz="900" dirty="0">
                          <a:effectLst/>
                        </a:rPr>
                        <a:t> + index;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_this-&gt;average = _this-&gt;</a:t>
                      </a:r>
                      <a:r>
                        <a:rPr lang="en-GB" sz="900" dirty="0" err="1">
                          <a:effectLst/>
                        </a:rPr>
                        <a:t>intn_average</a:t>
                      </a:r>
                      <a:r>
                        <a:rPr lang="en-GB" sz="900" dirty="0">
                          <a:effectLst/>
                        </a:rPr>
                        <a:t> / (PERIODICITY_ACCUMULATE) _this-&gt;</a:t>
                      </a:r>
                      <a:r>
                        <a:rPr lang="en-GB" sz="900" dirty="0" err="1">
                          <a:effectLst/>
                        </a:rPr>
                        <a:t>number_of_calls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else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_this = (</a:t>
                      </a:r>
                      <a:r>
                        <a:rPr lang="en-GB" sz="900" dirty="0" err="1">
                          <a:effectLst/>
                        </a:rPr>
                        <a:t>periodicity_struct</a:t>
                      </a:r>
                      <a:r>
                        <a:rPr lang="en-GB" sz="900" dirty="0">
                          <a:effectLst/>
                        </a:rPr>
                        <a:t> *)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return _this;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 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305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Probe point inserted in all functions involved in control flow.</a:t>
            </a:r>
          </a:p>
          <a:p>
            <a:pPr lvl="1"/>
            <a:r>
              <a:rPr lang="en-GB" dirty="0" smtClean="0"/>
              <a:t>A particular test will involve a subset of the functions so enable/disable is required.</a:t>
            </a:r>
          </a:p>
          <a:p>
            <a:pPr lvl="1"/>
            <a:r>
              <a:rPr lang="en-GB" dirty="0" smtClean="0"/>
              <a:t>A unique value needs to identify the probe point. Possibilities.</a:t>
            </a:r>
          </a:p>
          <a:p>
            <a:pPr lvl="2"/>
            <a:r>
              <a:rPr lang="en-GB" dirty="0" smtClean="0"/>
              <a:t> __VCAST_PP_ID__ could be used but would need .pp file interrogation.</a:t>
            </a:r>
          </a:p>
          <a:p>
            <a:pPr lvl="2"/>
            <a:r>
              <a:rPr lang="en-GB" dirty="0" smtClean="0"/>
              <a:t>__FUNCTION__ could be used, but this returns a string. There may be issues with limited RAM and/or multi-threading.</a:t>
            </a:r>
          </a:p>
          <a:p>
            <a:pPr lvl="1"/>
            <a:r>
              <a:rPr lang="en-GB" dirty="0" smtClean="0"/>
              <a:t>Use a header </a:t>
            </a:r>
            <a:r>
              <a:rPr lang="en-GB" dirty="0" err="1" smtClean="0"/>
              <a:t>typedef</a:t>
            </a:r>
            <a:r>
              <a:rPr lang="en-GB" dirty="0" smtClean="0"/>
              <a:t> </a:t>
            </a:r>
            <a:r>
              <a:rPr lang="en-GB" dirty="0" err="1" smtClean="0"/>
              <a:t>enum</a:t>
            </a:r>
            <a:r>
              <a:rPr lang="en-GB" dirty="0" smtClean="0"/>
              <a:t>. The </a:t>
            </a:r>
            <a:r>
              <a:rPr lang="en-GB" dirty="0" err="1" smtClean="0"/>
              <a:t>enums</a:t>
            </a:r>
            <a:r>
              <a:rPr lang="en-GB" dirty="0" smtClean="0"/>
              <a:t> are similar to the function name to allow </a:t>
            </a:r>
            <a:r>
              <a:rPr lang="en-GB" dirty="0" err="1" smtClean="0"/>
              <a:t>AutoTool</a:t>
            </a:r>
            <a:r>
              <a:rPr lang="en-GB" dirty="0" smtClean="0"/>
              <a:t> to auto-generate them. If function is </a:t>
            </a:r>
            <a:r>
              <a:rPr lang="en-GB" dirty="0" err="1" smtClean="0"/>
              <a:t>abc</a:t>
            </a:r>
            <a:r>
              <a:rPr lang="en-GB" dirty="0" smtClean="0"/>
              <a:t>, </a:t>
            </a:r>
            <a:r>
              <a:rPr lang="en-GB" dirty="0" err="1" smtClean="0"/>
              <a:t>enum</a:t>
            </a:r>
            <a:r>
              <a:rPr lang="en-GB" dirty="0" smtClean="0"/>
              <a:t> is CF_ABC.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9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header file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 : 2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13537"/>
              </p:ext>
            </p:extLst>
          </p:nvPr>
        </p:nvGraphicFramePr>
        <p:xfrm>
          <a:off x="755576" y="1478125"/>
          <a:ext cx="6909435" cy="3978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9435"/>
              </a:tblGrid>
              <a:tr h="39604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The largest control flow sequence allowed. Set at 32 it uses 132 bytes of RAM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#define MAX_CONTROL_FLOW 32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Defines the </a:t>
                      </a:r>
                      <a:r>
                        <a:rPr lang="en-GB" sz="900" dirty="0" err="1">
                          <a:effectLst/>
                        </a:rPr>
                        <a:t>identiers</a:t>
                      </a:r>
                      <a:r>
                        <a:rPr lang="en-GB" sz="900" dirty="0">
                          <a:effectLst/>
                        </a:rPr>
                        <a:t> for all the </a:t>
                      </a:r>
                      <a:r>
                        <a:rPr lang="en-GB" sz="900" dirty="0" smtClean="0">
                          <a:effectLst/>
                        </a:rPr>
                        <a:t>control flow functions </a:t>
                      </a:r>
                      <a:r>
                        <a:rPr lang="en-GB" sz="900" dirty="0">
                          <a:effectLst/>
                        </a:rPr>
                        <a:t>in the executable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typedef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enum</a:t>
                      </a:r>
                      <a:r>
                        <a:rPr lang="en-GB" sz="900" dirty="0">
                          <a:effectLst/>
                        </a:rPr>
                        <a:t> CF_ID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CF_FUT1, CF_FUT2, CF_FUT3, CF_FUT4, CF_FUT5, CF_END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</a:t>
                      </a:r>
                      <a:r>
                        <a:rPr lang="en-GB" sz="900" dirty="0" smtClean="0">
                          <a:effectLst/>
                        </a:rPr>
                        <a:t>Optional. This </a:t>
                      </a:r>
                      <a:r>
                        <a:rPr lang="en-GB" sz="900" dirty="0">
                          <a:effectLst/>
                        </a:rPr>
                        <a:t>allows conversion from the identifiers to readable function names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typedef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struct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CF_ID Id;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char *Name;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 CF_NAMES;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Called by the test case, to set up the test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 smtClean="0">
                          <a:effectLst/>
                        </a:rPr>
                        <a:t>VCAST_PP_Control_Flow_Init</a:t>
                      </a:r>
                      <a:r>
                        <a:rPr lang="en-GB" sz="900" dirty="0" smtClean="0">
                          <a:effectLst/>
                        </a:rPr>
                        <a:t>(</a:t>
                      </a:r>
                      <a:r>
                        <a:rPr lang="en-GB" sz="900" dirty="0" err="1" smtClean="0">
                          <a:effectLst/>
                        </a:rPr>
                        <a:t>const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CF_ID *</a:t>
                      </a:r>
                      <a:r>
                        <a:rPr lang="en-GB" sz="900" dirty="0" err="1">
                          <a:effectLst/>
                        </a:rPr>
                        <a:t>CFFilter</a:t>
                      </a:r>
                      <a:r>
                        <a:rPr lang="en-GB" sz="900" dirty="0">
                          <a:effectLst/>
                        </a:rPr>
                        <a:t>,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CF_ID *</a:t>
                      </a:r>
                      <a:r>
                        <a:rPr lang="en-GB" sz="900" dirty="0" err="1">
                          <a:effectLst/>
                        </a:rPr>
                        <a:t>CFOrder</a:t>
                      </a:r>
                      <a:r>
                        <a:rPr lang="en-GB" sz="900" dirty="0">
                          <a:effectLst/>
                        </a:rPr>
                        <a:t>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Called by the probe point for the function under test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void </a:t>
                      </a:r>
                      <a:r>
                        <a:rPr lang="en-GB" sz="900" dirty="0" err="1" smtClean="0">
                          <a:effectLst/>
                        </a:rPr>
                        <a:t>VCAST_PP_Control_Flow</a:t>
                      </a:r>
                      <a:r>
                        <a:rPr lang="en-GB" sz="900" dirty="0" smtClean="0">
                          <a:effectLst/>
                        </a:rPr>
                        <a:t>(CF_ID </a:t>
                      </a:r>
                      <a:r>
                        <a:rPr lang="en-GB" sz="900" dirty="0" err="1">
                          <a:effectLst/>
                        </a:rPr>
                        <a:t>cf</a:t>
                      </a:r>
                      <a:r>
                        <a:rPr lang="en-GB" sz="900" dirty="0">
                          <a:effectLst/>
                        </a:rPr>
                        <a:t>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Prints a report to the console, can be modified to report in whatever </a:t>
                      </a:r>
                      <a:r>
                        <a:rPr lang="en-GB" sz="900" dirty="0" smtClean="0">
                          <a:effectLst/>
                        </a:rPr>
                        <a:t>manner </a:t>
                      </a:r>
                      <a:r>
                        <a:rPr lang="en-GB" sz="900" dirty="0">
                          <a:effectLst/>
                        </a:rPr>
                        <a:t>is appropriate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void </a:t>
                      </a:r>
                      <a:r>
                        <a:rPr lang="en-GB" sz="900" dirty="0" err="1" smtClean="0">
                          <a:effectLst/>
                        </a:rPr>
                        <a:t>VCAST_PP_Control_Flow_Report</a:t>
                      </a:r>
                      <a:r>
                        <a:rPr lang="en-GB" sz="900" dirty="0" smtClean="0">
                          <a:effectLst/>
                        </a:rPr>
                        <a:t>(</a:t>
                      </a:r>
                      <a:r>
                        <a:rPr lang="en-GB" sz="900" dirty="0" err="1" smtClean="0">
                          <a:effectLst/>
                        </a:rPr>
                        <a:t>const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CF_NAMES *);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 end variables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 : 3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9039"/>
              </p:ext>
            </p:extLst>
          </p:nvPr>
        </p:nvGraphicFramePr>
        <p:xfrm>
          <a:off x="755576" y="1412776"/>
          <a:ext cx="6909435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9435"/>
              </a:tblGrid>
              <a:tr h="3672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Array to store the functions called. The +1 is to allow us to report </a:t>
                      </a:r>
                      <a:r>
                        <a:rPr lang="en-GB" sz="900" dirty="0" smtClean="0">
                          <a:effectLst/>
                        </a:rPr>
                        <a:t>the </a:t>
                      </a:r>
                      <a:r>
                        <a:rPr lang="en-GB" sz="900" dirty="0">
                          <a:effectLst/>
                        </a:rPr>
                        <a:t>first function in error if too many functions are called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CF_ID </a:t>
                      </a:r>
                      <a:r>
                        <a:rPr lang="en-GB" sz="900" dirty="0" err="1">
                          <a:effectLst/>
                        </a:rPr>
                        <a:t>CF_Order_Store</a:t>
                      </a:r>
                      <a:r>
                        <a:rPr lang="en-GB" sz="900" dirty="0">
                          <a:effectLst/>
                        </a:rPr>
                        <a:t>[MAX_CONTROL_FLOW+1];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Convert Ids to function names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CF_NAMES </a:t>
                      </a:r>
                      <a:r>
                        <a:rPr lang="en-GB" sz="900" dirty="0" err="1">
                          <a:effectLst/>
                        </a:rPr>
                        <a:t>CF_Names</a:t>
                      </a:r>
                      <a:r>
                        <a:rPr lang="en-GB" sz="900" dirty="0">
                          <a:effectLst/>
                        </a:rPr>
                        <a:t>[] =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 CF_FUT1, "fut1" },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 CF_FUT2, "fut2" },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 CF_FUT3, "fut3" },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 CF_FUT4, "fut4" },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 CF_FUT5, "fut5" },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 CF_END, "&lt;Internal error&gt;"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CF_ID </a:t>
                      </a:r>
                      <a:r>
                        <a:rPr lang="en-GB" sz="900" dirty="0" err="1">
                          <a:effectLst/>
                        </a:rPr>
                        <a:t>CF_Null</a:t>
                      </a:r>
                      <a:r>
                        <a:rPr lang="en-GB" sz="900" dirty="0">
                          <a:effectLst/>
                        </a:rPr>
                        <a:t>[] = { CF_END };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A pointer to a list of functions </a:t>
                      </a:r>
                      <a:r>
                        <a:rPr lang="en-GB" sz="900" dirty="0" smtClean="0">
                          <a:effectLst/>
                        </a:rPr>
                        <a:t>which </a:t>
                      </a:r>
                      <a:r>
                        <a:rPr lang="en-GB" sz="900" dirty="0">
                          <a:effectLst/>
                        </a:rPr>
                        <a:t>are </a:t>
                      </a:r>
                      <a:r>
                        <a:rPr lang="en-GB" sz="900" dirty="0" smtClean="0">
                          <a:effectLst/>
                        </a:rPr>
                        <a:t>under test  </a:t>
                      </a:r>
                      <a:r>
                        <a:rPr lang="en-GB" sz="900" dirty="0">
                          <a:effectLst/>
                        </a:rPr>
                        <a:t>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CF_ID *</a:t>
                      </a:r>
                      <a:r>
                        <a:rPr lang="en-GB" sz="900" dirty="0" err="1">
                          <a:effectLst/>
                        </a:rPr>
                        <a:t>CF_Filter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CF_Null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A pointer to the expected call order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CF_ID *</a:t>
                      </a:r>
                      <a:r>
                        <a:rPr lang="en-GB" sz="900" dirty="0" err="1">
                          <a:effectLst/>
                        </a:rPr>
                        <a:t>CF_Order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CF_Null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smtClean="0">
                          <a:effectLst/>
                        </a:rPr>
                        <a:t>volatile</a:t>
                      </a:r>
                      <a:r>
                        <a:rPr lang="en-GB" sz="900" baseline="0" dirty="0" smtClean="0">
                          <a:effectLst/>
                        </a:rPr>
                        <a:t> </a:t>
                      </a:r>
                      <a:r>
                        <a:rPr lang="en-GB" sz="900" dirty="0" err="1" smtClean="0">
                          <a:effectLst/>
                        </a:rPr>
                        <a:t>int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CF_Store_Index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CF_Order_End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 end initialization routine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 : 4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43305"/>
              </p:ext>
            </p:extLst>
          </p:nvPr>
        </p:nvGraphicFramePr>
        <p:xfrm>
          <a:off x="755576" y="1484784"/>
          <a:ext cx="6909435" cy="410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9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 smtClean="0">
                          <a:effectLst/>
                        </a:rPr>
                        <a:t>VCAST_PP_Control_Flow_Init</a:t>
                      </a:r>
                      <a:r>
                        <a:rPr lang="en-GB" sz="900" dirty="0" smtClean="0">
                          <a:effectLst/>
                        </a:rPr>
                        <a:t>(</a:t>
                      </a:r>
                      <a:r>
                        <a:rPr lang="en-GB" sz="900" dirty="0" err="1" smtClean="0">
                          <a:effectLst/>
                        </a:rPr>
                        <a:t>const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CF_ID *</a:t>
                      </a:r>
                      <a:r>
                        <a:rPr lang="en-GB" sz="900" dirty="0" err="1">
                          <a:effectLst/>
                        </a:rPr>
                        <a:t>CFFilter</a:t>
                      </a:r>
                      <a:r>
                        <a:rPr lang="en-GB" sz="900" dirty="0">
                          <a:effectLst/>
                        </a:rPr>
                        <a:t>,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CF_ID *</a:t>
                      </a:r>
                      <a:r>
                        <a:rPr lang="en-GB" sz="900" dirty="0" err="1">
                          <a:effectLst/>
                        </a:rPr>
                        <a:t>CFOrder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, j, </a:t>
                      </a:r>
                      <a:r>
                        <a:rPr lang="en-GB" sz="900" dirty="0" err="1">
                          <a:effectLst/>
                        </a:rPr>
                        <a:t>fRet</a:t>
                      </a:r>
                      <a:r>
                        <a:rPr lang="en-GB" sz="900" dirty="0">
                          <a:effectLst/>
                        </a:rPr>
                        <a:t> = 1;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for(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 = 0 ; </a:t>
                      </a:r>
                      <a:r>
                        <a:rPr lang="en-GB" sz="900" dirty="0" err="1">
                          <a:effectLst/>
                        </a:rPr>
                        <a:t>CFOrder</a:t>
                      </a:r>
                      <a:r>
                        <a:rPr lang="en-GB" sz="900" dirty="0">
                          <a:effectLst/>
                        </a:rPr>
                        <a:t>[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] != CF_END ; 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++)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for(j = 0 ; (</a:t>
                      </a:r>
                      <a:r>
                        <a:rPr lang="en-GB" sz="900" dirty="0" err="1">
                          <a:effectLst/>
                        </a:rPr>
                        <a:t>CFFilter</a:t>
                      </a:r>
                      <a:r>
                        <a:rPr lang="en-GB" sz="900" dirty="0">
                          <a:effectLst/>
                        </a:rPr>
                        <a:t>[j] != CF_END) &amp;&amp; (</a:t>
                      </a:r>
                      <a:r>
                        <a:rPr lang="en-GB" sz="900" dirty="0" err="1">
                          <a:effectLst/>
                        </a:rPr>
                        <a:t>CFFilter</a:t>
                      </a:r>
                      <a:r>
                        <a:rPr lang="en-GB" sz="900" dirty="0">
                          <a:effectLst/>
                        </a:rPr>
                        <a:t>[j] != </a:t>
                      </a:r>
                      <a:r>
                        <a:rPr lang="en-GB" sz="900" dirty="0" err="1">
                          <a:effectLst/>
                        </a:rPr>
                        <a:t>CFOrder</a:t>
                      </a:r>
                      <a:r>
                        <a:rPr lang="en-GB" sz="900" dirty="0">
                          <a:effectLst/>
                        </a:rPr>
                        <a:t>[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]) ; </a:t>
                      </a:r>
                      <a:r>
                        <a:rPr lang="en-GB" sz="900" dirty="0" err="1">
                          <a:effectLst/>
                        </a:rPr>
                        <a:t>j++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if(</a:t>
                      </a:r>
                      <a:r>
                        <a:rPr lang="en-GB" sz="900" dirty="0" err="1">
                          <a:effectLst/>
                        </a:rPr>
                        <a:t>CFFilter</a:t>
                      </a:r>
                      <a:r>
                        <a:rPr lang="en-GB" sz="900" dirty="0">
                          <a:effectLst/>
                        </a:rPr>
                        <a:t>[j] == CF_END)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fRet</a:t>
                      </a:r>
                      <a:r>
                        <a:rPr lang="en-GB" sz="900" dirty="0">
                          <a:effectLst/>
                        </a:rPr>
                        <a:t> = 0; /* There is an control flow function not in the filter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if(</a:t>
                      </a:r>
                      <a:r>
                        <a:rPr lang="en-GB" sz="900" dirty="0" err="1">
                          <a:effectLst/>
                        </a:rPr>
                        <a:t>fRet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if(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 &gt; MAX_CONTROL_FLOW)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fRet</a:t>
                      </a:r>
                      <a:r>
                        <a:rPr lang="en-GB" sz="900" dirty="0">
                          <a:effectLst/>
                        </a:rPr>
                        <a:t> = 0; /* </a:t>
                      </a:r>
                      <a:r>
                        <a:rPr lang="en-GB" sz="900" dirty="0" err="1">
                          <a:effectLst/>
                        </a:rPr>
                        <a:t>CFOrder</a:t>
                      </a:r>
                      <a:r>
                        <a:rPr lang="en-GB" sz="900" dirty="0">
                          <a:effectLst/>
                        </a:rPr>
                        <a:t> too large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else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CF_Filter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CFFilter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CF_Order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CFOrder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CF_Store_Index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CF_Order_End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fRet</a:t>
                      </a:r>
                      <a:r>
                        <a:rPr lang="en-GB" sz="900" dirty="0">
                          <a:effectLst/>
                        </a:rPr>
                        <a:t> = 1;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return </a:t>
                      </a:r>
                      <a:r>
                        <a:rPr lang="en-GB" sz="900" dirty="0" err="1">
                          <a:effectLst/>
                        </a:rPr>
                        <a:t>fRet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 end control flow routine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 : 5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4768"/>
              </p:ext>
            </p:extLst>
          </p:nvPr>
        </p:nvGraphicFramePr>
        <p:xfrm>
          <a:off x="755576" y="1484784"/>
          <a:ext cx="6909435" cy="259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9435"/>
              </a:tblGrid>
              <a:tr h="25922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void </a:t>
                      </a:r>
                      <a:r>
                        <a:rPr lang="en-GB" sz="900" dirty="0" err="1" smtClean="0">
                          <a:effectLst/>
                        </a:rPr>
                        <a:t>VCAST_PP_Control_Flow</a:t>
                      </a:r>
                      <a:r>
                        <a:rPr lang="en-GB" sz="900" dirty="0" smtClean="0">
                          <a:effectLst/>
                        </a:rPr>
                        <a:t>(CF_ID </a:t>
                      </a:r>
                      <a:r>
                        <a:rPr lang="en-GB" sz="900" dirty="0" err="1">
                          <a:effectLst/>
                        </a:rPr>
                        <a:t>cf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CF_I;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CF_ID *</a:t>
                      </a:r>
                      <a:r>
                        <a:rPr lang="en-GB" sz="900" dirty="0" err="1">
                          <a:effectLst/>
                        </a:rPr>
                        <a:t>pCF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Is it an active function under test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for(</a:t>
                      </a:r>
                      <a:r>
                        <a:rPr lang="en-GB" sz="900" dirty="0" err="1">
                          <a:effectLst/>
                        </a:rPr>
                        <a:t>pCF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CF_Filter</a:t>
                      </a:r>
                      <a:r>
                        <a:rPr lang="en-GB" sz="900" dirty="0">
                          <a:effectLst/>
                        </a:rPr>
                        <a:t> ; (*</a:t>
                      </a:r>
                      <a:r>
                        <a:rPr lang="en-GB" sz="900" dirty="0" err="1">
                          <a:effectLst/>
                        </a:rPr>
                        <a:t>pCF</a:t>
                      </a:r>
                      <a:r>
                        <a:rPr lang="en-GB" sz="900" dirty="0">
                          <a:effectLst/>
                        </a:rPr>
                        <a:t> != CF_END) &amp;&amp; (*</a:t>
                      </a:r>
                      <a:r>
                        <a:rPr lang="en-GB" sz="900" dirty="0" err="1">
                          <a:effectLst/>
                        </a:rPr>
                        <a:t>pCF</a:t>
                      </a:r>
                      <a:r>
                        <a:rPr lang="en-GB" sz="900" dirty="0">
                          <a:effectLst/>
                        </a:rPr>
                        <a:t> != </a:t>
                      </a:r>
                      <a:r>
                        <a:rPr lang="en-GB" sz="900" dirty="0" err="1">
                          <a:effectLst/>
                        </a:rPr>
                        <a:t>cf</a:t>
                      </a:r>
                      <a:r>
                        <a:rPr lang="en-GB" sz="900" dirty="0">
                          <a:effectLst/>
                        </a:rPr>
                        <a:t>) ; </a:t>
                      </a:r>
                      <a:r>
                        <a:rPr lang="en-GB" sz="900" dirty="0" err="1">
                          <a:effectLst/>
                        </a:rPr>
                        <a:t>pCF</a:t>
                      </a:r>
                      <a:r>
                        <a:rPr lang="en-GB" sz="900" dirty="0">
                          <a:effectLst/>
                        </a:rPr>
                        <a:t>++)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if(*</a:t>
                      </a:r>
                      <a:r>
                        <a:rPr lang="en-GB" sz="900" dirty="0" err="1">
                          <a:effectLst/>
                        </a:rPr>
                        <a:t>pCF</a:t>
                      </a:r>
                      <a:r>
                        <a:rPr lang="en-GB" sz="900" dirty="0">
                          <a:effectLst/>
                        </a:rPr>
                        <a:t> == </a:t>
                      </a:r>
                      <a:r>
                        <a:rPr lang="en-GB" sz="900" dirty="0" err="1">
                          <a:effectLst/>
                        </a:rPr>
                        <a:t>cf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CF_I = </a:t>
                      </a:r>
                      <a:r>
                        <a:rPr lang="en-GB" sz="900" dirty="0" err="1">
                          <a:effectLst/>
                        </a:rPr>
                        <a:t>CF_Store_Index</a:t>
                      </a:r>
                      <a:r>
                        <a:rPr lang="en-GB" sz="900" dirty="0">
                          <a:effectLst/>
                        </a:rPr>
                        <a:t>++; /* This increment should be interlocked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if(CF_I &lt;= </a:t>
                      </a:r>
                      <a:r>
                        <a:rPr lang="en-GB" sz="900" dirty="0" err="1">
                          <a:effectLst/>
                        </a:rPr>
                        <a:t>CF_Order_End</a:t>
                      </a:r>
                      <a:r>
                        <a:rPr lang="en-GB" sz="900" dirty="0">
                          <a:effectLst/>
                        </a:rPr>
                        <a:t>) /* Stores one extra for report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    </a:t>
                      </a:r>
                      <a:r>
                        <a:rPr lang="en-GB" sz="900" dirty="0" err="1">
                          <a:effectLst/>
                        </a:rPr>
                        <a:t>CF_Order_Store</a:t>
                      </a:r>
                      <a:r>
                        <a:rPr lang="en-GB" sz="900" dirty="0">
                          <a:effectLst/>
                        </a:rPr>
                        <a:t>[CF_I] = </a:t>
                      </a:r>
                      <a:r>
                        <a:rPr lang="en-GB" sz="900" dirty="0" err="1">
                          <a:effectLst/>
                        </a:rPr>
                        <a:t>cf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 end report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 : 6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91518"/>
              </p:ext>
            </p:extLst>
          </p:nvPr>
        </p:nvGraphicFramePr>
        <p:xfrm>
          <a:off x="755576" y="1340768"/>
          <a:ext cx="7488832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8832"/>
              </a:tblGrid>
              <a:tr h="4824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effectLst/>
                        </a:rPr>
                        <a:t>void </a:t>
                      </a:r>
                      <a:r>
                        <a:rPr lang="en-GB" sz="800" dirty="0" err="1" smtClean="0">
                          <a:effectLst/>
                        </a:rPr>
                        <a:t>VCAST_PP_Control_Flow_Report</a:t>
                      </a:r>
                      <a:r>
                        <a:rPr lang="en-GB" sz="800" dirty="0" smtClean="0">
                          <a:effectLst/>
                        </a:rPr>
                        <a:t>(</a:t>
                      </a:r>
                      <a:r>
                        <a:rPr lang="en-GB" sz="800" dirty="0" err="1" smtClean="0">
                          <a:effectLst/>
                        </a:rPr>
                        <a:t>const</a:t>
                      </a:r>
                      <a:r>
                        <a:rPr lang="en-GB" sz="800" dirty="0" smtClean="0">
                          <a:effectLst/>
                        </a:rPr>
                        <a:t> </a:t>
                      </a:r>
                      <a:r>
                        <a:rPr lang="en-GB" sz="800" dirty="0">
                          <a:effectLst/>
                        </a:rPr>
                        <a:t>CF_NAMES *</a:t>
                      </a:r>
                      <a:r>
                        <a:rPr lang="en-GB" sz="800" dirty="0" err="1">
                          <a:effectLst/>
                        </a:rPr>
                        <a:t>CFNames</a:t>
                      </a:r>
                      <a:r>
                        <a:rPr lang="en-GB" sz="8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</a:t>
                      </a:r>
                      <a:r>
                        <a:rPr lang="en-GB" sz="800" dirty="0" err="1">
                          <a:effectLst/>
                        </a:rPr>
                        <a:t>int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>
                          <a:effectLst/>
                        </a:rPr>
                        <a:t>, e, </a:t>
                      </a:r>
                      <a:r>
                        <a:rPr lang="en-GB" sz="800" dirty="0" err="1">
                          <a:effectLst/>
                        </a:rPr>
                        <a:t>fFlowOK</a:t>
                      </a:r>
                      <a:r>
                        <a:rPr lang="en-GB" sz="8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</a:t>
                      </a:r>
                      <a:r>
                        <a:rPr lang="en-GB" sz="800" dirty="0" err="1">
                          <a:effectLst/>
                        </a:rPr>
                        <a:t>const</a:t>
                      </a:r>
                      <a:r>
                        <a:rPr lang="en-GB" sz="800" dirty="0">
                          <a:effectLst/>
                        </a:rPr>
                        <a:t> CF_NAMES *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</a:t>
                      </a:r>
                      <a:r>
                        <a:rPr lang="en-GB" sz="800" dirty="0" err="1">
                          <a:effectLst/>
                        </a:rPr>
                        <a:t>const</a:t>
                      </a:r>
                      <a:r>
                        <a:rPr lang="en-GB" sz="800" dirty="0">
                          <a:effectLst/>
                        </a:rPr>
                        <a:t> char *</a:t>
                      </a:r>
                      <a:r>
                        <a:rPr lang="en-GB" sz="800" dirty="0" err="1">
                          <a:effectLst/>
                        </a:rPr>
                        <a:t>szUnexpected</a:t>
                      </a:r>
                      <a:r>
                        <a:rPr lang="en-GB" sz="800" dirty="0">
                          <a:effectLst/>
                        </a:rPr>
                        <a:t>, *</a:t>
                      </a:r>
                      <a:r>
                        <a:rPr lang="en-GB" sz="800" dirty="0" err="1">
                          <a:effectLst/>
                        </a:rPr>
                        <a:t>szExpected</a:t>
                      </a:r>
                      <a:r>
                        <a:rPr lang="en-GB" sz="8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</a:t>
                      </a:r>
                      <a:r>
                        <a:rPr lang="en-GB" sz="800" dirty="0" err="1">
                          <a:effectLst/>
                        </a:rPr>
                        <a:t>CF_Filter</a:t>
                      </a:r>
                      <a:r>
                        <a:rPr lang="en-GB" sz="800" dirty="0">
                          <a:effectLst/>
                        </a:rPr>
                        <a:t> = </a:t>
                      </a:r>
                      <a:r>
                        <a:rPr lang="en-GB" sz="800" dirty="0" err="1">
                          <a:effectLst/>
                        </a:rPr>
                        <a:t>CF_Null</a:t>
                      </a:r>
                      <a:r>
                        <a:rPr lang="en-GB" sz="800" dirty="0">
                          <a:effectLst/>
                        </a:rPr>
                        <a:t>; /* Stops </a:t>
                      </a:r>
                      <a:r>
                        <a:rPr lang="en-GB" sz="800" dirty="0" err="1">
                          <a:effectLst/>
                        </a:rPr>
                        <a:t>PP_Control_Flow</a:t>
                      </a:r>
                      <a:r>
                        <a:rPr lang="en-GB" sz="800" dirty="0">
                          <a:effectLst/>
                        </a:rPr>
                        <a:t> from </a:t>
                      </a:r>
                      <a:r>
                        <a:rPr lang="en-GB" sz="800" dirty="0" smtClean="0">
                          <a:effectLst/>
                        </a:rPr>
                        <a:t>accessing </a:t>
                      </a:r>
                      <a:r>
                        <a:rPr lang="en-GB" sz="800" dirty="0" err="1" smtClean="0">
                          <a:effectLst/>
                        </a:rPr>
                        <a:t>globals</a:t>
                      </a:r>
                      <a:r>
                        <a:rPr lang="en-GB" sz="800" dirty="0" smtClean="0">
                          <a:effectLst/>
                        </a:rPr>
                        <a:t> </a:t>
                      </a:r>
                      <a:r>
                        <a:rPr lang="en-GB" sz="800" dirty="0">
                          <a:effectLst/>
                        </a:rPr>
                        <a:t>*/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r>
                        <a:rPr lang="en-GB" sz="800" dirty="0" smtClean="0">
                          <a:effectLst/>
                        </a:rPr>
                        <a:t>   e </a:t>
                      </a:r>
                      <a:r>
                        <a:rPr lang="en-GB" sz="800" dirty="0">
                          <a:effectLst/>
                        </a:rPr>
                        <a:t>= (</a:t>
                      </a:r>
                      <a:r>
                        <a:rPr lang="en-GB" sz="800" dirty="0" err="1">
                          <a:effectLst/>
                        </a:rPr>
                        <a:t>CF_Store_Index</a:t>
                      </a:r>
                      <a:r>
                        <a:rPr lang="en-GB" sz="800" dirty="0">
                          <a:effectLst/>
                        </a:rPr>
                        <a:t> &lt; </a:t>
                      </a:r>
                      <a:r>
                        <a:rPr lang="en-GB" sz="800" dirty="0" err="1">
                          <a:effectLst/>
                        </a:rPr>
                        <a:t>CF_Order_End</a:t>
                      </a:r>
                      <a:r>
                        <a:rPr lang="en-GB" sz="800" dirty="0">
                          <a:effectLst/>
                        </a:rPr>
                        <a:t>) ? </a:t>
                      </a:r>
                      <a:r>
                        <a:rPr lang="en-GB" sz="800" dirty="0" err="1">
                          <a:effectLst/>
                        </a:rPr>
                        <a:t>CF_Store_Index</a:t>
                      </a:r>
                      <a:r>
                        <a:rPr lang="en-GB" sz="800" dirty="0">
                          <a:effectLst/>
                        </a:rPr>
                        <a:t> : </a:t>
                      </a:r>
                      <a:r>
                        <a:rPr lang="en-GB" sz="800" dirty="0" err="1">
                          <a:effectLst/>
                        </a:rPr>
                        <a:t>CF_Order_End</a:t>
                      </a:r>
                      <a:r>
                        <a:rPr lang="en-GB" sz="8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r>
                        <a:rPr lang="en-GB" sz="800" dirty="0" smtClean="0">
                          <a:effectLst/>
                        </a:rPr>
                        <a:t>   </a:t>
                      </a:r>
                      <a:r>
                        <a:rPr lang="en-GB" sz="800" dirty="0">
                          <a:effectLst/>
                        </a:rPr>
                        <a:t>for(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>
                          <a:effectLst/>
                        </a:rPr>
                        <a:t> = 0 ; 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>
                          <a:effectLst/>
                        </a:rPr>
                        <a:t> &lt; e ; 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 smtClean="0">
                          <a:effectLst/>
                        </a:rPr>
                        <a:t>++) /* First find out if the control flow accumulated matches */</a:t>
                      </a:r>
                      <a:endParaRPr lang="en-GB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smtClean="0">
                          <a:effectLst/>
                        </a:rPr>
                        <a:t>        </a:t>
                      </a:r>
                      <a:r>
                        <a:rPr lang="en-GB" sz="800" dirty="0">
                          <a:effectLst/>
                        </a:rPr>
                        <a:t>if(</a:t>
                      </a:r>
                      <a:r>
                        <a:rPr lang="en-GB" sz="800" dirty="0" err="1">
                          <a:effectLst/>
                        </a:rPr>
                        <a:t>CF_Order_Store</a:t>
                      </a:r>
                      <a:r>
                        <a:rPr lang="en-GB" sz="800" dirty="0">
                          <a:effectLst/>
                        </a:rPr>
                        <a:t>[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>
                          <a:effectLst/>
                        </a:rPr>
                        <a:t>] != </a:t>
                      </a:r>
                      <a:r>
                        <a:rPr lang="en-GB" sz="800" dirty="0" err="1">
                          <a:effectLst/>
                        </a:rPr>
                        <a:t>CF_Order</a:t>
                      </a:r>
                      <a:r>
                        <a:rPr lang="en-GB" sz="800" dirty="0">
                          <a:effectLst/>
                        </a:rPr>
                        <a:t>[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>
                          <a:effectLst/>
                        </a:rPr>
                        <a:t>])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break;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smtClean="0">
                          <a:effectLst/>
                        </a:rPr>
                        <a:t>    </a:t>
                      </a:r>
                      <a:r>
                        <a:rPr lang="en-GB" sz="800" dirty="0" err="1">
                          <a:effectLst/>
                        </a:rPr>
                        <a:t>fFlowOK</a:t>
                      </a:r>
                      <a:r>
                        <a:rPr lang="en-GB" sz="800" dirty="0">
                          <a:effectLst/>
                        </a:rPr>
                        <a:t> = (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>
                          <a:effectLst/>
                        </a:rPr>
                        <a:t> &gt;= e);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r>
                        <a:rPr lang="en-GB" sz="800" dirty="0" smtClean="0">
                          <a:effectLst/>
                        </a:rPr>
                        <a:t>   </a:t>
                      </a:r>
                      <a:r>
                        <a:rPr lang="en-GB" sz="800" dirty="0">
                          <a:effectLst/>
                        </a:rPr>
                        <a:t>if(</a:t>
                      </a:r>
                      <a:r>
                        <a:rPr lang="en-GB" sz="800" dirty="0" err="1">
                          <a:effectLst/>
                        </a:rPr>
                        <a:t>fFlowOK</a:t>
                      </a:r>
                      <a:r>
                        <a:rPr lang="en-GB" sz="800" dirty="0">
                          <a:effectLst/>
                        </a:rPr>
                        <a:t> &amp;&amp; (</a:t>
                      </a:r>
                      <a:r>
                        <a:rPr lang="en-GB" sz="800" dirty="0" err="1">
                          <a:effectLst/>
                        </a:rPr>
                        <a:t>CF_Store_Index</a:t>
                      </a:r>
                      <a:r>
                        <a:rPr lang="en-GB" sz="800" dirty="0">
                          <a:effectLst/>
                        </a:rPr>
                        <a:t> == </a:t>
                      </a:r>
                      <a:r>
                        <a:rPr lang="en-GB" sz="800" dirty="0" err="1">
                          <a:effectLst/>
                        </a:rPr>
                        <a:t>CF_Order_End</a:t>
                      </a:r>
                      <a:r>
                        <a:rPr lang="en-GB" sz="800" dirty="0">
                          <a:effectLst/>
                        </a:rPr>
                        <a:t>))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</a:t>
                      </a:r>
                      <a:r>
                        <a:rPr lang="en-GB" sz="800" dirty="0" err="1">
                          <a:effectLst/>
                        </a:rPr>
                        <a:t>printf</a:t>
                      </a:r>
                      <a:r>
                        <a:rPr lang="en-GB" sz="800" dirty="0">
                          <a:effectLst/>
                        </a:rPr>
                        <a:t>("Control flow was successful\n");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else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if(</a:t>
                      </a:r>
                      <a:r>
                        <a:rPr lang="en-GB" sz="800" dirty="0" err="1">
                          <a:effectLst/>
                        </a:rPr>
                        <a:t>CF_Store_Index</a:t>
                      </a:r>
                      <a:r>
                        <a:rPr lang="en-GB" sz="800" dirty="0">
                          <a:effectLst/>
                        </a:rPr>
                        <a:t> &lt; </a:t>
                      </a:r>
                      <a:r>
                        <a:rPr lang="en-GB" sz="800" dirty="0" err="1">
                          <a:effectLst/>
                        </a:rPr>
                        <a:t>CF_Order_End</a:t>
                      </a:r>
                      <a:r>
                        <a:rPr lang="en-GB" sz="8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</a:t>
                      </a:r>
                      <a:r>
                        <a:rPr lang="en-GB" sz="800" dirty="0" err="1">
                          <a:effectLst/>
                        </a:rPr>
                        <a:t>printf</a:t>
                      </a:r>
                      <a:r>
                        <a:rPr lang="en-GB" sz="800" dirty="0">
                          <a:effectLst/>
                        </a:rPr>
                        <a:t>("Expected %d function calls, found %d calls\n</a:t>
                      </a:r>
                      <a:r>
                        <a:rPr lang="en-GB" sz="800" dirty="0" smtClean="0">
                          <a:effectLst/>
                        </a:rPr>
                        <a:t>",  </a:t>
                      </a:r>
                      <a:r>
                        <a:rPr lang="en-GB" sz="800" dirty="0" err="1">
                          <a:effectLst/>
                        </a:rPr>
                        <a:t>CF_Order_End</a:t>
                      </a:r>
                      <a:r>
                        <a:rPr lang="en-GB" sz="800" dirty="0">
                          <a:effectLst/>
                        </a:rPr>
                        <a:t>, </a:t>
                      </a:r>
                      <a:r>
                        <a:rPr lang="en-GB" sz="800" dirty="0" err="1">
                          <a:effectLst/>
                        </a:rPr>
                        <a:t>CF_Store_Index</a:t>
                      </a:r>
                      <a:r>
                        <a:rPr lang="en-GB" sz="800" dirty="0">
                          <a:effectLst/>
                        </a:rPr>
                        <a:t>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else if(</a:t>
                      </a:r>
                      <a:r>
                        <a:rPr lang="en-GB" sz="800" dirty="0" err="1">
                          <a:effectLst/>
                        </a:rPr>
                        <a:t>CF_Store_Index</a:t>
                      </a:r>
                      <a:r>
                        <a:rPr lang="en-GB" sz="800" dirty="0">
                          <a:effectLst/>
                        </a:rPr>
                        <a:t> &gt; </a:t>
                      </a:r>
                      <a:r>
                        <a:rPr lang="en-GB" sz="800" dirty="0" err="1">
                          <a:effectLst/>
                        </a:rPr>
                        <a:t>CF_Order_End</a:t>
                      </a:r>
                      <a:r>
                        <a:rPr lang="en-GB" sz="8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for(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 = </a:t>
                      </a:r>
                      <a:r>
                        <a:rPr lang="en-GB" sz="800" dirty="0" err="1">
                          <a:effectLst/>
                        </a:rPr>
                        <a:t>CFNames</a:t>
                      </a:r>
                      <a:r>
                        <a:rPr lang="en-GB" sz="800" dirty="0">
                          <a:effectLst/>
                        </a:rPr>
                        <a:t> ; 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-&gt;Id != </a:t>
                      </a:r>
                      <a:r>
                        <a:rPr lang="en-GB" sz="800" dirty="0" err="1">
                          <a:effectLst/>
                        </a:rPr>
                        <a:t>CF_Order_Store</a:t>
                      </a:r>
                      <a:r>
                        <a:rPr lang="en-GB" sz="800" dirty="0">
                          <a:effectLst/>
                        </a:rPr>
                        <a:t>[</a:t>
                      </a:r>
                      <a:r>
                        <a:rPr lang="en-GB" sz="800" dirty="0" err="1">
                          <a:effectLst/>
                        </a:rPr>
                        <a:t>CF_Order_End</a:t>
                      </a:r>
                      <a:r>
                        <a:rPr lang="en-GB" sz="800" dirty="0">
                          <a:effectLst/>
                        </a:rPr>
                        <a:t>]) </a:t>
                      </a:r>
                      <a:r>
                        <a:rPr lang="en-GB" sz="800" dirty="0" smtClean="0">
                          <a:effectLst/>
                        </a:rPr>
                        <a:t>&amp;&amp; </a:t>
                      </a:r>
                      <a:r>
                        <a:rPr lang="en-GB" sz="800" dirty="0">
                          <a:effectLst/>
                        </a:rPr>
                        <a:t>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-&gt;Id != CF_END) ; 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 smtClean="0">
                          <a:effectLst/>
                        </a:rPr>
                        <a:t>++)</a:t>
                      </a:r>
                      <a:r>
                        <a:rPr lang="en-GB" sz="800" baseline="0" dirty="0" smtClean="0">
                          <a:effectLst/>
                        </a:rPr>
                        <a:t> </a:t>
                      </a:r>
                      <a:r>
                        <a:rPr lang="en-GB" sz="800" dirty="0" smtClean="0">
                          <a:effectLst/>
                        </a:rPr>
                        <a:t>   </a:t>
                      </a:r>
                      <a:r>
                        <a:rPr lang="en-GB" sz="8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</a:t>
                      </a:r>
                      <a:r>
                        <a:rPr lang="en-GB" sz="800" dirty="0" err="1">
                          <a:effectLst/>
                        </a:rPr>
                        <a:t>szUnexpected</a:t>
                      </a:r>
                      <a:r>
                        <a:rPr lang="en-GB" sz="800" dirty="0">
                          <a:effectLst/>
                        </a:rPr>
                        <a:t> = 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-&gt;Name;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</a:t>
                      </a:r>
                      <a:r>
                        <a:rPr lang="en-GB" sz="800" dirty="0" err="1">
                          <a:effectLst/>
                        </a:rPr>
                        <a:t>printf</a:t>
                      </a:r>
                      <a:r>
                        <a:rPr lang="en-GB" sz="800" dirty="0">
                          <a:effectLst/>
                        </a:rPr>
                        <a:t>("Expected %d function calls, found %d calls, first incorrect was %s\n</a:t>
                      </a:r>
                      <a:r>
                        <a:rPr lang="en-GB" sz="800" dirty="0" smtClean="0">
                          <a:effectLst/>
                        </a:rPr>
                        <a:t>",</a:t>
                      </a:r>
                      <a:r>
                        <a:rPr lang="en-GB" sz="800" baseline="0" dirty="0" smtClean="0">
                          <a:effectLst/>
                        </a:rPr>
                        <a:t> </a:t>
                      </a:r>
                      <a:r>
                        <a:rPr lang="en-GB" sz="800" dirty="0" err="1" smtClean="0">
                          <a:effectLst/>
                        </a:rPr>
                        <a:t>CF_Order_End</a:t>
                      </a:r>
                      <a:r>
                        <a:rPr lang="en-GB" sz="800" dirty="0">
                          <a:effectLst/>
                        </a:rPr>
                        <a:t>, </a:t>
                      </a:r>
                      <a:r>
                        <a:rPr lang="en-GB" sz="800" dirty="0" err="1">
                          <a:effectLst/>
                        </a:rPr>
                        <a:t>CF_Store_Index</a:t>
                      </a:r>
                      <a:r>
                        <a:rPr lang="en-GB" sz="800" dirty="0">
                          <a:effectLst/>
                        </a:rPr>
                        <a:t>, </a:t>
                      </a:r>
                      <a:r>
                        <a:rPr lang="en-GB" sz="800" dirty="0" err="1">
                          <a:effectLst/>
                        </a:rPr>
                        <a:t>szUnexpected</a:t>
                      </a:r>
                      <a:r>
                        <a:rPr lang="en-GB" sz="800" dirty="0">
                          <a:effectLst/>
                        </a:rPr>
                        <a:t>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r>
                        <a:rPr lang="en-GB" sz="800" dirty="0" smtClean="0">
                          <a:effectLst/>
                        </a:rPr>
                        <a:t>       </a:t>
                      </a:r>
                      <a:r>
                        <a:rPr lang="en-GB" sz="800" dirty="0">
                          <a:effectLst/>
                        </a:rPr>
                        <a:t>if(!</a:t>
                      </a:r>
                      <a:r>
                        <a:rPr lang="en-GB" sz="800" dirty="0" err="1">
                          <a:effectLst/>
                        </a:rPr>
                        <a:t>fFlowOK</a:t>
                      </a:r>
                      <a:r>
                        <a:rPr lang="en-GB" sz="8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for(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 = </a:t>
                      </a:r>
                      <a:r>
                        <a:rPr lang="en-GB" sz="800" dirty="0" err="1">
                          <a:effectLst/>
                        </a:rPr>
                        <a:t>CFNames</a:t>
                      </a:r>
                      <a:r>
                        <a:rPr lang="en-GB" sz="800" dirty="0">
                          <a:effectLst/>
                        </a:rPr>
                        <a:t> ; 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-&gt;Id != </a:t>
                      </a:r>
                      <a:r>
                        <a:rPr lang="en-GB" sz="800" dirty="0" err="1">
                          <a:effectLst/>
                        </a:rPr>
                        <a:t>CF_Order_Store</a:t>
                      </a:r>
                      <a:r>
                        <a:rPr lang="en-GB" sz="800" dirty="0">
                          <a:effectLst/>
                        </a:rPr>
                        <a:t>[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>
                          <a:effectLst/>
                        </a:rPr>
                        <a:t>]) </a:t>
                      </a:r>
                      <a:r>
                        <a:rPr lang="en-GB" sz="800" dirty="0" smtClean="0">
                          <a:effectLst/>
                        </a:rPr>
                        <a:t>&amp;&amp; </a:t>
                      </a:r>
                      <a:r>
                        <a:rPr lang="en-GB" sz="800" dirty="0">
                          <a:effectLst/>
                        </a:rPr>
                        <a:t>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-&gt;Id != CF_END) ; 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 smtClean="0">
                          <a:effectLst/>
                        </a:rPr>
                        <a:t>++)    </a:t>
                      </a:r>
                      <a:r>
                        <a:rPr lang="en-GB" sz="8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</a:t>
                      </a:r>
                      <a:r>
                        <a:rPr lang="en-GB" sz="800" dirty="0" err="1">
                          <a:effectLst/>
                        </a:rPr>
                        <a:t>szUnexpected</a:t>
                      </a:r>
                      <a:r>
                        <a:rPr lang="en-GB" sz="800" dirty="0">
                          <a:effectLst/>
                        </a:rPr>
                        <a:t> = 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-&gt;Name;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for(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 = </a:t>
                      </a:r>
                      <a:r>
                        <a:rPr lang="en-GB" sz="800" dirty="0" err="1">
                          <a:effectLst/>
                        </a:rPr>
                        <a:t>CFNames</a:t>
                      </a:r>
                      <a:r>
                        <a:rPr lang="en-GB" sz="800" dirty="0">
                          <a:effectLst/>
                        </a:rPr>
                        <a:t> ; 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-&gt;Id != </a:t>
                      </a:r>
                      <a:r>
                        <a:rPr lang="en-GB" sz="800" dirty="0" err="1">
                          <a:effectLst/>
                        </a:rPr>
                        <a:t>CF_Order</a:t>
                      </a:r>
                      <a:r>
                        <a:rPr lang="en-GB" sz="800" dirty="0">
                          <a:effectLst/>
                        </a:rPr>
                        <a:t>[</a:t>
                      </a:r>
                      <a:r>
                        <a:rPr lang="en-GB" sz="800" dirty="0" err="1">
                          <a:effectLst/>
                        </a:rPr>
                        <a:t>i</a:t>
                      </a:r>
                      <a:r>
                        <a:rPr lang="en-GB" sz="800" dirty="0">
                          <a:effectLst/>
                        </a:rPr>
                        <a:t>]) </a:t>
                      </a:r>
                      <a:r>
                        <a:rPr lang="en-GB" sz="800" dirty="0" smtClean="0">
                          <a:effectLst/>
                        </a:rPr>
                        <a:t>&amp;&amp;  </a:t>
                      </a:r>
                      <a:r>
                        <a:rPr lang="en-GB" sz="800" dirty="0">
                          <a:effectLst/>
                        </a:rPr>
                        <a:t>(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-&gt;Id != CF_END) ; 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 smtClean="0">
                          <a:effectLst/>
                        </a:rPr>
                        <a:t>++)    </a:t>
                      </a:r>
                      <a:r>
                        <a:rPr lang="en-GB" sz="8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</a:t>
                      </a:r>
                      <a:r>
                        <a:rPr lang="en-GB" sz="800" dirty="0" err="1">
                          <a:effectLst/>
                        </a:rPr>
                        <a:t>szExpected</a:t>
                      </a:r>
                      <a:r>
                        <a:rPr lang="en-GB" sz="800" dirty="0">
                          <a:effectLst/>
                        </a:rPr>
                        <a:t> = </a:t>
                      </a:r>
                      <a:r>
                        <a:rPr lang="en-GB" sz="800" dirty="0" err="1">
                          <a:effectLst/>
                        </a:rPr>
                        <a:t>pNames</a:t>
                      </a:r>
                      <a:r>
                        <a:rPr lang="en-GB" sz="800" dirty="0">
                          <a:effectLst/>
                        </a:rPr>
                        <a:t>-&gt;Name;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    </a:t>
                      </a:r>
                      <a:r>
                        <a:rPr lang="en-GB" sz="800" dirty="0" err="1">
                          <a:effectLst/>
                        </a:rPr>
                        <a:t>printf</a:t>
                      </a:r>
                      <a:r>
                        <a:rPr lang="en-GB" sz="800" dirty="0">
                          <a:effectLst/>
                        </a:rPr>
                        <a:t>("Control flow incorrect at index %d, expected %s, found %s\n</a:t>
                      </a:r>
                      <a:r>
                        <a:rPr lang="en-GB" sz="800" dirty="0" smtClean="0">
                          <a:effectLst/>
                        </a:rPr>
                        <a:t>", i+1</a:t>
                      </a:r>
                      <a:r>
                        <a:rPr lang="en-GB" sz="800" dirty="0">
                          <a:effectLst/>
                        </a:rPr>
                        <a:t>, </a:t>
                      </a:r>
                      <a:r>
                        <a:rPr lang="en-GB" sz="800" dirty="0" err="1">
                          <a:effectLst/>
                        </a:rPr>
                        <a:t>szExpected</a:t>
                      </a:r>
                      <a:r>
                        <a:rPr lang="en-GB" sz="800" dirty="0">
                          <a:effectLst/>
                        </a:rPr>
                        <a:t>, </a:t>
                      </a:r>
                      <a:r>
                        <a:rPr lang="en-GB" sz="800" dirty="0" err="1">
                          <a:effectLst/>
                        </a:rPr>
                        <a:t>szUnexpected</a:t>
                      </a:r>
                      <a:r>
                        <a:rPr lang="en-GB" sz="800" dirty="0">
                          <a:effectLst/>
                        </a:rPr>
                        <a:t>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    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    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effectLst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800" dirty="0">
                        <a:effectLst/>
                      </a:endParaRPr>
                    </a:p>
                  </a:txBody>
                  <a:tcPr marL="46569" marR="4656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Proprietary application (</a:t>
            </a:r>
            <a:r>
              <a:rPr lang="en-US" dirty="0" err="1" smtClean="0"/>
              <a:t>AutoTool</a:t>
            </a:r>
            <a:r>
              <a:rPr lang="en-US" dirty="0" smtClean="0"/>
              <a:t>) for integration tests.</a:t>
            </a:r>
          </a:p>
          <a:p>
            <a:r>
              <a:rPr lang="en-US" dirty="0" err="1" smtClean="0"/>
              <a:t>AutoTool</a:t>
            </a:r>
            <a:r>
              <a:rPr lang="en-US" dirty="0" smtClean="0"/>
              <a:t> creates a C source test case. The test case has.</a:t>
            </a:r>
          </a:p>
          <a:p>
            <a:pPr lvl="1"/>
            <a:r>
              <a:rPr lang="en-US" dirty="0" smtClean="0"/>
              <a:t>Test case initialization.</a:t>
            </a:r>
          </a:p>
          <a:p>
            <a:pPr lvl="1"/>
            <a:r>
              <a:rPr lang="en-US" dirty="0" smtClean="0"/>
              <a:t>Test case start. Usually a function is called.</a:t>
            </a:r>
          </a:p>
          <a:p>
            <a:pPr lvl="1"/>
            <a:r>
              <a:rPr lang="en-US" dirty="0" smtClean="0"/>
              <a:t>Test case wait. Wait for the test to complete.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AutoTool</a:t>
            </a:r>
            <a:r>
              <a:rPr lang="en-US" dirty="0" smtClean="0"/>
              <a:t> generated debugger script processes expected results at a breakpoint.</a:t>
            </a:r>
          </a:p>
          <a:p>
            <a:pPr lvl="1"/>
            <a:r>
              <a:rPr lang="en-US" dirty="0"/>
              <a:t>Test case verify.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Problem.</a:t>
            </a:r>
          </a:p>
          <a:p>
            <a:pPr lvl="1"/>
            <a:r>
              <a:rPr lang="en-US" dirty="0" smtClean="0"/>
              <a:t>It stopped working reliably.</a:t>
            </a:r>
          </a:p>
          <a:p>
            <a:pPr lvl="1"/>
            <a:endParaRPr lang="en-US" dirty="0"/>
          </a:p>
          <a:p>
            <a:r>
              <a:rPr lang="en-US" dirty="0" err="1" smtClean="0"/>
              <a:t>VectorCAST</a:t>
            </a:r>
            <a:r>
              <a:rPr lang="en-US" dirty="0" smtClean="0"/>
              <a:t> solution.</a:t>
            </a:r>
          </a:p>
          <a:p>
            <a:pPr lvl="1"/>
            <a:r>
              <a:rPr lang="en-GB" dirty="0"/>
              <a:t>Introduce probe points into their application to </a:t>
            </a:r>
            <a:r>
              <a:rPr lang="en-GB" dirty="0" smtClean="0"/>
              <a:t>replace the breakpoint system.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229234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 case source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 : 7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70973"/>
              </p:ext>
            </p:extLst>
          </p:nvPr>
        </p:nvGraphicFramePr>
        <p:xfrm>
          <a:off x="755576" y="1340768"/>
          <a:ext cx="6783070" cy="4276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Structure created for test case. Only the functions in this array are recorded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For this test CF_FUT5 is not under test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CF_ID CF_Filter_Test1[] =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 CF_FUT1, CF_FUT2, CF_FUT3, CF_FUT4, CF_END };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Structure created for test case giving call order.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err="1">
                          <a:effectLst/>
                        </a:rPr>
                        <a:t>const</a:t>
                      </a:r>
                      <a:r>
                        <a:rPr lang="en-GB" sz="900" dirty="0">
                          <a:effectLst/>
                        </a:rPr>
                        <a:t> CF_ID CF_Order_Test1[] =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 CF_FUT1, CF_FUT2, CF_FUT3, CF_FUT4, CF_FUT4, CF_FUT3, CF_FUT4, CF_END};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/* A Microsoft visual C main routine, used to verify the control flow code.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* It would normally be a test case with four steps.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* 1. Initialise with </a:t>
                      </a:r>
                      <a:r>
                        <a:rPr lang="en-GB" sz="900" dirty="0" err="1">
                          <a:effectLst/>
                        </a:rPr>
                        <a:t>PP_Control_Flow_Init</a:t>
                      </a:r>
                      <a:r>
                        <a:rPr lang="en-GB" sz="900" dirty="0">
                          <a:effectLst/>
                        </a:rPr>
                        <a:t>.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* 2. Call function which starts the control flow.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* 3. Wait a specified time (needed if control flow calls are asynchronous)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* 4. Output the result with </a:t>
                      </a:r>
                      <a:r>
                        <a:rPr lang="en-GB" sz="900" dirty="0" err="1">
                          <a:effectLst/>
                        </a:rPr>
                        <a:t>PP_Control_Flow_Result</a:t>
                      </a:r>
                      <a:r>
                        <a:rPr lang="en-GB" sz="900" dirty="0">
                          <a:effectLst/>
                        </a:rPr>
                        <a:t>.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_</a:t>
                      </a:r>
                      <a:r>
                        <a:rPr lang="en-GB" sz="900" dirty="0" err="1">
                          <a:effectLst/>
                        </a:rPr>
                        <a:t>tmain</a:t>
                      </a:r>
                      <a:r>
                        <a:rPr lang="en-GB" sz="900" dirty="0">
                          <a:effectLst/>
                        </a:rPr>
                        <a:t>(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argc</a:t>
                      </a:r>
                      <a:r>
                        <a:rPr lang="en-GB" sz="900" dirty="0">
                          <a:effectLst/>
                        </a:rPr>
                        <a:t>, _TCHAR* </a:t>
                      </a:r>
                      <a:r>
                        <a:rPr lang="en-GB" sz="900" dirty="0" err="1">
                          <a:effectLst/>
                        </a:rPr>
                        <a:t>argv</a:t>
                      </a:r>
                      <a:r>
                        <a:rPr lang="en-GB" sz="900" dirty="0">
                          <a:effectLst/>
                        </a:rPr>
                        <a:t>[])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if(!</a:t>
                      </a:r>
                      <a:r>
                        <a:rPr lang="en-GB" sz="900" dirty="0" err="1" smtClean="0">
                          <a:effectLst/>
                        </a:rPr>
                        <a:t>VCAST_PP_Control_Flow_Init</a:t>
                      </a:r>
                      <a:r>
                        <a:rPr lang="en-GB" sz="900" dirty="0" smtClean="0">
                          <a:effectLst/>
                        </a:rPr>
                        <a:t>(CF_Filter_Test1</a:t>
                      </a:r>
                      <a:r>
                        <a:rPr lang="en-GB" sz="900" dirty="0">
                          <a:effectLst/>
                        </a:rPr>
                        <a:t>, CF_Order_Test1))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    </a:t>
                      </a:r>
                      <a:r>
                        <a:rPr lang="en-GB" sz="900" dirty="0" err="1" smtClean="0">
                          <a:effectLst/>
                        </a:rPr>
                        <a:t>printf</a:t>
                      </a:r>
                      <a:r>
                        <a:rPr lang="en-GB" sz="900" dirty="0">
                          <a:effectLst/>
                        </a:rPr>
                        <a:t>("Control flow too large or function not in filter\n");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baseline="0" dirty="0" smtClean="0">
                          <a:effectLst/>
                        </a:rPr>
                        <a:t>    </a:t>
                      </a:r>
                      <a:r>
                        <a:rPr lang="en-GB" sz="900" dirty="0" smtClean="0">
                          <a:effectLst/>
                        </a:rPr>
                        <a:t>else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    fut1(1</a:t>
                      </a:r>
                      <a:r>
                        <a:rPr lang="en-GB" sz="900" dirty="0">
                          <a:effectLst/>
                        </a:rPr>
                        <a:t>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    </a:t>
                      </a:r>
                      <a:r>
                        <a:rPr lang="en-GB" sz="900" dirty="0" err="1" smtClean="0">
                          <a:effectLst/>
                        </a:rPr>
                        <a:t>VCAST_PP_Control_Flow_Report</a:t>
                      </a:r>
                      <a:r>
                        <a:rPr lang="en-GB" sz="900" dirty="0" smtClean="0">
                          <a:effectLst/>
                        </a:rPr>
                        <a:t>(</a:t>
                      </a:r>
                      <a:r>
                        <a:rPr lang="en-GB" sz="900" dirty="0" err="1" smtClean="0">
                          <a:effectLst/>
                        </a:rPr>
                        <a:t>CF_Names</a:t>
                      </a:r>
                      <a:r>
                        <a:rPr lang="en-GB" sz="900" dirty="0">
                          <a:effectLst/>
                        </a:rPr>
                        <a:t>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return </a:t>
                      </a:r>
                      <a:r>
                        <a:rPr lang="en-GB" sz="900" dirty="0">
                          <a:effectLst/>
                        </a:rPr>
                        <a:t>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}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source code. </a:t>
            </a:r>
            <a:r>
              <a:rPr lang="en-GB" dirty="0" err="1" smtClean="0"/>
              <a:t>PP_Control_Flow</a:t>
            </a:r>
            <a:r>
              <a:rPr lang="en-GB" dirty="0" smtClean="0"/>
              <a:t> lines are probe points.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 : 8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4689"/>
              </p:ext>
            </p:extLst>
          </p:nvPr>
        </p:nvGraphicFramePr>
        <p:xfrm>
          <a:off x="683568" y="1340768"/>
          <a:ext cx="6533525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3525"/>
              </a:tblGrid>
              <a:tr h="4752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err="1" smtClean="0">
                          <a:effectLst/>
                        </a:rPr>
                        <a:t>int</a:t>
                      </a:r>
                      <a:r>
                        <a:rPr lang="en-GB" sz="800" b="1" dirty="0" smtClean="0">
                          <a:effectLst/>
                        </a:rPr>
                        <a:t> </a:t>
                      </a:r>
                      <a:r>
                        <a:rPr lang="en-GB" sz="800" b="1" dirty="0">
                          <a:effectLst/>
                        </a:rPr>
                        <a:t>fut1(</a:t>
                      </a: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aseline="0" dirty="0" smtClean="0">
                          <a:effectLst/>
                        </a:rPr>
                        <a:t>    </a:t>
                      </a:r>
                      <a:r>
                        <a:rPr lang="en-GB" sz="800" dirty="0" err="1" smtClean="0">
                          <a:effectLst/>
                        </a:rPr>
                        <a:t>VCAST_</a:t>
                      </a:r>
                      <a:r>
                        <a:rPr lang="en-GB" sz="800" b="1" dirty="0" err="1" smtClean="0">
                          <a:effectLst/>
                        </a:rPr>
                        <a:t>PP_Control_Flow</a:t>
                      </a:r>
                      <a:r>
                        <a:rPr lang="en-GB" sz="800" b="1" dirty="0" smtClean="0">
                          <a:effectLst/>
                        </a:rPr>
                        <a:t>(CF_FUT1);</a:t>
                      </a:r>
                      <a:endParaRPr lang="en-GB" sz="8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a </a:t>
                      </a:r>
                      <a:r>
                        <a:rPr lang="en-GB" sz="800" b="1" dirty="0">
                          <a:effectLst/>
                        </a:rPr>
                        <a:t>= fut2(a);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a </a:t>
                      </a:r>
                      <a:r>
                        <a:rPr lang="en-GB" sz="800" b="1" dirty="0">
                          <a:effectLst/>
                        </a:rPr>
                        <a:t>= fut3(a);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return </a:t>
                      </a:r>
                      <a:r>
                        <a:rPr lang="en-GB" sz="800" b="1" dirty="0">
                          <a:effectLst/>
                        </a:rPr>
                        <a:t>a+1;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fut2(</a:t>
                      </a: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</a:t>
                      </a:r>
                      <a:r>
                        <a:rPr lang="en-GB" sz="800" dirty="0" err="1" smtClean="0">
                          <a:effectLst/>
                        </a:rPr>
                        <a:t>VCAST_</a:t>
                      </a:r>
                      <a:r>
                        <a:rPr lang="en-GB" sz="800" b="1" dirty="0" err="1" smtClean="0">
                          <a:effectLst/>
                        </a:rPr>
                        <a:t>PP_Control_Flow</a:t>
                      </a:r>
                      <a:r>
                        <a:rPr lang="en-GB" sz="800" b="1" dirty="0" smtClean="0">
                          <a:effectLst/>
                        </a:rPr>
                        <a:t>(CF_FUT2);</a:t>
                      </a:r>
                      <a:endParaRPr lang="en-GB" sz="8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a </a:t>
                      </a:r>
                      <a:r>
                        <a:rPr lang="en-GB" sz="800" b="1" dirty="0">
                          <a:effectLst/>
                        </a:rPr>
                        <a:t>= fut3(a);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a </a:t>
                      </a:r>
                      <a:r>
                        <a:rPr lang="en-GB" sz="800" b="1" dirty="0">
                          <a:effectLst/>
                        </a:rPr>
                        <a:t>= fut4(a);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return </a:t>
                      </a:r>
                      <a:r>
                        <a:rPr lang="en-GB" sz="800" b="1" dirty="0">
                          <a:effectLst/>
                        </a:rPr>
                        <a:t>a+1;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fut3(</a:t>
                      </a: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</a:t>
                      </a:r>
                      <a:r>
                        <a:rPr lang="en-GB" sz="800" dirty="0" err="1" smtClean="0">
                          <a:effectLst/>
                        </a:rPr>
                        <a:t>VCAST_</a:t>
                      </a:r>
                      <a:r>
                        <a:rPr lang="en-GB" sz="800" b="1" dirty="0" err="1" smtClean="0">
                          <a:effectLst/>
                        </a:rPr>
                        <a:t>PP_Control_Flow</a:t>
                      </a:r>
                      <a:r>
                        <a:rPr lang="en-GB" sz="800" b="1" dirty="0" smtClean="0">
                          <a:effectLst/>
                        </a:rPr>
                        <a:t>(CF_FUT3);</a:t>
                      </a:r>
                      <a:endParaRPr lang="en-GB" sz="8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a </a:t>
                      </a:r>
                      <a:r>
                        <a:rPr lang="en-GB" sz="800" b="1" dirty="0">
                          <a:effectLst/>
                        </a:rPr>
                        <a:t>= fut4(a);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a </a:t>
                      </a:r>
                      <a:r>
                        <a:rPr lang="en-GB" sz="800" b="1" dirty="0">
                          <a:effectLst/>
                        </a:rPr>
                        <a:t>= fut5(a);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return </a:t>
                      </a:r>
                      <a:r>
                        <a:rPr lang="en-GB" sz="800" b="1" dirty="0">
                          <a:effectLst/>
                        </a:rPr>
                        <a:t>a+1;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fut4(</a:t>
                      </a: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effectLst/>
                        </a:rPr>
                        <a:t>    </a:t>
                      </a:r>
                      <a:r>
                        <a:rPr lang="en-GB" sz="800" dirty="0" err="1" smtClean="0">
                          <a:effectLst/>
                        </a:rPr>
                        <a:t>VCAST_</a:t>
                      </a:r>
                      <a:r>
                        <a:rPr lang="en-GB" sz="800" b="1" dirty="0" err="1" smtClean="0">
                          <a:effectLst/>
                        </a:rPr>
                        <a:t>PP_Control_Flow</a:t>
                      </a:r>
                      <a:r>
                        <a:rPr lang="en-GB" sz="800" b="1" dirty="0" smtClean="0">
                          <a:effectLst/>
                        </a:rPr>
                        <a:t>(CF_FUT4);</a:t>
                      </a:r>
                      <a:endParaRPr lang="en-GB" sz="8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return </a:t>
                      </a:r>
                      <a:r>
                        <a:rPr lang="en-GB" sz="800" b="1" dirty="0">
                          <a:effectLst/>
                        </a:rPr>
                        <a:t>a+1;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fut5(</a:t>
                      </a:r>
                      <a:r>
                        <a:rPr lang="en-GB" sz="800" b="1" dirty="0" err="1">
                          <a:effectLst/>
                        </a:rPr>
                        <a:t>int</a:t>
                      </a:r>
                      <a:r>
                        <a:rPr lang="en-GB" sz="800" b="1" dirty="0">
                          <a:effectLst/>
                        </a:rPr>
                        <a:t> 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</a:t>
                      </a:r>
                      <a:r>
                        <a:rPr lang="en-GB" sz="800" dirty="0" err="1" smtClean="0">
                          <a:effectLst/>
                        </a:rPr>
                        <a:t>VCAST_</a:t>
                      </a:r>
                      <a:r>
                        <a:rPr lang="en-GB" sz="800" b="1" dirty="0" err="1" smtClean="0">
                          <a:effectLst/>
                        </a:rPr>
                        <a:t>PP_Control_Flow</a:t>
                      </a:r>
                      <a:r>
                        <a:rPr lang="en-GB" sz="800" b="1" dirty="0" smtClean="0">
                          <a:effectLst/>
                        </a:rPr>
                        <a:t>(CF_FUT5);</a:t>
                      </a:r>
                      <a:endParaRPr lang="en-GB" sz="8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smtClean="0">
                          <a:effectLst/>
                        </a:rPr>
                        <a:t>    return </a:t>
                      </a:r>
                      <a:r>
                        <a:rPr lang="en-GB" sz="800" b="1" dirty="0">
                          <a:effectLst/>
                        </a:rPr>
                        <a:t>a+2;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}</a:t>
                      </a:r>
                      <a:endParaRPr lang="en-GB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57" marR="6605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9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verify automation.</a:t>
            </a:r>
          </a:p>
          <a:p>
            <a:pPr lvl="1"/>
            <a:r>
              <a:rPr lang="en-GB" dirty="0" smtClean="0"/>
              <a:t>Specialized ‘Record parameter(s)’ probe point.</a:t>
            </a:r>
          </a:p>
          <a:p>
            <a:pPr lvl="1"/>
            <a:r>
              <a:rPr lang="en-GB" dirty="0" smtClean="0"/>
              <a:t>Specialized ‘Record local’ probe point.</a:t>
            </a:r>
          </a:p>
          <a:p>
            <a:pPr lvl="1"/>
            <a:r>
              <a:rPr lang="en-GB" dirty="0" smtClean="0"/>
              <a:t>Specialized ‘Record return’ probe point.</a:t>
            </a:r>
          </a:p>
          <a:p>
            <a:pPr lvl="2"/>
            <a:r>
              <a:rPr lang="en-GB" dirty="0" smtClean="0"/>
              <a:t>Return i+2; implies using i+2 when storing.</a:t>
            </a:r>
          </a:p>
          <a:p>
            <a:pPr lvl="2"/>
            <a:r>
              <a:rPr lang="en-GB" dirty="0" smtClean="0"/>
              <a:t>Return ++</a:t>
            </a:r>
            <a:r>
              <a:rPr lang="en-GB" dirty="0" err="1" smtClean="0"/>
              <a:t>i</a:t>
            </a:r>
            <a:r>
              <a:rPr lang="en-GB" dirty="0" smtClean="0"/>
              <a:t>; implies using i+1 when storing.</a:t>
            </a:r>
          </a:p>
          <a:p>
            <a:pPr lvl="1"/>
            <a:r>
              <a:rPr lang="en-GB" dirty="0" smtClean="0"/>
              <a:t>Back end global data area and support functions auto-generated.</a:t>
            </a:r>
          </a:p>
          <a:p>
            <a:r>
              <a:rPr lang="en-GB" dirty="0" smtClean="0"/>
              <a:t>Periodicity automation.</a:t>
            </a:r>
          </a:p>
          <a:p>
            <a:pPr lvl="1"/>
            <a:r>
              <a:rPr lang="en-GB" dirty="0" smtClean="0"/>
              <a:t>Specialized ‘Record periodicity’ probe point.</a:t>
            </a:r>
          </a:p>
          <a:p>
            <a:pPr lvl="1"/>
            <a:r>
              <a:rPr lang="en-GB" dirty="0" smtClean="0"/>
              <a:t>Back end global data area and support functions auto-generated.</a:t>
            </a:r>
          </a:p>
          <a:p>
            <a:pPr lvl="1"/>
            <a:r>
              <a:rPr lang="en-GB" dirty="0" smtClean="0"/>
              <a:t>Tester must supply </a:t>
            </a:r>
            <a:r>
              <a:rPr lang="en-GB" dirty="0" err="1" smtClean="0"/>
              <a:t>rdtsc</a:t>
            </a:r>
            <a:r>
              <a:rPr lang="en-GB" dirty="0" smtClean="0"/>
              <a:t>().</a:t>
            </a:r>
          </a:p>
          <a:p>
            <a:r>
              <a:rPr lang="en-GB" dirty="0" smtClean="0"/>
              <a:t>Control flow automation.</a:t>
            </a:r>
          </a:p>
          <a:p>
            <a:pPr lvl="1"/>
            <a:r>
              <a:rPr lang="en-GB" dirty="0" smtClean="0"/>
              <a:t>Specialized ‘Record control flow’ probe point.</a:t>
            </a:r>
          </a:p>
          <a:p>
            <a:pPr lvl="1"/>
            <a:r>
              <a:rPr lang="en-GB" dirty="0" smtClean="0"/>
              <a:t>Back end global data area and support functions auto-generated.</a:t>
            </a:r>
          </a:p>
          <a:p>
            <a:pPr lvl="1"/>
            <a:r>
              <a:rPr lang="en-GB" dirty="0" smtClean="0"/>
              <a:t>Report function should be customizable.</a:t>
            </a:r>
          </a:p>
          <a:p>
            <a:r>
              <a:rPr lang="en-GB" dirty="0" smtClean="0"/>
              <a:t>Results.</a:t>
            </a:r>
            <a:endParaRPr lang="en-GB" dirty="0"/>
          </a:p>
          <a:p>
            <a:pPr lvl="1"/>
            <a:r>
              <a:rPr lang="en-GB" dirty="0" smtClean="0"/>
              <a:t>These could be imported to </a:t>
            </a:r>
            <a:r>
              <a:rPr lang="en-GB" dirty="0" err="1" smtClean="0"/>
              <a:t>VectorCAST</a:t>
            </a:r>
            <a:r>
              <a:rPr lang="en-GB" dirty="0" smtClean="0"/>
              <a:t> GUI as part of TESTINSS.DAT.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0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Verify </a:t>
            </a:r>
            <a:r>
              <a:rPr lang="en-GB" dirty="0"/>
              <a:t>function </a:t>
            </a:r>
            <a:r>
              <a:rPr lang="en-GB" dirty="0" smtClean="0"/>
              <a:t>parameters, local variables and return value.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function </a:t>
            </a:r>
            <a:r>
              <a:rPr lang="en-GB" dirty="0" smtClean="0"/>
              <a:t>to be tested may be </a:t>
            </a:r>
            <a:r>
              <a:rPr lang="en-GB" dirty="0"/>
              <a:t>called more than once.</a:t>
            </a:r>
          </a:p>
          <a:p>
            <a:r>
              <a:rPr lang="en-GB" dirty="0" smtClean="0"/>
              <a:t>Check periodicity of </a:t>
            </a:r>
            <a:r>
              <a:rPr lang="en-GB" dirty="0" smtClean="0"/>
              <a:t>selected functions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Check control </a:t>
            </a:r>
            <a:r>
              <a:rPr lang="en-GB" dirty="0"/>
              <a:t>flow </a:t>
            </a:r>
            <a:r>
              <a:rPr lang="en-GB" dirty="0" smtClean="0"/>
              <a:t>of </a:t>
            </a:r>
            <a:r>
              <a:rPr lang="en-GB" dirty="0" smtClean="0"/>
              <a:t>selected functions</a:t>
            </a:r>
            <a:r>
              <a:rPr lang="en-GB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6334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686800" cy="54864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The application is running normally.</a:t>
            </a:r>
          </a:p>
          <a:p>
            <a:pPr lvl="1"/>
            <a:r>
              <a:rPr lang="en-GB" dirty="0" smtClean="0"/>
              <a:t>Functions under test </a:t>
            </a:r>
            <a:r>
              <a:rPr lang="en-GB" dirty="0"/>
              <a:t>may be called outside of the test </a:t>
            </a:r>
            <a:r>
              <a:rPr lang="en-GB" dirty="0" smtClean="0"/>
              <a:t>case, </a:t>
            </a:r>
            <a:r>
              <a:rPr lang="en-GB" dirty="0"/>
              <a:t>disrupting the test. A test failure implies </a:t>
            </a:r>
            <a:r>
              <a:rPr lang="en-GB" dirty="0" smtClean="0"/>
              <a:t>a retry, </a:t>
            </a:r>
            <a:r>
              <a:rPr lang="en-GB" dirty="0"/>
              <a:t>not immediate failure.</a:t>
            </a:r>
          </a:p>
          <a:p>
            <a:pPr lvl="0"/>
            <a:r>
              <a:rPr lang="en-GB" dirty="0" smtClean="0"/>
              <a:t>Limited RAM for storing results (4Kb).</a:t>
            </a:r>
          </a:p>
          <a:p>
            <a:pPr lvl="1"/>
            <a:r>
              <a:rPr lang="en-GB" dirty="0" smtClean="0"/>
              <a:t>If all </a:t>
            </a:r>
            <a:r>
              <a:rPr lang="en-GB" dirty="0" smtClean="0"/>
              <a:t>function probe </a:t>
            </a:r>
            <a:r>
              <a:rPr lang="en-GB" dirty="0" smtClean="0"/>
              <a:t>points are </a:t>
            </a:r>
            <a:r>
              <a:rPr lang="en-GB" dirty="0" smtClean="0"/>
              <a:t>permanently enabled.</a:t>
            </a:r>
          </a:p>
          <a:p>
            <a:pPr lvl="2"/>
            <a:r>
              <a:rPr lang="en-GB" dirty="0" smtClean="0"/>
              <a:t>Not enough RAM to store to unique global variables.</a:t>
            </a:r>
          </a:p>
          <a:p>
            <a:pPr lvl="1"/>
            <a:r>
              <a:rPr lang="en-GB" dirty="0" smtClean="0"/>
              <a:t>Compile-time enable/disable of probe points.</a:t>
            </a:r>
          </a:p>
          <a:p>
            <a:pPr lvl="2"/>
            <a:r>
              <a:rPr lang="en-GB" dirty="0" smtClean="0"/>
              <a:t> </a:t>
            </a:r>
            <a:r>
              <a:rPr lang="en-GB" dirty="0"/>
              <a:t>Testing </a:t>
            </a:r>
            <a:r>
              <a:rPr lang="en-GB" dirty="0" smtClean="0"/>
              <a:t>too slow. This was decided by </a:t>
            </a:r>
            <a:r>
              <a:rPr lang="en-GB" dirty="0" err="1" smtClean="0"/>
              <a:t>Hella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Run-time enable/disable of probe points</a:t>
            </a:r>
            <a:endParaRPr lang="en-GB" dirty="0"/>
          </a:p>
          <a:p>
            <a:pPr lvl="2"/>
            <a:r>
              <a:rPr lang="en-GB" dirty="0" smtClean="0"/>
              <a:t>Probe </a:t>
            </a:r>
            <a:r>
              <a:rPr lang="en-GB" dirty="0"/>
              <a:t>points </a:t>
            </a:r>
            <a:r>
              <a:rPr lang="en-GB" dirty="0" smtClean="0"/>
              <a:t>store values </a:t>
            </a:r>
            <a:r>
              <a:rPr lang="en-GB" dirty="0"/>
              <a:t>to common global variables</a:t>
            </a:r>
            <a:r>
              <a:rPr lang="en-GB" dirty="0" smtClean="0"/>
              <a:t>. Accepted by </a:t>
            </a:r>
            <a:r>
              <a:rPr lang="en-GB" dirty="0" err="1" smtClean="0"/>
              <a:t>Hella</a:t>
            </a:r>
            <a:r>
              <a:rPr lang="en-GB" dirty="0" smtClean="0"/>
              <a:t>.</a:t>
            </a:r>
          </a:p>
          <a:p>
            <a:pPr lvl="0"/>
            <a:r>
              <a:rPr lang="en-GB" dirty="0" smtClean="0"/>
              <a:t>Probe point positioning.</a:t>
            </a:r>
          </a:p>
          <a:p>
            <a:pPr lvl="1"/>
            <a:r>
              <a:rPr lang="en-GB" dirty="0" smtClean="0"/>
              <a:t>Parameter verify, periodicity and control flow. Placed at top of function</a:t>
            </a:r>
          </a:p>
          <a:p>
            <a:pPr lvl="1"/>
            <a:r>
              <a:rPr lang="en-GB" dirty="0" smtClean="0"/>
              <a:t>Local verify. A tester decides where to put them.</a:t>
            </a:r>
          </a:p>
          <a:p>
            <a:pPr lvl="1"/>
            <a:r>
              <a:rPr lang="en-GB" dirty="0" smtClean="0"/>
              <a:t>Return verify. </a:t>
            </a:r>
            <a:r>
              <a:rPr lang="en-GB" dirty="0" err="1" smtClean="0"/>
              <a:t>misra</a:t>
            </a:r>
            <a:r>
              <a:rPr lang="en-GB" dirty="0" smtClean="0"/>
              <a:t> compliant so only one return. One probe point just before the return.</a:t>
            </a:r>
          </a:p>
          <a:p>
            <a:pPr lvl="1"/>
            <a:r>
              <a:rPr lang="en-GB" dirty="0" smtClean="0"/>
              <a:t>All except locals could be automated. At present we only provide top of function automation.</a:t>
            </a:r>
          </a:p>
          <a:p>
            <a:pPr lvl="0"/>
            <a:r>
              <a:rPr lang="en-GB" dirty="0" smtClean="0"/>
              <a:t>The application is multi-threaded.</a:t>
            </a:r>
          </a:p>
          <a:p>
            <a:pPr lvl="1"/>
            <a:r>
              <a:rPr lang="en-GB" dirty="0" smtClean="0"/>
              <a:t>Support functions need to be as thread-safe as possible.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3576488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Dummy </a:t>
            </a:r>
            <a:r>
              <a:rPr lang="en-GB" sz="2600" dirty="0"/>
              <a:t>probe </a:t>
            </a:r>
            <a:r>
              <a:rPr lang="en-GB" sz="2600" dirty="0" smtClean="0"/>
              <a:t>point creation</a:t>
            </a:r>
            <a:endParaRPr lang="en-GB" sz="2600" dirty="0"/>
          </a:p>
          <a:p>
            <a:pPr lvl="1"/>
            <a:r>
              <a:rPr lang="en-GB" dirty="0" smtClean="0"/>
              <a:t>The dummy probe point is created by a tester.</a:t>
            </a:r>
          </a:p>
          <a:p>
            <a:pPr lvl="1"/>
            <a:r>
              <a:rPr lang="en-GB" dirty="0" smtClean="0"/>
              <a:t>The dummy only holds identifying text (as part of a C comment).</a:t>
            </a:r>
          </a:p>
          <a:p>
            <a:pPr lvl="1"/>
            <a:r>
              <a:rPr lang="en-GB" dirty="0" smtClean="0"/>
              <a:t>Identifying text is needed as a </a:t>
            </a:r>
            <a:r>
              <a:rPr lang="en-GB" dirty="0"/>
              <a:t>function may have more than one dummy probe point in </a:t>
            </a:r>
            <a:r>
              <a:rPr lang="en-GB" dirty="0" smtClean="0"/>
              <a:t>it.</a:t>
            </a:r>
          </a:p>
          <a:p>
            <a:r>
              <a:rPr lang="en-GB" sz="2600" dirty="0" smtClean="0"/>
              <a:t>Dummy probe point to real probe point code</a:t>
            </a:r>
            <a:endParaRPr lang="en-GB" sz="2600" dirty="0"/>
          </a:p>
          <a:p>
            <a:pPr lvl="1"/>
            <a:r>
              <a:rPr lang="en-GB" dirty="0"/>
              <a:t>Create a regression </a:t>
            </a:r>
            <a:r>
              <a:rPr lang="en-GB" dirty="0" smtClean="0"/>
              <a:t>script. ‘</a:t>
            </a:r>
            <a:r>
              <a:rPr lang="en-GB" dirty="0" err="1" smtClean="0"/>
              <a:t>clicast</a:t>
            </a:r>
            <a:r>
              <a:rPr lang="en-GB" dirty="0" smtClean="0"/>
              <a:t> –</a:t>
            </a:r>
            <a:r>
              <a:rPr lang="en-GB" dirty="0" err="1" smtClean="0"/>
              <a:t>eEnv</a:t>
            </a:r>
            <a:r>
              <a:rPr lang="en-GB" dirty="0" smtClean="0"/>
              <a:t> Cover environment </a:t>
            </a:r>
            <a:r>
              <a:rPr lang="en-GB" dirty="0" err="1" smtClean="0"/>
              <a:t>regression_script</a:t>
            </a:r>
            <a:r>
              <a:rPr lang="en-GB" dirty="0" smtClean="0"/>
              <a:t>’.</a:t>
            </a:r>
            <a:endParaRPr lang="en-GB" dirty="0"/>
          </a:p>
          <a:p>
            <a:pPr lvl="1"/>
            <a:r>
              <a:rPr lang="en-GB" dirty="0"/>
              <a:t>Run </a:t>
            </a:r>
            <a:r>
              <a:rPr lang="en-GB" dirty="0" smtClean="0"/>
              <a:t>a Python script. Arguments: ‘</a:t>
            </a:r>
            <a:r>
              <a:rPr lang="en-GB" dirty="0" err="1" smtClean="0"/>
              <a:t>env.pp</a:t>
            </a:r>
            <a:r>
              <a:rPr lang="en-GB" dirty="0" smtClean="0"/>
              <a:t>’ ‘</a:t>
            </a:r>
            <a:r>
              <a:rPr lang="en-GB" dirty="0" err="1" smtClean="0"/>
              <a:t>UnitName</a:t>
            </a:r>
            <a:r>
              <a:rPr lang="en-GB" dirty="0" smtClean="0"/>
              <a:t>’, ‘</a:t>
            </a:r>
            <a:r>
              <a:rPr lang="en-GB" dirty="0" err="1" smtClean="0"/>
              <a:t>FuncName</a:t>
            </a:r>
            <a:r>
              <a:rPr lang="en-GB" dirty="0" smtClean="0"/>
              <a:t>’, ‘</a:t>
            </a:r>
            <a:r>
              <a:rPr lang="en-GB" dirty="0" err="1" smtClean="0"/>
              <a:t>RealCodeFile</a:t>
            </a:r>
            <a:r>
              <a:rPr lang="en-GB" dirty="0" smtClean="0"/>
              <a:t>’, ‘</a:t>
            </a:r>
            <a:r>
              <a:rPr lang="en-GB" dirty="0" err="1" smtClean="0"/>
              <a:t>IdentText</a:t>
            </a:r>
            <a:r>
              <a:rPr lang="en-GB" dirty="0" smtClean="0"/>
              <a:t>’.</a:t>
            </a:r>
            <a:endParaRPr lang="en-GB" dirty="0"/>
          </a:p>
          <a:p>
            <a:pPr lvl="1"/>
            <a:r>
              <a:rPr lang="en-GB" dirty="0"/>
              <a:t>The </a:t>
            </a:r>
            <a:r>
              <a:rPr lang="en-GB" dirty="0" smtClean="0"/>
              <a:t>Python script </a:t>
            </a:r>
            <a:r>
              <a:rPr lang="en-GB" dirty="0"/>
              <a:t>replaces the dummy probe point with the </a:t>
            </a:r>
            <a:r>
              <a:rPr lang="en-GB" dirty="0" smtClean="0"/>
              <a:t>real code.</a:t>
            </a:r>
          </a:p>
          <a:p>
            <a:pPr lvl="1"/>
            <a:r>
              <a:rPr lang="en-GB" dirty="0" smtClean="0"/>
              <a:t>The Python script is run for all the dummy probe points.</a:t>
            </a:r>
            <a:endParaRPr lang="en-GB" dirty="0"/>
          </a:p>
          <a:p>
            <a:pPr lvl="1"/>
            <a:r>
              <a:rPr lang="en-GB" dirty="0" smtClean="0"/>
              <a:t>Add the revised .pp file to VCAST. ‘</a:t>
            </a:r>
            <a:r>
              <a:rPr lang="en-GB" dirty="0" err="1" smtClean="0"/>
              <a:t>clicast</a:t>
            </a:r>
            <a:r>
              <a:rPr lang="en-GB" dirty="0" smtClean="0"/>
              <a:t> -</a:t>
            </a:r>
            <a:r>
              <a:rPr lang="en-GB" dirty="0" err="1" smtClean="0"/>
              <a:t>eEnv</a:t>
            </a:r>
            <a:r>
              <a:rPr lang="en-GB" dirty="0" smtClean="0"/>
              <a:t> cover </a:t>
            </a:r>
            <a:r>
              <a:rPr lang="en-GB" dirty="0" err="1" smtClean="0"/>
              <a:t>probe_point</a:t>
            </a:r>
            <a:r>
              <a:rPr lang="en-GB" dirty="0" smtClean="0"/>
              <a:t> </a:t>
            </a:r>
            <a:r>
              <a:rPr lang="en-GB" dirty="0" err="1" smtClean="0"/>
              <a:t>add_file</a:t>
            </a:r>
            <a:r>
              <a:rPr lang="en-GB" dirty="0" smtClean="0"/>
              <a:t> </a:t>
            </a:r>
            <a:r>
              <a:rPr lang="en-GB" dirty="0" err="1" smtClean="0"/>
              <a:t>env.pp</a:t>
            </a:r>
            <a:r>
              <a:rPr lang="en-GB" dirty="0" smtClean="0"/>
              <a:t>’.</a:t>
            </a:r>
          </a:p>
          <a:p>
            <a:pPr lvl="1"/>
            <a:r>
              <a:rPr lang="en-GB" dirty="0" smtClean="0"/>
              <a:t>Apply the changes. ‘</a:t>
            </a:r>
            <a:r>
              <a:rPr lang="en-GB" dirty="0" err="1" smtClean="0"/>
              <a:t>clicast</a:t>
            </a:r>
            <a:r>
              <a:rPr lang="en-GB" dirty="0" smtClean="0"/>
              <a:t> –</a:t>
            </a:r>
            <a:r>
              <a:rPr lang="en-GB" dirty="0" err="1" smtClean="0"/>
              <a:t>eEnv</a:t>
            </a:r>
            <a:r>
              <a:rPr lang="en-GB" dirty="0" smtClean="0"/>
              <a:t> cover </a:t>
            </a:r>
            <a:r>
              <a:rPr lang="en-GB" dirty="0" err="1" smtClean="0"/>
              <a:t>probe_point</a:t>
            </a:r>
            <a:r>
              <a:rPr lang="en-GB" dirty="0" smtClean="0"/>
              <a:t> apply’.</a:t>
            </a:r>
          </a:p>
          <a:p>
            <a:pPr lvl="1"/>
            <a:r>
              <a:rPr lang="en-GB" dirty="0" smtClean="0"/>
              <a:t>Compile and link the application.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Python script </a:t>
            </a:r>
            <a:r>
              <a:rPr lang="en-GB" dirty="0" smtClean="0"/>
              <a:t>must </a:t>
            </a:r>
            <a:r>
              <a:rPr lang="en-GB" dirty="0"/>
              <a:t>operate correctly on </a:t>
            </a:r>
            <a:r>
              <a:rPr lang="en-GB" dirty="0" smtClean="0"/>
              <a:t>.</a:t>
            </a:r>
            <a:r>
              <a:rPr lang="en-GB" dirty="0"/>
              <a:t>pp files </a:t>
            </a:r>
            <a:r>
              <a:rPr lang="en-GB" dirty="0" smtClean="0"/>
              <a:t>with real code probe points. </a:t>
            </a:r>
            <a:r>
              <a:rPr lang="en-GB" dirty="0"/>
              <a:t>This implies the </a:t>
            </a:r>
            <a:r>
              <a:rPr lang="en-GB" dirty="0" smtClean="0"/>
              <a:t>identifying text </a:t>
            </a:r>
            <a:r>
              <a:rPr lang="en-GB" dirty="0"/>
              <a:t>is </a:t>
            </a:r>
            <a:r>
              <a:rPr lang="en-GB" dirty="0" smtClean="0"/>
              <a:t>preserved in the real probe point.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point positioning in depth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 end header file.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Back end source file.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Could be easily enhanced to store strings, pointers etc.</a:t>
            </a:r>
          </a:p>
          <a:p>
            <a:r>
              <a:rPr lang="en-GB" dirty="0" smtClean="0"/>
              <a:t>UNTESTABLE_VALUE is the initialization value and obviously cannot be in a test case.</a:t>
            </a:r>
          </a:p>
          <a:p>
            <a:pPr lvl="1"/>
            <a:r>
              <a:rPr lang="en-GB" dirty="0" smtClean="0"/>
              <a:t>If that is unacceptable, an ‘is set’ global could be used, but would use more memory.</a:t>
            </a:r>
          </a:p>
          <a:p>
            <a:endParaRPr lang="en-GB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verify in depth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6994"/>
              </p:ext>
            </p:extLst>
          </p:nvPr>
        </p:nvGraphicFramePr>
        <p:xfrm>
          <a:off x="755576" y="1484784"/>
          <a:ext cx="678307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62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#define MAX_CALLS </a:t>
                      </a:r>
                      <a:r>
                        <a:rPr lang="en-GB" sz="900" dirty="0" smtClean="0">
                          <a:effectLst/>
                        </a:rPr>
                        <a:t>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#define UNTESTABLE_VALUE 0xFEDCBA98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#define PROBE_DISABLE_VALUE</a:t>
                      </a:r>
                      <a:r>
                        <a:rPr lang="en-GB" sz="900" baseline="0" dirty="0" smtClean="0">
                          <a:effectLst/>
                        </a:rPr>
                        <a:t> 0xFFFFFFFF</a:t>
                      </a:r>
                      <a:endParaRPr lang="en-GB" sz="9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#</a:t>
                      </a:r>
                      <a:r>
                        <a:rPr lang="en-GB" sz="900" dirty="0" err="1" smtClean="0">
                          <a:effectLst/>
                        </a:rPr>
                        <a:t>ifndef</a:t>
                      </a:r>
                      <a:r>
                        <a:rPr lang="en-GB" sz="900" dirty="0" smtClean="0">
                          <a:effectLst/>
                        </a:rPr>
                        <a:t> __BACK_END_C__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extern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smtClean="0">
                          <a:effectLst/>
                        </a:rPr>
                        <a:t>VCAST_Parm1[MAX_CALLS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VCAST_Parm2[MAX_CALLS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VCAST_Parm3[MAX_CALLS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VCAST_Parm4[MAX_CALLS</a:t>
                      </a:r>
                      <a:r>
                        <a:rPr lang="en-GB" sz="900" dirty="0">
                          <a:effectLst/>
                        </a:rPr>
                        <a:t>];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extern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smtClean="0">
                          <a:effectLst/>
                        </a:rPr>
                        <a:t>VCAST_Local1[MAX_CALLS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VCAST_Local2[MAX_CALLS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VCAST_Local3[MAX_CALLS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VCAST_Local4[MAX_CALLS</a:t>
                      </a:r>
                      <a:r>
                        <a:rPr lang="en-GB" sz="900" dirty="0">
                          <a:effectLst/>
                        </a:rPr>
                        <a:t>];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extern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 smtClean="0">
                          <a:effectLst/>
                        </a:rPr>
                        <a:t>VCAST_Return</a:t>
                      </a:r>
                      <a:r>
                        <a:rPr lang="en-GB" sz="900" dirty="0" smtClean="0">
                          <a:effectLst/>
                        </a:rPr>
                        <a:t>[MAX_CALLS];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r>
                        <a:rPr lang="en-GB" sz="9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endif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7138" y="3477954"/>
            <a:ext cx="18473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94056"/>
              </p:ext>
            </p:extLst>
          </p:nvPr>
        </p:nvGraphicFramePr>
        <p:xfrm>
          <a:off x="755576" y="3477954"/>
          <a:ext cx="6783070" cy="788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491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#define __BACK_END_C__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//</a:t>
                      </a:r>
                      <a:r>
                        <a:rPr lang="en-GB" sz="900" dirty="0">
                          <a:effectLst/>
                        </a:rPr>
                        <a:t>Memory usage 288 bytes.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smtClean="0">
                          <a:effectLst/>
                        </a:rPr>
                        <a:t>VCAST_Parm1[MAX_CALLS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VCAST_Parm2[MAX_CALLS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VCAST_Parm3[MAX_CALLS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VCAST_Parm4[MAX_CALLS</a:t>
                      </a:r>
                      <a:r>
                        <a:rPr lang="en-GB" sz="900" dirty="0">
                          <a:effectLst/>
                        </a:rPr>
                        <a:t>];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smtClean="0">
                          <a:effectLst/>
                        </a:rPr>
                        <a:t>VCAST_Local1[MAX_CALLS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VCAST_Local2[MAX_CALLS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VCAST_Local3[MAX_CALLS</a:t>
                      </a:r>
                      <a:r>
                        <a:rPr lang="en-GB" sz="900" dirty="0">
                          <a:effectLst/>
                        </a:rPr>
                        <a:t>], </a:t>
                      </a:r>
                      <a:r>
                        <a:rPr lang="en-GB" sz="900" dirty="0" smtClean="0">
                          <a:effectLst/>
                        </a:rPr>
                        <a:t>VCAST_Local4[MAX_CALLS</a:t>
                      </a:r>
                      <a:r>
                        <a:rPr lang="en-GB" sz="900" dirty="0">
                          <a:effectLst/>
                        </a:rPr>
                        <a:t>];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 smtClean="0">
                          <a:effectLst/>
                        </a:rPr>
                        <a:t>VCAST_Return</a:t>
                      </a:r>
                      <a:r>
                        <a:rPr lang="en-GB" sz="900" dirty="0" smtClean="0">
                          <a:effectLst/>
                        </a:rPr>
                        <a:t>[MAX_CALLS</a:t>
                      </a:r>
                      <a:r>
                        <a:rPr lang="en-GB" sz="900" dirty="0">
                          <a:effectLst/>
                        </a:rPr>
                        <a:t>];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27138" y="3341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51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 function under test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verify in depth : 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9605"/>
              </p:ext>
            </p:extLst>
          </p:nvPr>
        </p:nvGraphicFramePr>
        <p:xfrm>
          <a:off x="755576" y="1700808"/>
          <a:ext cx="6783070" cy="3943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func_under_test</a:t>
                      </a:r>
                      <a:r>
                        <a:rPr lang="en-GB" sz="900" dirty="0">
                          <a:effectLst/>
                        </a:rPr>
                        <a:t>(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parm_a</a:t>
                      </a:r>
                      <a:r>
                        <a:rPr lang="en-GB" sz="900" dirty="0">
                          <a:effectLst/>
                        </a:rPr>
                        <a:t>,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parm_b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local_a</a:t>
                      </a:r>
                      <a:r>
                        <a:rPr lang="en-GB" sz="900" dirty="0">
                          <a:effectLst/>
                        </a:rPr>
                        <a:t>, </a:t>
                      </a:r>
                      <a:r>
                        <a:rPr lang="en-GB" sz="900" dirty="0" err="1">
                          <a:effectLst/>
                        </a:rPr>
                        <a:t>local_b</a:t>
                      </a:r>
                      <a:r>
                        <a:rPr lang="en-GB" sz="900" dirty="0">
                          <a:effectLst/>
                        </a:rPr>
                        <a:t>, ret;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Parameter probe start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= </a:t>
                      </a:r>
                      <a:r>
                        <a:rPr lang="en-GB" sz="900" dirty="0" err="1">
                          <a:effectLst/>
                        </a:rPr>
                        <a:t>VCAST_PP_Enabled</a:t>
                      </a:r>
                      <a:r>
                        <a:rPr lang="en-GB" sz="900" dirty="0">
                          <a:effectLst/>
                        </a:rPr>
                        <a:t>(__VCAST_PP_ID__);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smtClean="0">
                          <a:effectLst/>
                        </a:rPr>
                        <a:t>if(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&gt;= 0)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</a:t>
                      </a:r>
                      <a:r>
                        <a:rPr lang="en-GB" sz="900" dirty="0" smtClean="0">
                          <a:effectLst/>
                        </a:rPr>
                        <a:t>VCAST_Parm1[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>
                          <a:effectLst/>
                        </a:rPr>
                        <a:t>] = </a:t>
                      </a:r>
                      <a:r>
                        <a:rPr lang="en-GB" sz="900" dirty="0" err="1">
                          <a:effectLst/>
                        </a:rPr>
                        <a:t>parm_a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</a:t>
                      </a:r>
                      <a:r>
                        <a:rPr lang="en-GB" sz="900" dirty="0" smtClean="0">
                          <a:effectLst/>
                        </a:rPr>
                        <a:t>VCAST_Parm2[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>
                          <a:effectLst/>
                        </a:rPr>
                        <a:t>] = </a:t>
                      </a:r>
                      <a:r>
                        <a:rPr lang="en-GB" sz="900" dirty="0" err="1">
                          <a:effectLst/>
                        </a:rPr>
                        <a:t>parm_b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Parameter probe end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Local 1 probe start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smtClean="0">
                          <a:effectLst/>
                        </a:rPr>
                        <a:t>if(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&gt;= 0)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</a:t>
                      </a:r>
                      <a:r>
                        <a:rPr lang="en-GB" sz="900" dirty="0" smtClean="0">
                          <a:effectLst/>
                        </a:rPr>
                        <a:t>VCAST_Local1[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>
                          <a:effectLst/>
                        </a:rPr>
                        <a:t>] = </a:t>
                      </a:r>
                      <a:r>
                        <a:rPr lang="en-GB" sz="900" dirty="0" err="1">
                          <a:effectLst/>
                        </a:rPr>
                        <a:t>local_a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Local 1 probe end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Local 2 probe start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smtClean="0">
                          <a:effectLst/>
                        </a:rPr>
                        <a:t>if(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&gt;= 0)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</a:t>
                      </a:r>
                      <a:r>
                        <a:rPr lang="en-GB" sz="900" dirty="0" smtClean="0">
                          <a:effectLst/>
                        </a:rPr>
                        <a:t>VCAST_Local2[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>
                          <a:effectLst/>
                        </a:rPr>
                        <a:t>] = </a:t>
                      </a:r>
                      <a:r>
                        <a:rPr lang="en-GB" sz="900" dirty="0" err="1">
                          <a:effectLst/>
                        </a:rPr>
                        <a:t>local_b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Local 2 probe end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return probe start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smtClean="0">
                          <a:effectLst/>
                        </a:rPr>
                        <a:t>if(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&gt;= 0)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 err="1" smtClean="0">
                          <a:effectLst/>
                        </a:rPr>
                        <a:t>VCAST_Return</a:t>
                      </a:r>
                      <a:r>
                        <a:rPr lang="en-GB" sz="900" dirty="0" smtClean="0">
                          <a:effectLst/>
                        </a:rPr>
                        <a:t>[</a:t>
                      </a:r>
                      <a:r>
                        <a:rPr lang="en-GB" sz="900" dirty="0" err="1" smtClean="0">
                          <a:effectLst/>
                        </a:rPr>
                        <a:t>VCAST_Count</a:t>
                      </a:r>
                      <a:r>
                        <a:rPr lang="en-GB" sz="900" dirty="0">
                          <a:effectLst/>
                        </a:rPr>
                        <a:t>] = ret;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/* return probe end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return ret;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617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 end variables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void </a:t>
            </a:r>
            <a:r>
              <a:rPr lang="en-GB" dirty="0" err="1" smtClean="0"/>
              <a:t>VCAST_PP_Enable</a:t>
            </a:r>
            <a:r>
              <a:rPr lang="en-GB" dirty="0" smtClean="0"/>
              <a:t>(unsigned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pp_id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Sets </a:t>
            </a:r>
            <a:r>
              <a:rPr lang="en-GB" dirty="0" err="1" smtClean="0"/>
              <a:t>pp_id</a:t>
            </a:r>
            <a:r>
              <a:rPr lang="en-GB" dirty="0" smtClean="0"/>
              <a:t> to be the enabled probe point. Called from test case initialize.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VCAST_PP_Enable</a:t>
            </a:r>
            <a:r>
              <a:rPr lang="en-GB" dirty="0" smtClean="0"/>
              <a:t> argument is in the .pp file. A Python script is passed the function name and the script inserts the resultant </a:t>
            </a:r>
            <a:r>
              <a:rPr lang="en-GB" dirty="0" err="1" smtClean="0"/>
              <a:t>pp_id</a:t>
            </a:r>
            <a:r>
              <a:rPr lang="en-GB" dirty="0" smtClean="0"/>
              <a:t> into the test case.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verify support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92993"/>
              </p:ext>
            </p:extLst>
          </p:nvPr>
        </p:nvGraphicFramePr>
        <p:xfrm>
          <a:off x="683568" y="1412776"/>
          <a:ext cx="6783070" cy="360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unsigned </a:t>
                      </a:r>
                      <a:r>
                        <a:rPr lang="en-GB" sz="900" dirty="0" err="1">
                          <a:effectLst/>
                        </a:rPr>
                        <a:t>uPPID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smtClean="0">
                          <a:effectLst/>
                        </a:rPr>
                        <a:t>PROBE_DISABLE_VALUE;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static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nCount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smtClean="0">
                          <a:effectLst/>
                        </a:rPr>
                        <a:t>0;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26932"/>
              </p:ext>
            </p:extLst>
          </p:nvPr>
        </p:nvGraphicFramePr>
        <p:xfrm>
          <a:off x="683568" y="3501009"/>
          <a:ext cx="6783070" cy="2050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1584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void </a:t>
                      </a:r>
                      <a:r>
                        <a:rPr lang="en-GB" sz="900" dirty="0" err="1" smtClean="0">
                          <a:effectLst/>
                        </a:rPr>
                        <a:t>VCAST_PP_Enable</a:t>
                      </a:r>
                      <a:r>
                        <a:rPr lang="en-GB" sz="900" dirty="0" smtClean="0">
                          <a:effectLst/>
                        </a:rPr>
                        <a:t>(unsigned </a:t>
                      </a:r>
                      <a:r>
                        <a:rPr lang="en-GB" sz="900" dirty="0" err="1" smtClean="0">
                          <a:effectLst/>
                        </a:rPr>
                        <a:t>int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pp_id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</a:t>
                      </a:r>
                      <a:r>
                        <a:rPr lang="en-GB" sz="900" dirty="0" err="1" smtClean="0">
                          <a:effectLst/>
                        </a:rPr>
                        <a:t>int</a:t>
                      </a:r>
                      <a:r>
                        <a:rPr lang="en-GB" sz="900" dirty="0" smtClean="0">
                          <a:effectLst/>
                        </a:rPr>
                        <a:t> I;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uPPID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smtClean="0">
                          <a:effectLst/>
                        </a:rPr>
                        <a:t>PROBE_DISABLE_VALUE;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for(</a:t>
                      </a:r>
                      <a:r>
                        <a:rPr lang="en-GB" sz="90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 = 0 ; 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 &lt; MAX_CALLS ; 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++)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baseline="0" dirty="0" smtClean="0">
                          <a:effectLst/>
                        </a:rPr>
                        <a:t>    {</a:t>
                      </a:r>
                      <a:endParaRPr lang="en-GB" sz="9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 </a:t>
                      </a:r>
                      <a:r>
                        <a:rPr lang="en-GB" sz="900" baseline="0" dirty="0" smtClean="0">
                          <a:effectLst/>
                        </a:rPr>
                        <a:t>    </a:t>
                      </a:r>
                      <a:r>
                        <a:rPr lang="en-GB" sz="900" dirty="0" smtClean="0">
                          <a:effectLst/>
                        </a:rPr>
                        <a:t>VCAST_</a:t>
                      </a:r>
                      <a:r>
                        <a:rPr lang="en-GB" sz="900" baseline="0" dirty="0" smtClean="0">
                          <a:effectLst/>
                        </a:rPr>
                        <a:t>Parm1[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] = </a:t>
                      </a:r>
                      <a:r>
                        <a:rPr lang="en-GB" sz="900" dirty="0" smtClean="0">
                          <a:effectLst/>
                        </a:rPr>
                        <a:t>VCAST_</a:t>
                      </a:r>
                      <a:r>
                        <a:rPr lang="en-GB" sz="900" baseline="0" dirty="0" smtClean="0">
                          <a:effectLst/>
                        </a:rPr>
                        <a:t>Parm2[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] = </a:t>
                      </a:r>
                      <a:r>
                        <a:rPr lang="en-GB" sz="900" dirty="0" smtClean="0">
                          <a:effectLst/>
                        </a:rPr>
                        <a:t>VCAST_Parm3[</a:t>
                      </a:r>
                      <a:r>
                        <a:rPr lang="en-GB" sz="900" dirty="0" err="1" smtClean="0">
                          <a:effectLst/>
                        </a:rPr>
                        <a:t>i</a:t>
                      </a:r>
                      <a:r>
                        <a:rPr lang="en-GB" sz="900" dirty="0" smtClean="0">
                          <a:effectLst/>
                        </a:rPr>
                        <a:t>]</a:t>
                      </a:r>
                      <a:r>
                        <a:rPr lang="en-GB" sz="900" baseline="0" dirty="0" smtClean="0">
                          <a:effectLst/>
                        </a:rPr>
                        <a:t> = </a:t>
                      </a:r>
                      <a:r>
                        <a:rPr lang="en-GB" sz="900" dirty="0" smtClean="0">
                          <a:effectLst/>
                        </a:rPr>
                        <a:t>VCAST_Parm4[</a:t>
                      </a:r>
                      <a:r>
                        <a:rPr lang="en-GB" sz="900" dirty="0" err="1" smtClean="0">
                          <a:effectLst/>
                        </a:rPr>
                        <a:t>i</a:t>
                      </a:r>
                      <a:r>
                        <a:rPr lang="en-GB" sz="900" dirty="0" smtClean="0">
                          <a:effectLst/>
                        </a:rPr>
                        <a:t>] = UNTESTABLE_VALUE;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     VCAST_</a:t>
                      </a:r>
                      <a:r>
                        <a:rPr lang="en-GB" sz="900" baseline="0" dirty="0" smtClean="0">
                          <a:effectLst/>
                        </a:rPr>
                        <a:t>Local1[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] = </a:t>
                      </a:r>
                      <a:r>
                        <a:rPr lang="en-GB" sz="900" dirty="0" smtClean="0">
                          <a:effectLst/>
                        </a:rPr>
                        <a:t>VCAST_</a:t>
                      </a:r>
                      <a:r>
                        <a:rPr lang="en-GB" sz="900" baseline="0" dirty="0" smtClean="0">
                          <a:effectLst/>
                        </a:rPr>
                        <a:t>Local2[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] = </a:t>
                      </a:r>
                      <a:r>
                        <a:rPr lang="en-GB" sz="900" dirty="0" smtClean="0">
                          <a:effectLst/>
                        </a:rPr>
                        <a:t>VCAST_</a:t>
                      </a:r>
                      <a:r>
                        <a:rPr lang="en-GB" sz="900" baseline="0" dirty="0" smtClean="0">
                          <a:effectLst/>
                        </a:rPr>
                        <a:t>Local3[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] = </a:t>
                      </a:r>
                      <a:r>
                        <a:rPr lang="en-GB" sz="900" dirty="0" smtClean="0">
                          <a:effectLst/>
                        </a:rPr>
                        <a:t>VCAST_</a:t>
                      </a:r>
                      <a:r>
                        <a:rPr lang="en-GB" sz="900" baseline="0" dirty="0" smtClean="0">
                          <a:effectLst/>
                        </a:rPr>
                        <a:t>Local4[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] = UNTESTABLE_VALUE;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baseline="0" dirty="0" smtClean="0">
                          <a:effectLst/>
                        </a:rPr>
                        <a:t>         </a:t>
                      </a:r>
                      <a:r>
                        <a:rPr lang="en-GB" sz="900" dirty="0" err="1" smtClean="0">
                          <a:effectLst/>
                        </a:rPr>
                        <a:t>VCAST_</a:t>
                      </a:r>
                      <a:r>
                        <a:rPr lang="en-GB" sz="900" baseline="0" dirty="0" err="1" smtClean="0">
                          <a:effectLst/>
                        </a:rPr>
                        <a:t>Return</a:t>
                      </a:r>
                      <a:r>
                        <a:rPr lang="en-GB" sz="900" baseline="0" dirty="0" smtClean="0">
                          <a:effectLst/>
                        </a:rPr>
                        <a:t>[</a:t>
                      </a:r>
                      <a:r>
                        <a:rPr lang="en-GB" sz="900" baseline="0" dirty="0" err="1" smtClean="0">
                          <a:effectLst/>
                        </a:rPr>
                        <a:t>i</a:t>
                      </a:r>
                      <a:r>
                        <a:rPr lang="en-GB" sz="900" baseline="0" dirty="0" smtClean="0">
                          <a:effectLst/>
                        </a:rPr>
                        <a:t>] = UNTESTABLE_VALUE;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baseline="0" dirty="0" smtClean="0">
                          <a:effectLst/>
                        </a:rPr>
                        <a:t>    }</a:t>
                      </a:r>
                      <a:endParaRPr lang="en-GB" sz="9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</a:t>
                      </a:r>
                      <a:r>
                        <a:rPr lang="en-GB" sz="900" dirty="0" err="1" smtClean="0">
                          <a:effectLst/>
                        </a:rPr>
                        <a:t>uPPID</a:t>
                      </a:r>
                      <a:r>
                        <a:rPr lang="en-GB" sz="900" dirty="0" smtClean="0">
                          <a:effectLst/>
                        </a:rPr>
                        <a:t> = </a:t>
                      </a:r>
                      <a:r>
                        <a:rPr lang="en-GB" sz="900" dirty="0" err="1" smtClean="0">
                          <a:effectLst/>
                        </a:rPr>
                        <a:t>pp_id</a:t>
                      </a:r>
                      <a:r>
                        <a:rPr lang="en-GB" sz="900" dirty="0" smtClean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nCount</a:t>
                      </a:r>
                      <a:r>
                        <a:rPr lang="en-GB" sz="900" dirty="0">
                          <a:effectLst/>
                        </a:rPr>
                        <a:t> = 0;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037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verify support 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VCAST_PP_Enabled</a:t>
            </a:r>
            <a:r>
              <a:rPr lang="en-GB" dirty="0"/>
              <a:t>(unsigned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pp_id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Only called from probe points and the argument is always __VCAST_PP_ID__.</a:t>
            </a:r>
          </a:p>
          <a:p>
            <a:pPr lvl="1"/>
            <a:r>
              <a:rPr lang="en-GB" dirty="0" smtClean="0"/>
              <a:t>If the probe point is run-time disabled.</a:t>
            </a:r>
          </a:p>
          <a:p>
            <a:pPr lvl="2"/>
            <a:r>
              <a:rPr lang="en-GB" dirty="0" smtClean="0"/>
              <a:t>Returns -1</a:t>
            </a:r>
          </a:p>
          <a:p>
            <a:pPr lvl="1"/>
            <a:r>
              <a:rPr lang="en-GB" dirty="0" smtClean="0"/>
              <a:t>If the probe point is run-time enabled.</a:t>
            </a:r>
          </a:p>
          <a:p>
            <a:pPr lvl="2"/>
            <a:r>
              <a:rPr lang="en-GB" dirty="0" smtClean="0"/>
              <a:t>Returns </a:t>
            </a:r>
            <a:r>
              <a:rPr lang="en-GB" dirty="0"/>
              <a:t>+</a:t>
            </a:r>
            <a:r>
              <a:rPr lang="en-GB" dirty="0" err="1" smtClean="0"/>
              <a:t>ve</a:t>
            </a:r>
            <a:r>
              <a:rPr lang="en-GB" dirty="0" smtClean="0"/>
              <a:t>. </a:t>
            </a:r>
            <a:r>
              <a:rPr lang="en-GB" dirty="0"/>
              <a:t>The </a:t>
            </a:r>
            <a:r>
              <a:rPr lang="en-GB" dirty="0" smtClean="0"/>
              <a:t>return </a:t>
            </a:r>
            <a:r>
              <a:rPr lang="en-GB" dirty="0" smtClean="0"/>
              <a:t>can be </a:t>
            </a:r>
            <a:r>
              <a:rPr lang="en-GB" dirty="0"/>
              <a:t>used as an index into </a:t>
            </a:r>
            <a:r>
              <a:rPr lang="en-GB" dirty="0" smtClean="0"/>
              <a:t>the </a:t>
            </a:r>
            <a:r>
              <a:rPr lang="en-GB" dirty="0"/>
              <a:t>global </a:t>
            </a:r>
            <a:r>
              <a:rPr lang="en-GB" dirty="0" smtClean="0"/>
              <a:t>arrays.</a:t>
            </a:r>
          </a:p>
          <a:p>
            <a:pPr lvl="2"/>
            <a:r>
              <a:rPr lang="en-GB" dirty="0" smtClean="0"/>
              <a:t>Returns -1. VCAST_PP_ENABLED has been called too many times.</a:t>
            </a:r>
            <a:endParaRPr lang="en-GB" dirty="0"/>
          </a:p>
          <a:p>
            <a:pPr marL="914400" lvl="2" indent="0">
              <a:buNone/>
            </a:pP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5265"/>
              </p:ext>
            </p:extLst>
          </p:nvPr>
        </p:nvGraphicFramePr>
        <p:xfrm>
          <a:off x="755576" y="3429000"/>
          <a:ext cx="6783070" cy="2050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307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VCAST_PP_Enabled</a:t>
                      </a:r>
                      <a:r>
                        <a:rPr lang="en-GB" sz="900" dirty="0">
                          <a:effectLst/>
                        </a:rPr>
                        <a:t>(unsigned </a:t>
                      </a:r>
                      <a:r>
                        <a:rPr lang="en-GB" sz="900" dirty="0" err="1">
                          <a:effectLst/>
                        </a:rPr>
                        <a:t>pp_id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err="1">
                          <a:effectLst/>
                        </a:rPr>
                        <a:t>int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if(</a:t>
                      </a:r>
                      <a:r>
                        <a:rPr lang="en-GB" sz="900" dirty="0" err="1">
                          <a:effectLst/>
                        </a:rPr>
                        <a:t>pp_id</a:t>
                      </a:r>
                      <a:r>
                        <a:rPr lang="en-GB" sz="900" dirty="0">
                          <a:effectLst/>
                        </a:rPr>
                        <a:t> != </a:t>
                      </a:r>
                      <a:r>
                        <a:rPr lang="en-GB" sz="900" dirty="0" err="1">
                          <a:effectLst/>
                        </a:rPr>
                        <a:t>uPPID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 = -1;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smtClean="0">
                          <a:effectLst/>
                        </a:rPr>
                        <a:t>else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{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    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nCount</a:t>
                      </a:r>
                      <a:r>
                        <a:rPr lang="en-GB" sz="900" dirty="0">
                          <a:effectLst/>
                        </a:rPr>
                        <a:t>++; </a:t>
                      </a:r>
                      <a:r>
                        <a:rPr lang="en-GB" sz="900" dirty="0" smtClean="0">
                          <a:effectLst/>
                        </a:rPr>
                        <a:t>/* Is </a:t>
                      </a:r>
                      <a:r>
                        <a:rPr lang="en-GB" sz="900" dirty="0" err="1">
                          <a:effectLst/>
                        </a:rPr>
                        <a:t>nCount</a:t>
                      </a:r>
                      <a:r>
                        <a:rPr lang="en-GB" sz="900" dirty="0">
                          <a:effectLst/>
                        </a:rPr>
                        <a:t>++ atomic</a:t>
                      </a:r>
                      <a:r>
                        <a:rPr lang="en-GB" sz="900" dirty="0" smtClean="0">
                          <a:effectLst/>
                        </a:rPr>
                        <a:t>? */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        </a:t>
                      </a:r>
                      <a:r>
                        <a:rPr lang="en-GB" sz="900" dirty="0">
                          <a:effectLst/>
                        </a:rPr>
                        <a:t>if(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 &gt;= MAX_CALLS)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</a:t>
                      </a:r>
                      <a:r>
                        <a:rPr lang="en-GB" sz="900" dirty="0" smtClean="0">
                          <a:effectLst/>
                        </a:rPr>
                        <a:t>        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 = -1</a:t>
                      </a:r>
                      <a:r>
                        <a:rPr lang="en-GB" sz="900" dirty="0" smtClean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baseline="0" dirty="0" smtClean="0">
                          <a:effectLst/>
                        </a:rPr>
                        <a:t>    }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    return </a:t>
                      </a:r>
                      <a:r>
                        <a:rPr lang="en-GB" sz="900" dirty="0" err="1">
                          <a:effectLst/>
                        </a:rPr>
                        <a:t>nRet</a:t>
                      </a:r>
                      <a:r>
                        <a:rPr lang="en-GB" sz="900" dirty="0">
                          <a:effectLst/>
                        </a:rPr>
                        <a:t>;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}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26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C++">
  <a:themeElements>
    <a:clrScheme name="Vector Software">
      <a:dk1>
        <a:srgbClr val="002060"/>
      </a:dk1>
      <a:lt1>
        <a:sysClr val="window" lastClr="FFFFFF"/>
      </a:lt1>
      <a:dk2>
        <a:srgbClr val="1F497D"/>
      </a:dk2>
      <a:lt2>
        <a:srgbClr val="EEECE1"/>
      </a:lt2>
      <a:accent1>
        <a:srgbClr val="21409A"/>
      </a:accent1>
      <a:accent2>
        <a:srgbClr val="FF0000"/>
      </a:accent2>
      <a:accent3>
        <a:srgbClr val="959698"/>
      </a:accent3>
      <a:accent4>
        <a:srgbClr val="564780"/>
      </a:accent4>
      <a:accent5>
        <a:srgbClr val="757575"/>
      </a:accent5>
      <a:accent6>
        <a:srgbClr val="FFB4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CoverC++</Template>
  <TotalTime>1096</TotalTime>
  <Pages>102</Pages>
  <Words>1948</Words>
  <Application>Microsoft Office PowerPoint</Application>
  <PresentationFormat>Letter Paper (8.5x11 in)</PresentationFormat>
  <Paragraphs>515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CoverC++</vt:lpstr>
      <vt:lpstr>VectorCAST Hella integration tests use case</vt:lpstr>
      <vt:lpstr>Existing system</vt:lpstr>
      <vt:lpstr>Requirements</vt:lpstr>
      <vt:lpstr>Issues and solutions</vt:lpstr>
      <vt:lpstr>Probe point positioning in depth</vt:lpstr>
      <vt:lpstr>Function verify in depth</vt:lpstr>
      <vt:lpstr>Function verify in depth : 2</vt:lpstr>
      <vt:lpstr>Function verify support</vt:lpstr>
      <vt:lpstr>Function verify support : 2</vt:lpstr>
      <vt:lpstr>Periodicity</vt:lpstr>
      <vt:lpstr>Periodicity : 2</vt:lpstr>
      <vt:lpstr>Periodicity : 3</vt:lpstr>
      <vt:lpstr>Periodicity : 4</vt:lpstr>
      <vt:lpstr>Control flow</vt:lpstr>
      <vt:lpstr>Control flow : 2</vt:lpstr>
      <vt:lpstr>Control flow : 3</vt:lpstr>
      <vt:lpstr>Control flow : 4</vt:lpstr>
      <vt:lpstr>Control flow : 5</vt:lpstr>
      <vt:lpstr>Control flow : 6</vt:lpstr>
      <vt:lpstr>Control flow : 7</vt:lpstr>
      <vt:lpstr>Control flow : 8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VectorCAST/Cover Training</dc:title>
  <dc:creator>Simon Watson</dc:creator>
  <cp:lastModifiedBy>Brian M. Leach</cp:lastModifiedBy>
  <cp:revision>141</cp:revision>
  <cp:lastPrinted>2004-10-18T19:39:31Z</cp:lastPrinted>
  <dcterms:created xsi:type="dcterms:W3CDTF">2016-10-31T14:02:28Z</dcterms:created>
  <dcterms:modified xsi:type="dcterms:W3CDTF">2018-01-11T08:34:00Z</dcterms:modified>
</cp:coreProperties>
</file>