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320" r:id="rId2"/>
    <p:sldId id="314" r:id="rId3"/>
    <p:sldId id="257" r:id="rId4"/>
    <p:sldId id="258" r:id="rId5"/>
    <p:sldId id="295" r:id="rId6"/>
    <p:sldId id="296" r:id="rId7"/>
    <p:sldId id="259" r:id="rId8"/>
    <p:sldId id="260" r:id="rId9"/>
    <p:sldId id="315" r:id="rId10"/>
    <p:sldId id="261" r:id="rId11"/>
    <p:sldId id="262" r:id="rId12"/>
    <p:sldId id="263" r:id="rId13"/>
    <p:sldId id="264" r:id="rId14"/>
    <p:sldId id="267" r:id="rId15"/>
    <p:sldId id="268" r:id="rId16"/>
    <p:sldId id="316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17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9" r:id="rId38"/>
    <p:sldId id="318" r:id="rId39"/>
    <p:sldId id="290" r:id="rId40"/>
    <p:sldId id="291" r:id="rId41"/>
    <p:sldId id="306" r:id="rId42"/>
    <p:sldId id="312" r:id="rId43"/>
    <p:sldId id="313" r:id="rId44"/>
    <p:sldId id="311" r:id="rId45"/>
    <p:sldId id="292" r:id="rId46"/>
    <p:sldId id="293" r:id="rId47"/>
    <p:sldId id="294" r:id="rId48"/>
    <p:sldId id="310" r:id="rId49"/>
    <p:sldId id="319" r:id="rId50"/>
    <p:sldId id="298" r:id="rId51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0"/>
    <p:restoredTop sz="94609"/>
  </p:normalViewPr>
  <p:slideViewPr>
    <p:cSldViewPr snapToGrid="0" snapToObjects="1">
      <p:cViewPr varScale="1">
        <p:scale>
          <a:sx n="110" d="100"/>
          <a:sy n="110" d="100"/>
        </p:scale>
        <p:origin x="216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23T10:44:58" idx="1">
    <p:pos x="0" y="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4592B-E244-C64A-BC78-F67537FC8F2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104D3-1C0C-EB45-884D-72E77F07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web.stanford.edu</a:t>
            </a:r>
            <a:r>
              <a:rPr lang="en-US" dirty="0"/>
              <a:t>/class/cs276/handouts/EvaluationNew-handout-6-per.pdf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104D3-1C0C-EB45-884D-72E77F079D6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FB95-E83C-C242-BD95-CBF089DC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08FE-C92C-BA4F-A09E-7A8EF763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9566-CA5F-804E-91BA-3F8F3A414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44912-5368-8641-B9BD-BC062E8F6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5454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9164F85-EBA8-4FBB-8A10-7B7059758B9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7119/lift-measure-in-data-mining" TargetMode="External"/><Relationship Id="rId2" Type="http://schemas.openxmlformats.org/officeDocument/2006/relationships/hyperlink" Target="https://martin-thoma.com/word-error-rate-calculation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web.stanford.edu/class/cs276/" TargetMode="External"/><Relationship Id="rId4" Type="http://schemas.openxmlformats.org/officeDocument/2006/relationships/hyperlink" Target="https://opensourceconnections.com/blog/2018/02/26/ndcg-scorer-in-quepid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492" y="29143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to </a:t>
            </a: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Fusion Alliance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Providing Pizza!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31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of Mistakes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positives 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– number of positives my model correctly classified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negatives 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– number of negatives my model correctly classified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negatives 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– number of times my model said something was a negative and it wasn’t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positives 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– number of times my model said something was a positive and it wasn’t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Accuracy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404770"/>
              </p:ext>
            </p:extLst>
          </p:nvPr>
        </p:nvGraphicFramePr>
        <p:xfrm>
          <a:off x="416049" y="2787569"/>
          <a:ext cx="9159591" cy="1843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Equation" r:id="rId3" imgW="1955800" imgH="393700" progId="Equation.3">
                  <p:embed/>
                </p:oleObj>
              </mc:Choice>
              <mc:Fallback>
                <p:oleObj name="Equation" r:id="rId3" imgW="1955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049" y="2787569"/>
                        <a:ext cx="9159591" cy="1843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Cool.  I’m Done.  Oh Wait.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39"/>
            <a:ext cx="9071640" cy="54893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Often false negatives and false positives do not carry the same weight (cost)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to have a false positive than a false negative in a cancer diagnosis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game is then to quantitatively express (e.g., optimize based on) the relative importance of TP’s, TN’s, FP’s and FN’s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Quantifying How Often I Screw Up Positive/Negative Cases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217415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Sensitivity (Recall) = TP/(TP+FN)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Fraction of positives I correctly classify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Specificity = TN/(TN+FP)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Fraction of negatives I correctly classify</a:t>
            </a:r>
          </a:p>
        </p:txBody>
      </p:sp>
      <p:sp>
        <p:nvSpPr>
          <p:cNvPr id="56" name="CustomShape 3"/>
          <p:cNvSpPr/>
          <p:nvPr/>
        </p:nvSpPr>
        <p:spPr>
          <a:xfrm>
            <a:off x="6109920" y="2051033"/>
            <a:ext cx="822960" cy="731520"/>
          </a:xfrm>
          <a:prstGeom prst="ellipse">
            <a:avLst/>
          </a:prstGeom>
          <a:noFill/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1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612000" y="1409040"/>
            <a:ext cx="9071640" cy="57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as a proxy for specificity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‘flip side’ of specificity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itself precision a bad metric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data set is highly imbalanced (many negatives) can have a high value for precision but a terrible classifier! </a:t>
            </a:r>
          </a:p>
        </p:txBody>
      </p:sp>
      <p:sp>
        <p:nvSpPr>
          <p:cNvPr id="73" name="TextShape 3"/>
          <p:cNvSpPr txBox="1"/>
          <p:nvPr/>
        </p:nvSpPr>
        <p:spPr>
          <a:xfrm>
            <a:off x="2878920" y="3128272"/>
            <a:ext cx="4580280" cy="88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Specificity = TN/(TN+FP)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4"/>
          <p:cNvSpPr txBox="1"/>
          <p:nvPr/>
        </p:nvSpPr>
        <p:spPr>
          <a:xfrm>
            <a:off x="2919600" y="3992993"/>
            <a:ext cx="430416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TP/(TP+FP)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160201"/>
            <a:ext cx="9071640" cy="800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Sensitivity at 100% Specificity</a:t>
            </a:r>
          </a:p>
        </p:txBody>
      </p:sp>
      <p:sp>
        <p:nvSpPr>
          <p:cNvPr id="76" name="TextShape 2"/>
          <p:cNvSpPr txBox="1"/>
          <p:nvPr/>
        </p:nvSpPr>
        <p:spPr>
          <a:xfrm>
            <a:off x="289367" y="1190507"/>
            <a:ext cx="9627027" cy="554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uppose I have an app that diagnoses appendicitis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could send every person who comes through the door to an emergency room, but that’s a lot of money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 don’t want to miss anybody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Sensitivity at 100% specificity is then a direct measure of my % cost savings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160201"/>
            <a:ext cx="9071640" cy="800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of Specificity, Sensitivity (Recall), Precision</a:t>
            </a:r>
          </a:p>
        </p:txBody>
      </p:sp>
      <p:sp>
        <p:nvSpPr>
          <p:cNvPr id="76" name="TextShape 2"/>
          <p:cNvSpPr txBox="1"/>
          <p:nvPr/>
        </p:nvSpPr>
        <p:spPr>
          <a:xfrm>
            <a:off x="504000" y="2226632"/>
            <a:ext cx="9071640" cy="40602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c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an’t optimize machine learning algorithm on just one of these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sensitive to imbalanced data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quoting precision need to quote baseline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Specificity is # of times you screw up negative cases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Sensitivity is # of times you screw up positive cases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65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154880" y="691920"/>
            <a:ext cx="8138160" cy="6169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 anchor="b"/>
          <a:lstStyle/>
          <a:p>
            <a:pPr algn="ctr"/>
            <a:r>
              <a:rPr lang="en-US" sz="4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WELL LA-DE FRICKIN’ DA!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 of the Talk</a:t>
            </a:r>
          </a:p>
        </p:txBody>
      </p:sp>
      <p:sp>
        <p:nvSpPr>
          <p:cNvPr id="79" name="TextShape 2"/>
          <p:cNvSpPr txBox="1"/>
          <p:nvPr/>
        </p:nvSpPr>
        <p:spPr>
          <a:xfrm>
            <a:off x="289367" y="1769040"/>
            <a:ext cx="9791257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Under the Receiver Operating Characteristic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Measures of agreement: Cohen’s Kappa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Lift Charts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Measuring effectiveness of search engines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</a:t>
            </a:r>
          </a:p>
        </p:txBody>
      </p:sp>
      <p:sp>
        <p:nvSpPr>
          <p:cNvPr id="81" name="TextShape 2"/>
          <p:cNvSpPr txBox="1"/>
          <p:nvPr/>
        </p:nvSpPr>
        <p:spPr>
          <a:xfrm>
            <a:off x="548640" y="2774880"/>
            <a:ext cx="9071640" cy="152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 algn="ctr">
              <a:buClr>
                <a:srgbClr val="000000"/>
              </a:buClr>
              <a:buSzPct val="45000"/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if number of true negatives can’t be defined?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492" y="2326511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Choosing a Performance Metric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492" y="4094742"/>
            <a:ext cx="9071640" cy="1618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 algn="ctr"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Brian Connolly</a:t>
            </a:r>
          </a:p>
          <a:p>
            <a:pPr marL="108000" algn="ctr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Cincinnati Machine Learning Meetup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algn="ctr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6/20/19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211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Automated Transcription Example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243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Person:  “The Last Jedi is overrated”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Transcription: “The </a:t>
            </a:r>
            <a:r>
              <a:rPr lang="en-US" sz="32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Blast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Jedi is </a:t>
            </a:r>
            <a:r>
              <a:rPr lang="en-US" sz="32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overstated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</a:p>
        </p:txBody>
      </p:sp>
      <p:sp>
        <p:nvSpPr>
          <p:cNvPr id="84" name="TextShape 3"/>
          <p:cNvSpPr txBox="1"/>
          <p:nvPr/>
        </p:nvSpPr>
        <p:spPr>
          <a:xfrm>
            <a:off x="5739480" y="4206240"/>
            <a:ext cx="1285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TP=3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5739840" y="4808880"/>
            <a:ext cx="1468080" cy="67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TN=?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5744880" y="5412960"/>
            <a:ext cx="14680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FP=2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FN=2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6"/>
          <p:cNvSpPr txBox="1"/>
          <p:nvPr/>
        </p:nvSpPr>
        <p:spPr>
          <a:xfrm>
            <a:off x="914400" y="6766560"/>
            <a:ext cx="6610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True negatives = number of words in English language?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1554480" y="4206240"/>
            <a:ext cx="4033440" cy="226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Technically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but it reduces to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870042"/>
              </p:ext>
            </p:extLst>
          </p:nvPr>
        </p:nvGraphicFramePr>
        <p:xfrm>
          <a:off x="2848518" y="2409299"/>
          <a:ext cx="4801881" cy="128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8518" y="2409299"/>
                        <a:ext cx="4801881" cy="1285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54765"/>
              </p:ext>
            </p:extLst>
          </p:nvPr>
        </p:nvGraphicFramePr>
        <p:xfrm>
          <a:off x="2870089" y="5048281"/>
          <a:ext cx="41592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" name="Equation" r:id="rId5" imgW="1397000" imgH="393700" progId="Equation.3">
                  <p:embed/>
                </p:oleObj>
              </mc:Choice>
              <mc:Fallback>
                <p:oleObj name="Equation" r:id="rId5" imgW="1397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0089" y="5048281"/>
                        <a:ext cx="4159250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42879"/>
              </p:ext>
            </p:extLst>
          </p:nvPr>
        </p:nvGraphicFramePr>
        <p:xfrm>
          <a:off x="7388504" y="5320806"/>
          <a:ext cx="2692121" cy="54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" name="Equation" r:id="rId7" imgW="1955800" imgH="393700" progId="Equation.3">
                  <p:embed/>
                </p:oleObj>
              </mc:Choice>
              <mc:Fallback>
                <p:oleObj name="Equation" r:id="rId7" imgW="1955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8504" y="5320806"/>
                        <a:ext cx="2692121" cy="541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160201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Details: </a:t>
            </a:r>
          </a:p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 and Macro F1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72360" y="1653874"/>
            <a:ext cx="3493800" cy="557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 often used for multi-label data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Micro F1 simply F1 calculated over the entire data set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Macro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 essentially averages the results from each category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Really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averages of precision and recall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Categories that rarely appear/classified are not drowned out</a:t>
            </a:r>
          </a:p>
          <a:p>
            <a:pPr marL="4068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5700" indent="-3429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3836160" y="2493720"/>
          <a:ext cx="6101280" cy="4313880"/>
        </p:xfrm>
        <a:graphic>
          <a:graphicData uri="http://schemas.openxmlformats.org/drawingml/2006/table">
            <a:tbl>
              <a:tblPr/>
              <a:tblGrid>
                <a:gridCol w="147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Bananas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Grapes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Candy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Paper Towels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6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 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6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 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 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6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 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6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 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7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 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2" descr="man-sleeping-on-desk-5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61" y="25661"/>
            <a:ext cx="2243764" cy="13462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1772"/>
            <a:ext cx="9071640" cy="10075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 Summary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32883" y="1169940"/>
            <a:ext cx="10221459" cy="6552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 ‘focuses’ on TP, FN, FP’s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Like precision and accuracy for that matter(!), need to define baseline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Affected by imbalanced data (F1 from a random classifier is not necessarily 0.5)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F1 by itself if meaningless!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F1 often used in the natural language processing (NLP) community – e.g., measure effectiveness in part-of-speech taggers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8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 for shared tasks/data challenges/hackathons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many tasks, tough to get a good F1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at separating the </a:t>
            </a:r>
            <a:r>
              <a:rPr lang="en-US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wheat from the chaff</a:t>
            </a:r>
            <a:endParaRPr lang="en-US" sz="1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5A2A2C-B4EC-CB49-B5E0-FFE6A0DA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58" y="5456576"/>
            <a:ext cx="5812251" cy="18041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Disclaimer</a:t>
            </a:r>
          </a:p>
        </p:txBody>
      </p:sp>
      <p:sp>
        <p:nvSpPr>
          <p:cNvPr id="100" name="TextShape 2"/>
          <p:cNvSpPr txBox="1"/>
          <p:nvPr/>
        </p:nvSpPr>
        <p:spPr>
          <a:xfrm>
            <a:off x="1209593" y="3420078"/>
            <a:ext cx="7660453" cy="7195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ASR systems usually use word error rate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Under the Receiver Operating Characteristic Curve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504000" y="2035628"/>
            <a:ext cx="9071640" cy="52795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far we have concerned ourselves with binary classification problems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most (machine learning) models produce a real number that is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thresholded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output a binary result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 model returns a number between 0 and 1, threshold at 0.5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 returns a real number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thresholded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 0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networks usually produce an output with limits around 0 and 1,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thresholded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 0.5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492" y="43435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Under the Receiver Operating Characteristic Curve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182880" y="1769040"/>
            <a:ext cx="5577840" cy="563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give people a model that produces a number, and then just say, tinker with the threshold however you like depending on your desired sensitivity/specificity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 but still want present some ‘overall measure’ of performance of the model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Particularly useful in clinical setting where one application may be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in different contexts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6583680" y="1457640"/>
            <a:ext cx="2752200" cy="2657160"/>
          </a:xfrm>
          <a:prstGeom prst="rect">
            <a:avLst/>
          </a:prstGeom>
          <a:ln>
            <a:noFill/>
          </a:ln>
        </p:spPr>
      </p:pic>
      <p:pic>
        <p:nvPicPr>
          <p:cNvPr id="106" name="Picture 105"/>
          <p:cNvPicPr/>
          <p:nvPr/>
        </p:nvPicPr>
        <p:blipFill>
          <a:blip r:embed="rId3"/>
          <a:srcRect b="13001"/>
          <a:stretch/>
        </p:blipFill>
        <p:spPr>
          <a:xfrm>
            <a:off x="6583680" y="4297680"/>
            <a:ext cx="2834640" cy="228564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7431480" y="4317840"/>
            <a:ext cx="266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7647840" y="4317840"/>
            <a:ext cx="266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7864200" y="4317840"/>
            <a:ext cx="266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080560" y="4317840"/>
            <a:ext cx="266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7678800" y="1795680"/>
            <a:ext cx="91440" cy="9144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8254800" y="1723680"/>
            <a:ext cx="91440" cy="9144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9"/>
          <p:cNvSpPr/>
          <p:nvPr/>
        </p:nvSpPr>
        <p:spPr>
          <a:xfrm>
            <a:off x="8686800" y="1687680"/>
            <a:ext cx="91440" cy="9144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0"/>
          <p:cNvSpPr/>
          <p:nvPr/>
        </p:nvSpPr>
        <p:spPr>
          <a:xfrm>
            <a:off x="8974800" y="1687680"/>
            <a:ext cx="91440" cy="9144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"/>
          <p:cNvSpPr/>
          <p:nvPr/>
        </p:nvSpPr>
        <p:spPr>
          <a:xfrm>
            <a:off x="7993080" y="3840480"/>
            <a:ext cx="1186920" cy="2743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TextShape 12"/>
          <p:cNvSpPr txBox="1"/>
          <p:nvPr/>
        </p:nvSpPr>
        <p:spPr>
          <a:xfrm>
            <a:off x="8871840" y="1437840"/>
            <a:ext cx="266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13"/>
          <p:cNvSpPr txBox="1"/>
          <p:nvPr/>
        </p:nvSpPr>
        <p:spPr>
          <a:xfrm>
            <a:off x="8584200" y="1401840"/>
            <a:ext cx="266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14"/>
          <p:cNvSpPr txBox="1"/>
          <p:nvPr/>
        </p:nvSpPr>
        <p:spPr>
          <a:xfrm>
            <a:off x="8152560" y="1437840"/>
            <a:ext cx="266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15"/>
          <p:cNvSpPr txBox="1"/>
          <p:nvPr/>
        </p:nvSpPr>
        <p:spPr>
          <a:xfrm>
            <a:off x="7576920" y="1509840"/>
            <a:ext cx="266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16"/>
          <p:cNvSpPr txBox="1"/>
          <p:nvPr/>
        </p:nvSpPr>
        <p:spPr>
          <a:xfrm>
            <a:off x="6750000" y="6550560"/>
            <a:ext cx="247896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Output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7576920" y="4608000"/>
            <a:ext cx="0" cy="175534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793455" y="4619281"/>
            <a:ext cx="0" cy="175534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009990" y="4604904"/>
            <a:ext cx="0" cy="175534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213698" y="4616185"/>
            <a:ext cx="0" cy="175534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10" grpId="0"/>
      <p:bldP spid="116" grpId="0"/>
      <p:bldP spid="117" grpId="0"/>
      <p:bldP spid="118" grpId="0"/>
      <p:bldP spid="1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737360" y="365760"/>
            <a:ext cx="7040880" cy="6797880"/>
          </a:xfrm>
          <a:prstGeom prst="rect">
            <a:avLst/>
          </a:prstGeom>
          <a:ln>
            <a:noFill/>
          </a:ln>
        </p:spPr>
      </p:pic>
      <p:sp>
        <p:nvSpPr>
          <p:cNvPr id="124" name="Line 3"/>
          <p:cNvSpPr/>
          <p:nvPr/>
        </p:nvSpPr>
        <p:spPr>
          <a:xfrm flipH="1" flipV="1">
            <a:off x="6583680" y="2651760"/>
            <a:ext cx="914400" cy="731520"/>
          </a:xfrm>
          <a:prstGeom prst="line">
            <a:avLst/>
          </a:prstGeom>
          <a:ln w="367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Shape 4"/>
          <p:cNvSpPr txBox="1"/>
          <p:nvPr/>
        </p:nvSpPr>
        <p:spPr>
          <a:xfrm>
            <a:off x="5403240" y="3405600"/>
            <a:ext cx="3153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 Random Numbers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(AROC=0.5)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5"/>
          <p:cNvSpPr txBox="1"/>
          <p:nvPr/>
        </p:nvSpPr>
        <p:spPr>
          <a:xfrm>
            <a:off x="4970520" y="1280160"/>
            <a:ext cx="1613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AROC=0.85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6"/>
          <p:cNvSpPr txBox="1"/>
          <p:nvPr/>
        </p:nvSpPr>
        <p:spPr>
          <a:xfrm>
            <a:off x="3324600" y="1025280"/>
            <a:ext cx="111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AROC=1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Intuitive Interpretation of AROC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Really a measure of how well a set of values are ordered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that a positive case will have a larger machine learning output value than a negative case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Mann-Whitney U Test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Under Receiver Operating Characteristic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04000" y="1769039"/>
            <a:ext cx="9071640" cy="54893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probability with an intuitive interpretation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 see precision vs. recall curves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these are different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Simply gives ‘overall’ performance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useful in clinical setting, where ea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 clinician might want to set their own specificity/sensitivity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other hand, doesn’t give direct question ”how often does your classifier screw up?”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72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</a:p>
        </p:txBody>
      </p:sp>
      <p:sp>
        <p:nvSpPr>
          <p:cNvPr id="41" name="TextShape 2"/>
          <p:cNvSpPr txBox="1"/>
          <p:nvPr/>
        </p:nvSpPr>
        <p:spPr>
          <a:xfrm>
            <a:off x="504000" y="1379141"/>
            <a:ext cx="9071640" cy="4774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basic metrics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complicated metrics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3035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Measures of Agreement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Measuring Agreement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previous measures have assumed a ‘gold standard’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when calculating accuracy, assume that it can be determined whether or not something has been classified correctly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if there is no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“truth” to compare with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two people are filling out a questionnaire: how much do they agree?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Build Our Own Statistic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people are filling out a multiple choice questionnaire: how well do their answers agree?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Naive Approach:  define one person as gold standard and simply compute the accuracy (recall accuracy is symmetric)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2834640" y="5029200"/>
            <a:ext cx="385200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= Accuracy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A3EA7D-0872-B64E-9C97-0DA090C19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38205"/>
              </p:ext>
            </p:extLst>
          </p:nvPr>
        </p:nvGraphicFramePr>
        <p:xfrm>
          <a:off x="7249608" y="5882653"/>
          <a:ext cx="2692121" cy="54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3" imgW="1955800" imgH="393700" progId="Equation.3">
                  <p:embed/>
                </p:oleObj>
              </mc:Choice>
              <mc:Fallback>
                <p:oleObj name="Equation" r:id="rId3" imgW="1955800" imgH="3937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9608" y="5882653"/>
                        <a:ext cx="2692121" cy="541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Build Our Own Statistic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what if questionnaire only has one possible answer to every question? 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A=1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give accuracy above what you would obtain from random chance</a:t>
            </a:r>
          </a:p>
        </p:txBody>
      </p:sp>
      <p:sp>
        <p:nvSpPr>
          <p:cNvPr id="138" name="TextShape 3"/>
          <p:cNvSpPr txBox="1"/>
          <p:nvPr/>
        </p:nvSpPr>
        <p:spPr>
          <a:xfrm>
            <a:off x="2834640" y="5029560"/>
            <a:ext cx="385200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= Accuracy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Build Our Own Statistic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what if questionnaire only has one possible answer to every question? 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A=1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give accuracy above what you would obtain from random chance</a:t>
            </a:r>
          </a:p>
        </p:txBody>
      </p:sp>
      <p:sp>
        <p:nvSpPr>
          <p:cNvPr id="141" name="TextShape 3"/>
          <p:cNvSpPr txBox="1"/>
          <p:nvPr/>
        </p:nvSpPr>
        <p:spPr>
          <a:xfrm>
            <a:off x="3939553" y="4759163"/>
            <a:ext cx="2525382" cy="84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A-R</a:t>
            </a:r>
            <a:r>
              <a:rPr lang="en-US" sz="4400" b="1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1946879" y="6194160"/>
            <a:ext cx="7045031" cy="57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2800" b="1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Random Chance Agreement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Build Our Own Statistic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...But value isn’t necessarily between 0 and 1 (-1 and 1)</a:t>
            </a:r>
          </a:p>
        </p:txBody>
      </p:sp>
      <p:sp>
        <p:nvSpPr>
          <p:cNvPr id="145" name="TextShape 3"/>
          <p:cNvSpPr txBox="1"/>
          <p:nvPr/>
        </p:nvSpPr>
        <p:spPr>
          <a:xfrm>
            <a:off x="3978040" y="3668877"/>
            <a:ext cx="1704437" cy="84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A-R</a:t>
            </a:r>
            <a:r>
              <a:rPr lang="en-US" sz="4400" b="1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1946879" y="6194520"/>
            <a:ext cx="6698695" cy="57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2800" b="1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Random Chance Agreement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78040" y="4518117"/>
            <a:ext cx="1422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Shape 3"/>
          <p:cNvSpPr txBox="1"/>
          <p:nvPr/>
        </p:nvSpPr>
        <p:spPr>
          <a:xfrm>
            <a:off x="3989343" y="4411411"/>
            <a:ext cx="1704437" cy="84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1-R</a:t>
            </a:r>
            <a:r>
              <a:rPr lang="en-US" sz="4400" b="1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3335436" y="4432518"/>
            <a:ext cx="2660073" cy="91440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TextShape 5"/>
          <p:cNvSpPr txBox="1"/>
          <p:nvPr/>
        </p:nvSpPr>
        <p:spPr>
          <a:xfrm>
            <a:off x="5884547" y="4932528"/>
            <a:ext cx="4196078" cy="12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the numerator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A=1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(perfect agreement)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Cohen’s Kappa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823711"/>
              </p:ext>
            </p:extLst>
          </p:nvPr>
        </p:nvGraphicFramePr>
        <p:xfrm>
          <a:off x="2747811" y="2306666"/>
          <a:ext cx="4399477" cy="267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Equation" r:id="rId3" imgW="711200" imgH="431800" progId="Equation.3">
                  <p:embed/>
                </p:oleObj>
              </mc:Choice>
              <mc:Fallback>
                <p:oleObj name="Equation" r:id="rId3" imgW="711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7811" y="2306666"/>
                        <a:ext cx="4399477" cy="267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of Cohen’s Kappa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 of inter-annotator agreement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 used to optimize machine learning models that are sensitive to imbalances in the training data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Kippendorff’s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alpha a “generalized” version: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number of participants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Applicable to nominal, ordinal, interval, and ratio levels of measurement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Handles missing data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492" y="3056095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Ranking-Related Measures</a:t>
            </a:r>
          </a:p>
        </p:txBody>
      </p:sp>
    </p:spTree>
    <p:extLst>
      <p:ext uri="{BB962C8B-B14F-4D97-AF65-F5344CB8AC3E}">
        <p14:creationId xmlns:p14="http://schemas.microsoft.com/office/powerpoint/2010/main" val="83825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Lift Charts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I’m sending out mailers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a (machine learning) model that ranks the customers based on how likely they are to respond to my offer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much time will I save calling the customers in the order suggested by my model vs. randomly contacting folks?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0"/>
            <a:ext cx="9071640" cy="8686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261257" y="868621"/>
            <a:ext cx="9568543" cy="61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metrics measure performance 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Job performance, app performance, customer engagement, etc.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pursue the improvement of anything without a well defined performance measure is a waste of time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performance measure is highly dependent on the task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 search engine situation, you are worried about whether you’re returning relevant products for a given search term (order)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an app that can detect psychiatric distress you want something like accuracy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natural language processing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 you might not have the benefit of knowing the false negative rate, so you might choose something like the F1 measure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1911"/>
            <a:ext cx="9071640" cy="10549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Lift Charts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272143" y="1072620"/>
            <a:ext cx="4939937" cy="499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Rank the customers based on the probability they will respond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the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fraction of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‘respondents’ as you increase the sample size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no model, % of respondents will increase linearly with the sample size</a:t>
            </a:r>
          </a:p>
        </p:txBody>
      </p:sp>
      <p:pic>
        <p:nvPicPr>
          <p:cNvPr id="160" name="Picture 159"/>
          <p:cNvPicPr/>
          <p:nvPr/>
        </p:nvPicPr>
        <p:blipFill>
          <a:blip r:embed="rId2"/>
          <a:srcRect b="49148"/>
          <a:stretch/>
        </p:blipFill>
        <p:spPr>
          <a:xfrm>
            <a:off x="5528520" y="2341440"/>
            <a:ext cx="4438440" cy="2459880"/>
          </a:xfrm>
          <a:prstGeom prst="rect">
            <a:avLst/>
          </a:prstGeom>
          <a:ln>
            <a:noFill/>
          </a:ln>
        </p:spPr>
      </p:pic>
      <p:sp>
        <p:nvSpPr>
          <p:cNvPr id="161" name="TextShape 3"/>
          <p:cNvSpPr txBox="1"/>
          <p:nvPr/>
        </p:nvSpPr>
        <p:spPr>
          <a:xfrm>
            <a:off x="8412480" y="3200400"/>
            <a:ext cx="121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747480" y="2579760"/>
            <a:ext cx="842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1911"/>
            <a:ext cx="9071640" cy="1293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Normalized Discounted Cumulative Gain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0" y="1493133"/>
            <a:ext cx="4822386" cy="5798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Discounted Gain is the “Lift” if I consider “relevancy of the result” instead of “probability of response”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I have a search engine that returns results based on some query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I determine the quality of my search engine?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88267F-C76C-074C-8ABB-F721D399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86" y="1641220"/>
            <a:ext cx="5120648" cy="474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076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1911"/>
            <a:ext cx="9071640" cy="1293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Normalized Discounted Cumulative Gain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-1" y="1482246"/>
            <a:ext cx="9769033" cy="603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Here’s one way</a:t>
            </a:r>
          </a:p>
          <a:p>
            <a:pPr marL="108000">
              <a:buClr>
                <a:srgbClr val="000000"/>
              </a:buClr>
              <a:buSzPct val="45000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“experts” look at a bunch of search results and rank them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compare the search engine rank with their ratings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annotators are not ranking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They’re annotating “grade” results as, say, “awesome” (5), “good” (4), “fair” (3), “bad” (2), “terrible” (1)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9E6B0B-7DAC-FE4D-AC93-753FE8AF7ABC}"/>
              </a:ext>
            </a:extLst>
          </p:cNvPr>
          <p:cNvSpPr/>
          <p:nvPr/>
        </p:nvSpPr>
        <p:spPr>
          <a:xfrm>
            <a:off x="203103" y="5647376"/>
            <a:ext cx="9362824" cy="1880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5981" indent="-33598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Discounted Cumulative Gain (DCG) at rank n</a:t>
            </a:r>
          </a:p>
          <a:p>
            <a:pPr marL="335981" indent="-335981"/>
            <a:endParaRPr lang="en-US" altLang="en-US" dirty="0"/>
          </a:p>
          <a:p>
            <a:pPr lvl="1">
              <a:spcBef>
                <a:spcPts val="772"/>
              </a:spcBef>
            </a:pP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DCG = r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+ r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/log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 + r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/log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 + … </a:t>
            </a:r>
            <a:r>
              <a:rPr lang="en-US" altLang="en-US" sz="3086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</a:t>
            </a:r>
            <a:r>
              <a:rPr lang="en-US" altLang="en-US" sz="3086" baseline="-25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/log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</a:t>
            </a:r>
          </a:p>
          <a:p>
            <a:pPr lvl="1">
              <a:spcBef>
                <a:spcPts val="772"/>
              </a:spcBef>
            </a:pPr>
            <a:endParaRPr lang="en-US" altLang="en-US" dirty="0"/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may use any base for the logarithm, e.g., base=b </a:t>
            </a:r>
            <a:endParaRPr lang="en-US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35BD98-FDD7-D546-8007-11A1D1BF36AE}"/>
              </a:ext>
            </a:extLst>
          </p:cNvPr>
          <p:cNvSpPr/>
          <p:nvPr/>
        </p:nvSpPr>
        <p:spPr>
          <a:xfrm>
            <a:off x="6574420" y="6331352"/>
            <a:ext cx="486137" cy="60188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F1992E-70E6-754C-B180-CEFE7BCAD6EA}"/>
              </a:ext>
            </a:extLst>
          </p:cNvPr>
          <p:cNvSpPr/>
          <p:nvPr/>
        </p:nvSpPr>
        <p:spPr>
          <a:xfrm>
            <a:off x="7673091" y="6331352"/>
            <a:ext cx="486137" cy="60188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BA8512-7D58-0A4E-9C5F-A5A1B13CB8D9}"/>
              </a:ext>
            </a:extLst>
          </p:cNvPr>
          <p:cNvCxnSpPr/>
          <p:nvPr/>
        </p:nvCxnSpPr>
        <p:spPr>
          <a:xfrm flipH="1">
            <a:off x="6967959" y="5787342"/>
            <a:ext cx="173621" cy="462987"/>
          </a:xfrm>
          <a:prstGeom prst="line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61F35-4622-4E4D-A288-C2A9EB6B3112}"/>
              </a:ext>
            </a:extLst>
          </p:cNvPr>
          <p:cNvCxnSpPr>
            <a:cxnSpLocks/>
          </p:cNvCxnSpPr>
          <p:nvPr/>
        </p:nvCxnSpPr>
        <p:spPr>
          <a:xfrm flipH="1">
            <a:off x="8072418" y="5962120"/>
            <a:ext cx="319228" cy="359066"/>
          </a:xfrm>
          <a:prstGeom prst="line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2386DE-B5A6-9345-830B-FE36849D91E5}"/>
              </a:ext>
            </a:extLst>
          </p:cNvPr>
          <p:cNvSpPr txBox="1"/>
          <p:nvPr/>
        </p:nvSpPr>
        <p:spPr>
          <a:xfrm>
            <a:off x="6529536" y="519300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Annotated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“grade”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6063C-F055-9545-9CE6-49A596535D49}"/>
              </a:ext>
            </a:extLst>
          </p:cNvPr>
          <p:cNvSpPr txBox="1"/>
          <p:nvPr/>
        </p:nvSpPr>
        <p:spPr>
          <a:xfrm>
            <a:off x="7892981" y="5371898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Rank of Search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Engine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32478C-38B1-C649-BAA1-65487C15C7D9}"/>
              </a:ext>
            </a:extLst>
          </p:cNvPr>
          <p:cNvCxnSpPr/>
          <p:nvPr/>
        </p:nvCxnSpPr>
        <p:spPr>
          <a:xfrm>
            <a:off x="504000" y="381966"/>
            <a:ext cx="308415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60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1911"/>
            <a:ext cx="9071640" cy="1293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Normalized Discounted Cumulative Gain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-1" y="1493132"/>
            <a:ext cx="9769033" cy="603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People like numbers between 0 and 1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Normalize it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rank the ‘grades’ from best to worse (i.e., from 5 to 1)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would be ‘optimal’ ranking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out what this ‘ideal’ DCG is and divide it by measured DCG score to get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nDCG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9E6B0B-7DAC-FE4D-AC93-753FE8AF7ABC}"/>
              </a:ext>
            </a:extLst>
          </p:cNvPr>
          <p:cNvSpPr/>
          <p:nvPr/>
        </p:nvSpPr>
        <p:spPr>
          <a:xfrm>
            <a:off x="203103" y="5647376"/>
            <a:ext cx="9362824" cy="1880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5981" indent="-33598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Discounted Cumulative Gain (DCG) at rank n</a:t>
            </a:r>
          </a:p>
          <a:p>
            <a:pPr marL="335981" indent="-335981"/>
            <a:endParaRPr lang="en-US" altLang="en-US" dirty="0"/>
          </a:p>
          <a:p>
            <a:pPr lvl="1">
              <a:spcBef>
                <a:spcPts val="772"/>
              </a:spcBef>
            </a:pP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DCG = r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+ r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/log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 + r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/log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 + … </a:t>
            </a:r>
            <a:r>
              <a:rPr lang="en-US" altLang="en-US" sz="3086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</a:t>
            </a:r>
            <a:r>
              <a:rPr lang="en-US" altLang="en-US" sz="3086" baseline="-25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/log</a:t>
            </a:r>
            <a:r>
              <a:rPr lang="en-US" altLang="en-US" sz="3086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en-US" sz="308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</a:t>
            </a:r>
          </a:p>
          <a:p>
            <a:pPr lvl="1">
              <a:spcBef>
                <a:spcPts val="772"/>
              </a:spcBef>
            </a:pPr>
            <a:endParaRPr lang="en-US" altLang="en-US" dirty="0"/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may use any base for the logarithm, e.g., base=b </a:t>
            </a:r>
            <a:endParaRPr lang="en-US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35BD98-FDD7-D546-8007-11A1D1BF36AE}"/>
              </a:ext>
            </a:extLst>
          </p:cNvPr>
          <p:cNvSpPr/>
          <p:nvPr/>
        </p:nvSpPr>
        <p:spPr>
          <a:xfrm>
            <a:off x="6574420" y="6331352"/>
            <a:ext cx="486137" cy="60188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F1992E-70E6-754C-B180-CEFE7BCAD6EA}"/>
              </a:ext>
            </a:extLst>
          </p:cNvPr>
          <p:cNvSpPr/>
          <p:nvPr/>
        </p:nvSpPr>
        <p:spPr>
          <a:xfrm>
            <a:off x="7673091" y="6331352"/>
            <a:ext cx="486137" cy="60188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BA8512-7D58-0A4E-9C5F-A5A1B13CB8D9}"/>
              </a:ext>
            </a:extLst>
          </p:cNvPr>
          <p:cNvCxnSpPr/>
          <p:nvPr/>
        </p:nvCxnSpPr>
        <p:spPr>
          <a:xfrm flipH="1">
            <a:off x="6967959" y="5787342"/>
            <a:ext cx="173621" cy="462987"/>
          </a:xfrm>
          <a:prstGeom prst="line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61F35-4622-4E4D-A288-C2A9EB6B3112}"/>
              </a:ext>
            </a:extLst>
          </p:cNvPr>
          <p:cNvCxnSpPr>
            <a:cxnSpLocks/>
          </p:cNvCxnSpPr>
          <p:nvPr/>
        </p:nvCxnSpPr>
        <p:spPr>
          <a:xfrm flipH="1">
            <a:off x="8072418" y="5962120"/>
            <a:ext cx="319228" cy="359066"/>
          </a:xfrm>
          <a:prstGeom prst="line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2386DE-B5A6-9345-830B-FE36849D91E5}"/>
              </a:ext>
            </a:extLst>
          </p:cNvPr>
          <p:cNvSpPr txBox="1"/>
          <p:nvPr/>
        </p:nvSpPr>
        <p:spPr>
          <a:xfrm>
            <a:off x="6529536" y="519300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Annotated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“grade”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6063C-F055-9545-9CE6-49A596535D49}"/>
              </a:ext>
            </a:extLst>
          </p:cNvPr>
          <p:cNvSpPr txBox="1"/>
          <p:nvPr/>
        </p:nvSpPr>
        <p:spPr>
          <a:xfrm>
            <a:off x="7892981" y="5371898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Rank of Search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1317553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1911"/>
            <a:ext cx="9071640" cy="1293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Normalized Discounted Cumulative Gain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0" y="1817914"/>
            <a:ext cx="5040312" cy="57098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for relative measures (usually calculate it over many searches, so have variance)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Alternative definition is preferred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weight to results that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graded higher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reality, this form provides more ‘information’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Danger: all same rank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nDCG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=1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Scores tend to be high if not many ‘grades’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“Expert” can be hard to define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4C28624-B84C-804A-B11E-A95CA6DF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57" y="3700259"/>
            <a:ext cx="3779838" cy="6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435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7896"/>
            <a:ext cx="9071640" cy="7954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504000" y="991065"/>
            <a:ext cx="9071640" cy="6568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Good, but imbalanced data sets will render misleadingly large numbers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accuracy, but don’t get any points for identifying negatives correctly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Focuses on what’s happening with the positives you identify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AROC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Gives a more general overview of machine learning performance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Agreement statistics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Cohen’s kappa,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Krippendorff’s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alpha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Lift Chart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 statistic for determining time/cost savings in ranked sampling</a:t>
            </a:r>
          </a:p>
          <a:p>
            <a:pPr marL="540000" indent="-4572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Normalized Discounted Cumulative Gain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Engines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168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Things I Didn’t Discuss</a:t>
            </a:r>
          </a:p>
        </p:txBody>
      </p:sp>
      <p:sp>
        <p:nvSpPr>
          <p:cNvPr id="166" name="TextShape 2"/>
          <p:cNvSpPr txBox="1"/>
          <p:nvPr/>
        </p:nvSpPr>
        <p:spPr>
          <a:xfrm>
            <a:off x="52825" y="1504530"/>
            <a:ext cx="6218280" cy="5375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Rant about how (statistical) uncertainties should always be attached to performance metrics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how statistics like Cohen’s Kappa and Area Under the Receiver Operating Characteristic can be used to eliminate machine learning training issues due to imbalances in training samples</a:t>
            </a:r>
          </a:p>
        </p:txBody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6309720" y="2273760"/>
            <a:ext cx="3718080" cy="278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0"/>
            <a:ext cx="9071640" cy="8333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Links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504000" y="867265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Error Rate (performance measures for ASR systems) -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https://martin-thoma.com/word-error-rate-calculation/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Lift Charts: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https://stats.stackexchange.com/questions/17119/lift-measure-in-data-mining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Normalized Discounted Cumulative Gain: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https://opensourceconnections.com/blog/2018/02/26/ndcg-scorer-in-quepid/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  <a:hlinkClick r:id="rId5"/>
              </a:rPr>
              <a:t>https://web.stanford.edu/class/cs276/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Krippendoff’s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alpha: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</a:rPr>
              <a:t>	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25E290-CC1C-1E45-A403-C86BE8710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68" y="5771734"/>
            <a:ext cx="6385113" cy="146573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7896"/>
            <a:ext cx="9071640" cy="7954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504000" y="1372723"/>
            <a:ext cx="9071640" cy="6568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Choosing a performance measure is, strictly speaking, not a data science problem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Knowledge of them is!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Presented a few performance measures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repository 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(references): https://</a:t>
            </a:r>
            <a:r>
              <a:rPr lang="en-US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BrianMackayConnolly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MachineLearningMeetUpPerformanceMetricsTalk.git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85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30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a Performance Metric is Not a Data Science Problem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815339"/>
            <a:ext cx="9071640" cy="5152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 of a data scientist is to present stakeholders metrics to choose from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Intuitive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Comprehensive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insanely hard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performance metrics are not of interest to stakeholders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metrics that are many degrees away from revenue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“Downtime”</a:t>
            </a:r>
          </a:p>
        </p:txBody>
      </p:sp>
    </p:spTree>
    <p:extLst>
      <p:ext uri="{BB962C8B-B14F-4D97-AF65-F5344CB8AC3E}">
        <p14:creationId xmlns:p14="http://schemas.microsoft.com/office/powerpoint/2010/main" val="1764476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825B4642-D5CD-FE4B-9F5E-C35E012FA7B1}"/>
              </a:ext>
            </a:extLst>
          </p:cNvPr>
          <p:cNvSpPr>
            <a:spLocks/>
          </p:cNvSpPr>
          <p:nvPr/>
        </p:nvSpPr>
        <p:spPr bwMode="auto">
          <a:xfrm>
            <a:off x="8400168" y="-1"/>
            <a:ext cx="1693927" cy="3027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41998" tIns="41998" rIns="41998" bIns="41998" anchor="ctr"/>
          <a:lstStyle>
            <a:lvl1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1pPr>
            <a:lvl2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2pPr>
            <a:lvl3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3pPr>
            <a:lvl4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4pPr>
            <a:lvl5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764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</a:rPr>
              <a:t>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26C0B78-16D6-9046-9DC6-9C8BDB00EBE6}"/>
              </a:ext>
            </a:extLst>
          </p:cNvPr>
          <p:cNvSpPr>
            <a:spLocks/>
          </p:cNvSpPr>
          <p:nvPr/>
        </p:nvSpPr>
        <p:spPr bwMode="auto">
          <a:xfrm>
            <a:off x="4116352" y="-1"/>
            <a:ext cx="4297815" cy="302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41998" tIns="41998" rIns="41998" bIns="41998" anchor="ctr"/>
          <a:lstStyle>
            <a:lvl1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1pPr>
            <a:lvl2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2pPr>
            <a:lvl3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3pPr>
            <a:lvl4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4pPr>
            <a:lvl5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764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</a:rPr>
              <a:t> </a:t>
            </a:r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B9A69203-D6B6-3B4E-8017-8C8A52676514}"/>
              </a:ext>
            </a:extLst>
          </p:cNvPr>
          <p:cNvSpPr>
            <a:spLocks/>
          </p:cNvSpPr>
          <p:nvPr/>
        </p:nvSpPr>
        <p:spPr bwMode="auto">
          <a:xfrm>
            <a:off x="529" y="-1"/>
            <a:ext cx="8715208" cy="302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41998" tIns="41998" rIns="41998" bIns="41998" anchor="ctr"/>
          <a:lstStyle>
            <a:lvl1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1pPr>
            <a:lvl2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2pPr>
            <a:lvl3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3pPr>
            <a:lvl4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4pPr>
            <a:lvl5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76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</a:rPr>
              <a:t>Introduction to Information Retrieval: https://</a:t>
            </a:r>
            <a:r>
              <a:rPr lang="en-US" altLang="en-US" sz="1764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</a:rPr>
              <a:t>web.stanford.edu</a:t>
            </a:r>
            <a:r>
              <a:rPr lang="en-US" altLang="en-US" sz="176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</a:rPr>
              <a:t>/class/cs276/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BA97F346-B38A-444A-B2C3-479C894B6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4" y="587975"/>
            <a:ext cx="7113444" cy="658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84AD33-65BE-BD46-8259-993B4ED0340B}"/>
              </a:ext>
            </a:extLst>
          </p:cNvPr>
          <p:cNvSpPr>
            <a:spLocks/>
          </p:cNvSpPr>
          <p:nvPr/>
        </p:nvSpPr>
        <p:spPr bwMode="auto">
          <a:xfrm>
            <a:off x="5387600" y="2419023"/>
            <a:ext cx="552998" cy="2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41998" tIns="41998" rIns="41998" bIns="41998"/>
          <a:lstStyle>
            <a:lvl1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1pPr>
            <a:lvl2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2pPr>
            <a:lvl3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3pPr>
            <a:lvl4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4pPr>
            <a:lvl5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9pPr>
          </a:lstStyle>
          <a:p>
            <a:r>
              <a:rPr lang="en-US" altLang="en-US" sz="1543" b="1" dirty="0">
                <a:solidFill>
                  <a:srgbClr val="FF0000"/>
                </a:solidFill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</a:rPr>
              <a:t>fair</a:t>
            </a: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594B6EAE-912C-BD41-9BA2-A0322DCF03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0312" y="2690454"/>
            <a:ext cx="347288" cy="1458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984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BB2B3D6-706C-1F44-9266-A11EB1C4A191}"/>
              </a:ext>
            </a:extLst>
          </p:cNvPr>
          <p:cNvSpPr>
            <a:spLocks/>
          </p:cNvSpPr>
          <p:nvPr/>
        </p:nvSpPr>
        <p:spPr bwMode="auto">
          <a:xfrm>
            <a:off x="5805613" y="2964882"/>
            <a:ext cx="552999" cy="2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41998" tIns="41998" rIns="41998" bIns="41998"/>
          <a:lstStyle>
            <a:lvl1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1pPr>
            <a:lvl2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2pPr>
            <a:lvl3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3pPr>
            <a:lvl4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4pPr>
            <a:lvl5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9pPr>
          </a:lstStyle>
          <a:p>
            <a:r>
              <a:rPr lang="en-US" altLang="en-US" sz="1543" b="1" dirty="0">
                <a:solidFill>
                  <a:srgbClr val="FF0000"/>
                </a:solidFill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</a:rPr>
              <a:t>fair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D62D797-F504-7541-837B-D891F35EAEC3}"/>
              </a:ext>
            </a:extLst>
          </p:cNvPr>
          <p:cNvSpPr>
            <a:spLocks/>
          </p:cNvSpPr>
          <p:nvPr/>
        </p:nvSpPr>
        <p:spPr bwMode="auto">
          <a:xfrm>
            <a:off x="6152901" y="3591104"/>
            <a:ext cx="639244" cy="3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41998" tIns="41998" rIns="41998" bIns="41998"/>
          <a:lstStyle>
            <a:lvl1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1pPr>
            <a:lvl2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2pPr>
            <a:lvl3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3pPr>
            <a:lvl4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4pPr>
            <a:lvl5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9pPr>
          </a:lstStyle>
          <a:p>
            <a:r>
              <a:rPr lang="en-US" altLang="en-US" sz="1543" b="1" dirty="0">
                <a:solidFill>
                  <a:srgbClr val="FF0000"/>
                </a:solidFill>
                <a:latin typeface="Lucida Grande" panose="020B0600040502020204" pitchFamily="34" charset="0"/>
                <a:cs typeface="Lucida Grande" panose="020B0600040502020204" pitchFamily="34" charset="0"/>
                <a:sym typeface="Lucida Grande" panose="020B0600040502020204" pitchFamily="34" charset="0"/>
              </a:rPr>
              <a:t>good</a:t>
            </a:r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418E7552-AADA-B049-91E6-F49936D495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1946" y="3209510"/>
            <a:ext cx="347288" cy="1458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984" dirty="0"/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618DA634-2D92-7449-867A-FAFE671230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5613" y="3901185"/>
            <a:ext cx="347288" cy="1458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984" dirty="0"/>
          </a:p>
        </p:txBody>
      </p:sp>
    </p:spTree>
    <p:extLst>
      <p:ext uri="{BB962C8B-B14F-4D97-AF65-F5344CB8AC3E}">
        <p14:creationId xmlns:p14="http://schemas.microsoft.com/office/powerpoint/2010/main" val="22973240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492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My World..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145185" y="1393277"/>
            <a:ext cx="5439186" cy="554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Engineering Metrics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Tell me how my infrastructure is doing 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verything I’m 100% in control of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 Behavior Metrics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Tell me how happy customers are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70B0F0-35CE-5E40-969B-2A4B1A0D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23591"/>
              </p:ext>
            </p:extLst>
          </p:nvPr>
        </p:nvGraphicFramePr>
        <p:xfrm>
          <a:off x="5989398" y="1528122"/>
          <a:ext cx="3946042" cy="149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21">
                  <a:extLst>
                    <a:ext uri="{9D8B030D-6E8A-4147-A177-3AD203B41FA5}">
                      <a16:colId xmlns:a16="http://schemas.microsoft.com/office/drawing/2014/main" val="141983162"/>
                    </a:ext>
                  </a:extLst>
                </a:gridCol>
                <a:gridCol w="1973021">
                  <a:extLst>
                    <a:ext uri="{9D8B030D-6E8A-4147-A177-3AD203B41FA5}">
                      <a16:colId xmlns:a16="http://schemas.microsoft.com/office/drawing/2014/main" val="446413296"/>
                    </a:ext>
                  </a:extLst>
                </a:gridCol>
              </a:tblGrid>
              <a:tr h="373217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46739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r>
                        <a:rPr lang="en-US" dirty="0"/>
                        <a:t>Downtime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93939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r>
                        <a:rPr lang="en-US" dirty="0"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81027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r>
                        <a:rPr lang="en-US" dirty="0"/>
                        <a:t>Customer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Customers/Hour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927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5FF3F6-DB50-E047-A958-CD453E135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95691"/>
              </p:ext>
            </p:extLst>
          </p:nvPr>
        </p:nvGraphicFramePr>
        <p:xfrm>
          <a:off x="5989398" y="3311218"/>
          <a:ext cx="3946042" cy="375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21">
                  <a:extLst>
                    <a:ext uri="{9D8B030D-6E8A-4147-A177-3AD203B41FA5}">
                      <a16:colId xmlns:a16="http://schemas.microsoft.com/office/drawing/2014/main" val="141983162"/>
                    </a:ext>
                  </a:extLst>
                </a:gridCol>
                <a:gridCol w="1973021">
                  <a:extLst>
                    <a:ext uri="{9D8B030D-6E8A-4147-A177-3AD203B41FA5}">
                      <a16:colId xmlns:a16="http://schemas.microsoft.com/office/drawing/2014/main" val="446413296"/>
                    </a:ext>
                  </a:extLst>
                </a:gridCol>
              </a:tblGrid>
              <a:tr h="373217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46739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r>
                        <a:rPr lang="en-US" dirty="0"/>
                        <a:t>Uplift from charitable 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navigations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93939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r>
                        <a:rPr lang="en-US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paginations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81027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r>
                        <a:rPr lang="en-US" dirty="0"/>
                        <a:t>% people searching and buying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conversion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92703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r>
                        <a:rPr lang="en-US" dirty="0"/>
                        <a:t>Quality of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Discounted Cumulative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632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9F665B-2945-6246-8DE5-0897BB7D1233}"/>
              </a:ext>
            </a:extLst>
          </p:cNvPr>
          <p:cNvSpPr txBox="1"/>
          <p:nvPr/>
        </p:nvSpPr>
        <p:spPr>
          <a:xfrm>
            <a:off x="3600327" y="6357053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More stakeholder-driven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7F409F-D9D3-8D41-968A-9578FD264789}"/>
              </a:ext>
            </a:extLst>
          </p:cNvPr>
          <p:cNvSpPr/>
          <p:nvPr/>
        </p:nvSpPr>
        <p:spPr>
          <a:xfrm>
            <a:off x="5584371" y="3172145"/>
            <a:ext cx="4541637" cy="40346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Start Looking at Some Metrics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a population contains two groups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Signal and background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Buyers versus browsers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Purchased fruit versus rotting fruit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Convenient to think in terms of ‘positive’ and ‘negative’ population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Positive  = your ‘target’ (signal)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Negative  = your background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of Mistakes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39"/>
            <a:ext cx="9071640" cy="57906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Positives are the group you are targeting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Signal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Buyers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Fruit in the Fruit and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Vegetables Aisle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will sell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Negatives are the other group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Here, ”Negative” and ”Positive” labels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interchangeable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2"/>
          <p:cNvSpPr txBox="1"/>
          <p:nvPr/>
        </p:nvSpPr>
        <p:spPr>
          <a:xfrm>
            <a:off x="504492" y="2858706"/>
            <a:ext cx="9071640" cy="1842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Suppose then I build an imperfect algorithm to classify individuals in this population into “positives” and “negatives”</a:t>
            </a:r>
          </a:p>
        </p:txBody>
      </p:sp>
    </p:spTree>
    <p:extLst>
      <p:ext uri="{BB962C8B-B14F-4D97-AF65-F5344CB8AC3E}">
        <p14:creationId xmlns:p14="http://schemas.microsoft.com/office/powerpoint/2010/main" val="132368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</TotalTime>
  <Words>2250</Words>
  <Application>Microsoft Macintosh PowerPoint</Application>
  <PresentationFormat>Custom</PresentationFormat>
  <Paragraphs>394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Lucida Grande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brian connolly</cp:lastModifiedBy>
  <cp:revision>290</cp:revision>
  <dcterms:created xsi:type="dcterms:W3CDTF">2017-12-18T10:44:27Z</dcterms:created>
  <dcterms:modified xsi:type="dcterms:W3CDTF">2019-06-20T19:48:16Z</dcterms:modified>
  <dc:language>en-US</dc:language>
</cp:coreProperties>
</file>