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259" r:id="rId6"/>
    <p:sldId id="262" r:id="rId7"/>
    <p:sldId id="288" r:id="rId8"/>
    <p:sldId id="287" r:id="rId9"/>
    <p:sldId id="270" r:id="rId10"/>
    <p:sldId id="280" r:id="rId11"/>
    <p:sldId id="284" r:id="rId12"/>
    <p:sldId id="283" r:id="rId13"/>
    <p:sldId id="285" r:id="rId14"/>
    <p:sldId id="290" r:id="rId15"/>
    <p:sldId id="289" r:id="rId16"/>
  </p:sldIdLst>
  <p:sldSz cx="12192000" cy="6858000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49"/>
    <a:srgbClr val="FCA6E3"/>
    <a:srgbClr val="595959"/>
    <a:srgbClr val="F9F9F9"/>
    <a:srgbClr val="E6E7E8"/>
    <a:srgbClr val="81888D"/>
    <a:srgbClr val="808080"/>
    <a:srgbClr val="FF00FF"/>
    <a:srgbClr val="538C3F"/>
    <a:srgbClr val="B5D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9" autoAdjust="0"/>
    <p:restoredTop sz="73761" autoAdjust="0"/>
  </p:normalViewPr>
  <p:slideViewPr>
    <p:cSldViewPr snapToGrid="0" snapToObjects="1">
      <p:cViewPr varScale="1">
        <p:scale>
          <a:sx n="68" d="100"/>
          <a:sy n="68" d="100"/>
        </p:scale>
        <p:origin x="61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137" cy="464424"/>
          </a:xfrm>
          <a:prstGeom prst="rect">
            <a:avLst/>
          </a:prstGeom>
        </p:spPr>
        <p:txBody>
          <a:bodyPr vert="horz" lIns="75667" tIns="37833" rIns="75667" bIns="37833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348" y="0"/>
            <a:ext cx="3027137" cy="464424"/>
          </a:xfrm>
          <a:prstGeom prst="rect">
            <a:avLst/>
          </a:prstGeom>
        </p:spPr>
        <p:txBody>
          <a:bodyPr vert="horz" lIns="75667" tIns="37833" rIns="75667" bIns="37833" rtlCol="0"/>
          <a:lstStyle>
            <a:lvl1pPr algn="r">
              <a:defRPr sz="1000"/>
            </a:lvl1pPr>
          </a:lstStyle>
          <a:p>
            <a:fld id="{5E87210E-77D6-8947-A16B-D067175CB26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082"/>
            <a:ext cx="3027137" cy="464424"/>
          </a:xfrm>
          <a:prstGeom prst="rect">
            <a:avLst/>
          </a:prstGeom>
        </p:spPr>
        <p:txBody>
          <a:bodyPr vert="horz" lIns="75667" tIns="37833" rIns="75667" bIns="37833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348" y="8818082"/>
            <a:ext cx="3027137" cy="464424"/>
          </a:xfrm>
          <a:prstGeom prst="rect">
            <a:avLst/>
          </a:prstGeom>
        </p:spPr>
        <p:txBody>
          <a:bodyPr vert="horz" lIns="75667" tIns="37833" rIns="75667" bIns="37833" rtlCol="0" anchor="b"/>
          <a:lstStyle>
            <a:lvl1pPr algn="r">
              <a:defRPr sz="1000"/>
            </a:lvl1pPr>
          </a:lstStyle>
          <a:p>
            <a:fld id="{B01E6695-7D64-4548-8A67-4EA53169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6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6833" cy="465797"/>
          </a:xfrm>
          <a:prstGeom prst="rect">
            <a:avLst/>
          </a:prstGeom>
        </p:spPr>
        <p:txBody>
          <a:bodyPr vert="horz" lIns="79987" tIns="39994" rIns="79987" bIns="39994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1"/>
            <a:ext cx="3026833" cy="465797"/>
          </a:xfrm>
          <a:prstGeom prst="rect">
            <a:avLst/>
          </a:prstGeom>
        </p:spPr>
        <p:txBody>
          <a:bodyPr vert="horz" lIns="79987" tIns="39994" rIns="79987" bIns="39994" rtlCol="0"/>
          <a:lstStyle>
            <a:lvl1pPr algn="r">
              <a:defRPr sz="1100"/>
            </a:lvl1pPr>
          </a:lstStyle>
          <a:p>
            <a:fld id="{40721ECD-1ECC-4FEF-BE9F-5FC91DC4732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1160463"/>
            <a:ext cx="5565775" cy="3132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9987" tIns="39994" rIns="79987" bIns="3999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79987" tIns="39994" rIns="79987" bIns="3999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79987" tIns="39994" rIns="79987" bIns="39994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79987" tIns="39994" rIns="79987" bIns="39994" rtlCol="0" anchor="b"/>
          <a:lstStyle>
            <a:lvl1pPr algn="r">
              <a:defRPr sz="1100"/>
            </a:lvl1pPr>
          </a:lstStyle>
          <a:p>
            <a:fld id="{995E45E9-8884-4478-B0F3-E9C00EEB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6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E45E9-8884-4478-B0F3-E9C00EEB25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47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E45E9-8884-4478-B0F3-E9C00EEB25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2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E45E9-8884-4478-B0F3-E9C00EEB25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0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E45E9-8884-4478-B0F3-E9C00EEB25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3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E45E9-8884-4478-B0F3-E9C00EEB25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87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E45E9-8884-4478-B0F3-E9C00EEB25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8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E45E9-8884-4478-B0F3-E9C00EEB25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62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E45E9-8884-4478-B0F3-E9C00EEB25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67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E45E9-8884-4478-B0F3-E9C00EEB25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0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/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34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54024" y="1"/>
            <a:ext cx="11272839" cy="79586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title of slide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4" y="557457"/>
            <a:ext cx="11268284" cy="296991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1400" i="1"/>
            </a:lvl1pPr>
          </a:lstStyle>
          <a:p>
            <a:pPr marL="342906" marR="0" lvl="0" indent="-342906" algn="l" defTabSz="4572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sub-title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4025" y="1010538"/>
            <a:ext cx="11272838" cy="517436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Enter content here.  (Use cases: slides featuring series of bullet points, large charts, tables or pictures.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199750" y="6448334"/>
            <a:ext cx="144497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82498" y="6448334"/>
            <a:ext cx="699913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5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38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53" r:id="rId2"/>
    <p:sldLayoutId id="2147483777" r:id="rId3"/>
  </p:sldLayoutIdLst>
  <p:hf hdr="0" ftr="0" dt="0"/>
  <p:txStyles>
    <p:titleStyle>
      <a:lvl1pPr algn="ctr" defTabSz="457208" rtl="0" eaLnBrk="1" latinLnBrk="0" hangingPunct="1">
        <a:spcBef>
          <a:spcPct val="0"/>
        </a:spcBef>
        <a:buNone/>
        <a:defRPr sz="3600" kern="1200" baseline="0">
          <a:solidFill>
            <a:srgbClr val="538C3F"/>
          </a:solidFill>
          <a:latin typeface="Century Gothic" charset="0"/>
          <a:ea typeface="+mj-ea"/>
          <a:cs typeface="+mj-cs"/>
        </a:defRPr>
      </a:lvl1pPr>
    </p:titleStyle>
    <p:bodyStyle>
      <a:lvl1pPr marL="342906" indent="-342906" algn="l" defTabSz="457208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bg2">
              <a:lumMod val="10000"/>
            </a:schemeClr>
          </a:solidFill>
          <a:latin typeface="Georgia" charset="0"/>
          <a:ea typeface="Georgia" charset="0"/>
          <a:cs typeface="Georgia" charset="0"/>
        </a:defRPr>
      </a:lvl1pPr>
      <a:lvl2pPr marL="742962" indent="-285755" algn="l" defTabSz="457208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chemeClr val="tx1">
              <a:lumMod val="50000"/>
            </a:schemeClr>
          </a:solidFill>
          <a:latin typeface="Georgia" charset="0"/>
          <a:ea typeface="Georgia" charset="0"/>
          <a:cs typeface="Georgia" charset="0"/>
        </a:defRPr>
      </a:lvl2pPr>
      <a:lvl3pPr marL="1143019" indent="-228604" algn="l" defTabSz="457208" rtl="0" eaLnBrk="1" latinLnBrk="0" hangingPunct="1">
        <a:spcBef>
          <a:spcPct val="20000"/>
        </a:spcBef>
        <a:buFont typeface="Arial"/>
        <a:buChar char="•"/>
        <a:defRPr sz="1200" kern="1200" baseline="0">
          <a:solidFill>
            <a:schemeClr val="accent2">
              <a:lumMod val="50000"/>
            </a:schemeClr>
          </a:solidFill>
          <a:latin typeface="Georgia" charset="0"/>
          <a:ea typeface="Georgia" charset="0"/>
          <a:cs typeface="Georgia" charset="0"/>
        </a:defRPr>
      </a:lvl3pPr>
      <a:lvl4pPr marL="1600227" indent="-228604" algn="l" defTabSz="457208" rtl="0" eaLnBrk="1" latinLnBrk="0" hangingPunct="1">
        <a:spcBef>
          <a:spcPct val="20000"/>
        </a:spcBef>
        <a:buFont typeface="Arial"/>
        <a:buChar char="–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4pPr>
      <a:lvl5pPr marL="2057434" indent="-228604" algn="l" defTabSz="457208" rtl="0" eaLnBrk="1" latinLnBrk="0" hangingPunct="1">
        <a:spcBef>
          <a:spcPct val="20000"/>
        </a:spcBef>
        <a:buFont typeface="Arial"/>
        <a:buChar char="»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5pPr>
      <a:lvl6pPr marL="2514642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9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7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5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3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0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6" userDrawn="1">
          <p15:clr>
            <a:srgbClr val="F26B43"/>
          </p15:clr>
        </p15:guide>
        <p15:guide id="2" pos="744" userDrawn="1">
          <p15:clr>
            <a:srgbClr val="F26B43"/>
          </p15:clr>
        </p15:guide>
        <p15:guide id="3" pos="890" userDrawn="1">
          <p15:clr>
            <a:srgbClr val="F26B43"/>
          </p15:clr>
        </p15:guide>
        <p15:guide id="4" pos="1347" userDrawn="1">
          <p15:clr>
            <a:srgbClr val="F26B43"/>
          </p15:clr>
        </p15:guide>
        <p15:guide id="5" pos="1491" userDrawn="1">
          <p15:clr>
            <a:srgbClr val="F26B43"/>
          </p15:clr>
        </p15:guide>
        <p15:guide id="6" pos="1955" userDrawn="1">
          <p15:clr>
            <a:srgbClr val="F26B43"/>
          </p15:clr>
        </p15:guide>
        <p15:guide id="7" pos="2095" userDrawn="1">
          <p15:clr>
            <a:srgbClr val="F26B43"/>
          </p15:clr>
        </p15:guide>
        <p15:guide id="8" pos="2555" userDrawn="1">
          <p15:clr>
            <a:srgbClr val="F26B43"/>
          </p15:clr>
        </p15:guide>
        <p15:guide id="9" pos="2698" userDrawn="1">
          <p15:clr>
            <a:srgbClr val="F26B43"/>
          </p15:clr>
        </p15:guide>
        <p15:guide id="10" pos="3159" userDrawn="1">
          <p15:clr>
            <a:srgbClr val="F26B43"/>
          </p15:clr>
        </p15:guide>
        <p15:guide id="11" pos="3306" userDrawn="1">
          <p15:clr>
            <a:srgbClr val="F26B43"/>
          </p15:clr>
        </p15:guide>
        <p15:guide id="12" pos="3764" userDrawn="1">
          <p15:clr>
            <a:srgbClr val="F26B43"/>
          </p15:clr>
        </p15:guide>
        <p15:guide id="13" pos="3910" userDrawn="1">
          <p15:clr>
            <a:srgbClr val="F26B43"/>
          </p15:clr>
        </p15:guide>
        <p15:guide id="14" pos="4364" userDrawn="1">
          <p15:clr>
            <a:srgbClr val="F26B43"/>
          </p15:clr>
        </p15:guide>
        <p15:guide id="15" pos="4510" userDrawn="1">
          <p15:clr>
            <a:srgbClr val="F26B43"/>
          </p15:clr>
        </p15:guide>
        <p15:guide id="16" pos="4975" userDrawn="1">
          <p15:clr>
            <a:srgbClr val="F26B43"/>
          </p15:clr>
        </p15:guide>
        <p15:guide id="17" pos="5114" userDrawn="1">
          <p15:clr>
            <a:srgbClr val="F26B43"/>
          </p15:clr>
        </p15:guide>
        <p15:guide id="18" pos="5575" userDrawn="1">
          <p15:clr>
            <a:srgbClr val="F26B43"/>
          </p15:clr>
        </p15:guide>
        <p15:guide id="19" pos="5718" userDrawn="1">
          <p15:clr>
            <a:srgbClr val="F26B43"/>
          </p15:clr>
        </p15:guide>
        <p15:guide id="20" pos="6179" userDrawn="1">
          <p15:clr>
            <a:srgbClr val="F26B43"/>
          </p15:clr>
        </p15:guide>
        <p15:guide id="21" pos="6326" userDrawn="1">
          <p15:clr>
            <a:srgbClr val="F26B43"/>
          </p15:clr>
        </p15:guide>
        <p15:guide id="22" pos="6783" userDrawn="1">
          <p15:clr>
            <a:srgbClr val="F26B43"/>
          </p15:clr>
        </p15:guide>
        <p15:guide id="23" pos="6926" userDrawn="1">
          <p15:clr>
            <a:srgbClr val="F26B43"/>
          </p15:clr>
        </p15:guide>
        <p15:guide id="24" pos="73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AFF508-6BB2-4F21-9CE0-6B0EA276136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54024" y="2524935"/>
            <a:ext cx="11272838" cy="577081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Opioid Academic in America</a:t>
            </a:r>
          </a:p>
          <a:p>
            <a:pPr marL="0" indent="0" algn="ctr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Socio Economic Drivers 2011 - 2017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196393-8094-4EC3-9D4D-59DD22AE574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00025" y="6277838"/>
            <a:ext cx="1740535" cy="2426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August 2021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49D910F-0251-4B90-9EC3-E92E7ADBF8A9}"/>
              </a:ext>
            </a:extLst>
          </p:cNvPr>
          <p:cNvSpPr txBox="1">
            <a:spLocks/>
          </p:cNvSpPr>
          <p:nvPr/>
        </p:nvSpPr>
        <p:spPr>
          <a:xfrm>
            <a:off x="3980656" y="6508145"/>
            <a:ext cx="4219575" cy="24267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noAutofit/>
          </a:bodyPr>
          <a:lstStyle>
            <a:lvl1pPr marL="0" indent="0" algn="ctr" defTabSz="457208" rtl="0" eaLnBrk="1" latinLnBrk="0" hangingPunct="1">
              <a:spcBef>
                <a:spcPct val="20000"/>
              </a:spcBef>
              <a:buFont typeface="Arial"/>
              <a:buNone/>
              <a:defRPr sz="1200" kern="1200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742962" indent="-285755" algn="l" defTabSz="457208" rtl="0" eaLnBrk="1" latinLnBrk="0" hangingPunct="1">
              <a:spcBef>
                <a:spcPct val="20000"/>
              </a:spcBef>
              <a:buFont typeface="Arial"/>
              <a:buChar char="–"/>
              <a:defRPr sz="1400" kern="1200" baseline="0">
                <a:solidFill>
                  <a:schemeClr val="tx1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2pPr>
            <a:lvl3pPr marL="1143019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1200" kern="1200" baseline="0">
                <a:solidFill>
                  <a:schemeClr val="accent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600227" indent="-228604" algn="l" defTabSz="457208" rtl="0" eaLnBrk="1" latinLnBrk="0" hangingPunct="1">
              <a:spcBef>
                <a:spcPct val="20000"/>
              </a:spcBef>
              <a:buFont typeface="Arial"/>
              <a:buChar char="–"/>
              <a:defRPr sz="1100" kern="1200" baseline="0">
                <a:solidFill>
                  <a:schemeClr val="tx1"/>
                </a:solidFill>
                <a:latin typeface="Constantia"/>
                <a:ea typeface="+mn-ea"/>
                <a:cs typeface="+mn-cs"/>
              </a:defRPr>
            </a:lvl4pPr>
            <a:lvl5pPr marL="1828830" indent="0" algn="l" defTabSz="457208" rtl="0" eaLnBrk="1" latinLnBrk="0" hangingPunct="1">
              <a:spcBef>
                <a:spcPct val="20000"/>
              </a:spcBef>
              <a:buFont typeface="Arial"/>
              <a:buNone/>
              <a:defRPr sz="1100" kern="1200" baseline="0">
                <a:solidFill>
                  <a:schemeClr val="tx1"/>
                </a:solidFill>
                <a:latin typeface="Constantia"/>
                <a:ea typeface="+mn-ea"/>
                <a:cs typeface="+mn-cs"/>
              </a:defRPr>
            </a:lvl5pPr>
            <a:lvl6pPr marL="2514642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49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57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65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Confidential and Proprietary to flamingo labs copyright pending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87C588-F21A-4F24-94EE-D2B3A4AEE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78" y="445160"/>
            <a:ext cx="1558382" cy="5801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28E3E1-B198-4B01-B2F6-3F8FBD320C91}"/>
              </a:ext>
            </a:extLst>
          </p:cNvPr>
          <p:cNvSpPr txBox="1"/>
          <p:nvPr/>
        </p:nvSpPr>
        <p:spPr>
          <a:xfrm>
            <a:off x="10328546" y="5660787"/>
            <a:ext cx="1575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Curtis Anderson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Kara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Humanski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Brian McLane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Joe Rutili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D27BA-C8D2-4077-9EC8-82CA765010E7}"/>
              </a:ext>
            </a:extLst>
          </p:cNvPr>
          <p:cNvSpPr txBox="1"/>
          <p:nvPr/>
        </p:nvSpPr>
        <p:spPr>
          <a:xfrm>
            <a:off x="287788" y="966770"/>
            <a:ext cx="1699504" cy="57708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Data Science Boot Camp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Project: 1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Cohort: Q3 – Q4 2021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9A4B8D-3B3C-465E-93A4-494F0B9C9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5830" y="244856"/>
            <a:ext cx="1558382" cy="16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6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ACC6CD-FAC3-4D5D-9129-E7E8B3E14337}"/>
              </a:ext>
            </a:extLst>
          </p:cNvPr>
          <p:cNvSpPr txBox="1"/>
          <p:nvPr/>
        </p:nvSpPr>
        <p:spPr>
          <a:xfrm>
            <a:off x="462510" y="596757"/>
            <a:ext cx="1062283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Challenges</a:t>
            </a:r>
          </a:p>
          <a:p>
            <a:endParaRPr lang="en-US" sz="2000" dirty="0">
              <a:solidFill>
                <a:srgbClr val="1D1C1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Scope Shift </a:t>
            </a:r>
          </a:p>
          <a:p>
            <a:pPr marL="914406" lvl="1" indent="-514350" defTabSz="457208">
              <a:spcBef>
                <a:spcPts val="1200"/>
              </a:spcBef>
              <a:buFont typeface="Arial"/>
              <a:buChar char="–"/>
            </a:pPr>
            <a:r>
              <a:rPr lang="en-US" sz="20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Initial scope included all Counties</a:t>
            </a:r>
          </a:p>
          <a:p>
            <a:pPr marL="914406" lvl="1" indent="-514350" defTabSz="457208">
              <a:spcBef>
                <a:spcPts val="1200"/>
              </a:spcBef>
              <a:buFont typeface="Arial"/>
              <a:buChar char="–"/>
            </a:pPr>
            <a:r>
              <a:rPr lang="en-US" sz="20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Unremarkable data in middle income segments</a:t>
            </a:r>
          </a:p>
          <a:p>
            <a:pPr marL="914406" lvl="1" indent="-514350" defTabSz="457208">
              <a:spcBef>
                <a:spcPts val="1200"/>
              </a:spcBef>
              <a:buFont typeface="Arial"/>
              <a:buChar char="–"/>
            </a:pPr>
            <a:r>
              <a:rPr lang="en-US" sz="20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Shifted to focus on lower- and upper-income segments</a:t>
            </a:r>
          </a:p>
          <a:p>
            <a:pPr marL="914406" lvl="1" indent="-514350" defTabSz="457208">
              <a:spcBef>
                <a:spcPts val="1200"/>
              </a:spcBef>
              <a:buFont typeface="Arial"/>
              <a:buChar char="–"/>
            </a:pPr>
            <a:endParaRPr lang="en-US" sz="2000" dirty="0">
              <a:solidFill>
                <a:srgbClr val="1D1C1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Next Steps</a:t>
            </a:r>
          </a:p>
          <a:p>
            <a:pPr marL="914406" lvl="1" indent="-514350" defTabSz="457208">
              <a:spcBef>
                <a:spcPts val="1200"/>
              </a:spcBef>
              <a:buFont typeface="Arial"/>
              <a:buChar char="–"/>
            </a:pPr>
            <a:r>
              <a:rPr lang="en-US" sz="20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Education level impact on average opioid death per capita</a:t>
            </a:r>
          </a:p>
          <a:p>
            <a:pPr marL="914406" lvl="1" indent="-514350" defTabSz="457208">
              <a:spcBef>
                <a:spcPts val="1200"/>
              </a:spcBef>
              <a:buFont typeface="Arial"/>
              <a:buChar char="–"/>
            </a:pPr>
            <a:r>
              <a:rPr lang="en-US" sz="20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GDP-EHSA spending impact on average opioid death per capita</a:t>
            </a:r>
          </a:p>
          <a:p>
            <a:pPr marL="914406" lvl="1" indent="-514350" defTabSz="457208">
              <a:spcBef>
                <a:spcPts val="1200"/>
              </a:spcBef>
              <a:buFont typeface="Arial"/>
              <a:buChar char="–"/>
            </a:pPr>
            <a:r>
              <a:rPr lang="en-US" sz="20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Population density impact on average opioid death per capita</a:t>
            </a:r>
          </a:p>
          <a:p>
            <a:pPr marL="914406" lvl="1" indent="-514350" defTabSz="457208">
              <a:spcBef>
                <a:spcPts val="1200"/>
              </a:spcBef>
              <a:buFont typeface="Arial"/>
              <a:buChar char="–"/>
            </a:pPr>
            <a:r>
              <a:rPr lang="en-US" sz="20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Non-US Born Status impact on average opioid death per capita</a:t>
            </a:r>
          </a:p>
          <a:p>
            <a:pPr marL="914406" lvl="1" indent="-514350" defTabSz="457208">
              <a:spcBef>
                <a:spcPts val="1200"/>
              </a:spcBef>
              <a:buFont typeface="Arial"/>
              <a:buChar char="–"/>
            </a:pPr>
            <a:r>
              <a:rPr lang="en-US" sz="20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Scope expansion to include international populations </a:t>
            </a:r>
          </a:p>
          <a:p>
            <a:pPr marL="914406" lvl="1" indent="-514350" defTabSz="457208">
              <a:spcBef>
                <a:spcPts val="1200"/>
              </a:spcBef>
              <a:buFont typeface="Arial"/>
              <a:buChar char="–"/>
            </a:pPr>
            <a:r>
              <a:rPr lang="en-US" sz="20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Drill down into Opioid categories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453FF5-39CD-4B0F-9BBD-91E432B2D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953" y="5450447"/>
            <a:ext cx="1130705" cy="12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7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9A4B8D-3B3C-465E-93A4-494F0B9C9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8" y="1413122"/>
            <a:ext cx="3766924" cy="403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4AAB86-591C-4E3B-8AFA-60A82666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4" y="1112136"/>
            <a:ext cx="11026775" cy="1976502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0" dirty="0">
                <a:solidFill>
                  <a:srgbClr val="1D1C1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Null </a:t>
            </a:r>
            <a:r>
              <a:rPr lang="en-US" sz="3200" b="1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</a:t>
            </a:r>
            <a:r>
              <a:rPr lang="en-US" sz="3200" b="1" i="0" dirty="0">
                <a:solidFill>
                  <a:srgbClr val="1D1C1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ypothesis</a:t>
            </a:r>
            <a:br>
              <a:rPr lang="en-US" sz="3200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200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average income in a county does not affect the number of opioid deaths.</a:t>
            </a:r>
          </a:p>
          <a:p>
            <a:pPr algn="l"/>
            <a:endParaRPr lang="en-US" sz="3200" b="0" i="0" dirty="0">
              <a:solidFill>
                <a:srgbClr val="1D1C1D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3200" b="1" i="0" dirty="0">
                <a:solidFill>
                  <a:srgbClr val="1D1C1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Alternative Hypothesis</a:t>
            </a:r>
            <a:br>
              <a:rPr lang="en-US" sz="3200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200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If the average income in a county is lower the number of opioid deaths will be higher then in counties with higher average incomes.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DF0909-E6D5-4C36-BF39-D737BB2B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953" y="5450447"/>
            <a:ext cx="1130705" cy="12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8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4AAB86-591C-4E3B-8AFA-60A82666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4" y="933964"/>
            <a:ext cx="11222161" cy="5394172"/>
          </a:xfrm>
        </p:spPr>
        <p:txBody>
          <a:bodyPr/>
          <a:lstStyle/>
          <a:p>
            <a:pPr marL="36576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US" sz="2200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Set initial scope to </a:t>
            </a:r>
            <a:r>
              <a:rPr lang="en-US" sz="22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ll </a:t>
            </a:r>
            <a:r>
              <a:rPr lang="en-US" sz="22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ounties:  </a:t>
            </a:r>
          </a:p>
          <a:p>
            <a:pPr marL="914406" lvl="1" indent="-514350">
              <a:spcBef>
                <a:spcPts val="1200"/>
              </a:spcBef>
            </a:pPr>
            <a:r>
              <a:rPr lang="en-US" sz="20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Noted middle class data unremarkable due to density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Observed s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ignificant correlation </a:t>
            </a:r>
            <a:r>
              <a:rPr lang="en-US" sz="22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 lower- and upper-income segments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Narrowed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focus to </a:t>
            </a:r>
            <a:r>
              <a:rPr lang="en-US" sz="22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owest and </a:t>
            </a:r>
            <a:r>
              <a:rPr lang="en-US" sz="22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ighest </a:t>
            </a:r>
            <a:r>
              <a:rPr lang="en-US" sz="22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ncome </a:t>
            </a:r>
            <a:r>
              <a:rPr lang="en-US" sz="22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egments (target populations)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Analyzed </a:t>
            </a:r>
          </a:p>
          <a:p>
            <a:pPr marL="914406" lvl="1" indent="-514350">
              <a:spcBef>
                <a:spcPts val="1200"/>
              </a:spcBef>
            </a:pPr>
            <a:r>
              <a:rPr lang="en-US" sz="20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Deaths per capita by average household income, by income segment</a:t>
            </a:r>
          </a:p>
          <a:p>
            <a:pPr marL="914406" lvl="1" indent="-514350">
              <a:spcBef>
                <a:spcPts val="1200"/>
              </a:spcBef>
            </a:pPr>
            <a:r>
              <a:rPr lang="en-US" sz="20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Drug type usage difference by average household income, by income segment</a:t>
            </a:r>
          </a:p>
          <a:p>
            <a:pPr marL="914406" lvl="1" indent="-514350">
              <a:spcBef>
                <a:spcPts val="1200"/>
              </a:spcBef>
            </a:pPr>
            <a:r>
              <a:rPr lang="en-US" sz="20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Trends of deaths per capita, by drug type and year of target populations</a:t>
            </a:r>
          </a:p>
          <a:p>
            <a:pPr marL="914406" lvl="1" indent="-514350">
              <a:spcBef>
                <a:spcPts val="1200"/>
              </a:spcBef>
            </a:pPr>
            <a:r>
              <a:rPr lang="en-US" sz="20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Deaths per capita state by state and noted remarkable variance in usage by income segment</a:t>
            </a:r>
          </a:p>
          <a:p>
            <a:pPr marL="914406" lvl="1" indent="-514350">
              <a:spcBef>
                <a:spcPts val="1200"/>
              </a:spcBef>
            </a:pPr>
            <a:r>
              <a:rPr lang="en-US" sz="20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States with highest number of opioid deaths per capita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DF0909-E6D5-4C36-BF39-D737BB2B1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953" y="5614554"/>
            <a:ext cx="1130705" cy="12101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634120-2A1A-4AF1-A23F-EB97A79B5ECB}"/>
              </a:ext>
            </a:extLst>
          </p:cNvPr>
          <p:cNvSpPr txBox="1"/>
          <p:nvPr/>
        </p:nvSpPr>
        <p:spPr>
          <a:xfrm>
            <a:off x="200805" y="197355"/>
            <a:ext cx="4141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Exploration Steps</a:t>
            </a:r>
          </a:p>
        </p:txBody>
      </p:sp>
    </p:spTree>
    <p:extLst>
      <p:ext uri="{BB962C8B-B14F-4D97-AF65-F5344CB8AC3E}">
        <p14:creationId xmlns:p14="http://schemas.microsoft.com/office/powerpoint/2010/main" val="292592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4AAB86-591C-4E3B-8AFA-60A82666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4" y="1112136"/>
            <a:ext cx="11026775" cy="4981236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Does average annual household income affect per capita opioid deaths?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endParaRPr lang="en-US" sz="2200" dirty="0">
              <a:solidFill>
                <a:srgbClr val="1D1C1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the break down by opioid type (cause of death) for lowest and highest income segments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endParaRPr lang="en-US" sz="2200" dirty="0">
              <a:solidFill>
                <a:srgbClr val="1D1C1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the trend in opioid deaths among highest and lowest income segments by drug type? 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endParaRPr lang="en-US" sz="2200" dirty="0">
              <a:solidFill>
                <a:srgbClr val="1D1C1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States of the country have the highest number of deaths?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endParaRPr lang="en-US" sz="2200" b="0" i="0" dirty="0">
              <a:solidFill>
                <a:srgbClr val="1D1C1D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DF0909-E6D5-4C36-BF39-D737BB2B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953" y="5450447"/>
            <a:ext cx="1130705" cy="12101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C8CD59-C9BA-454A-B2D8-5D8003B4984B}"/>
              </a:ext>
            </a:extLst>
          </p:cNvPr>
          <p:cNvSpPr txBox="1"/>
          <p:nvPr/>
        </p:nvSpPr>
        <p:spPr>
          <a:xfrm>
            <a:off x="454024" y="314030"/>
            <a:ext cx="17511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0575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7585D-DB0B-459C-838F-54B63F2FE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43DE61-C418-4773-B43B-7CD066709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101" y="5420698"/>
            <a:ext cx="1130705" cy="121019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95F6A9-E8AD-4F32-A7E5-48CC924A76A7}"/>
              </a:ext>
            </a:extLst>
          </p:cNvPr>
          <p:cNvSpPr txBox="1"/>
          <p:nvPr/>
        </p:nvSpPr>
        <p:spPr>
          <a:xfrm>
            <a:off x="4554552" y="5656465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Ttest</a:t>
            </a:r>
            <a:r>
              <a:rPr lang="en-US" dirty="0"/>
              <a:t> Results: Pvalue~0.002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434573A-1417-4EE3-B510-D1B36BE72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809" y="890977"/>
            <a:ext cx="7468247" cy="45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0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7585D-DB0B-459C-838F-54B63F2FE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8EAEA4-A69B-4425-9E61-01DDE3CA2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866" y="1996024"/>
            <a:ext cx="3422898" cy="2865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0DDDB2-F419-4C32-96DF-D2656AE12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00" y="1996024"/>
            <a:ext cx="3399692" cy="28659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F38637-73C7-4208-81C2-CFE9CE21B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6953" y="5450447"/>
            <a:ext cx="1130705" cy="1210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F54FC-90F2-4D4D-BBF5-E05D0B7B2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123" y="2137543"/>
            <a:ext cx="3999754" cy="258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6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r chart&#10;&#10;Description automatically generated">
            <a:extLst>
              <a:ext uri="{FF2B5EF4-FFF2-40B4-BE49-F238E27FC236}">
                <a16:creationId xmlns:a16="http://schemas.microsoft.com/office/drawing/2014/main" id="{E2AF72D6-30FB-4F9A-8C74-58B74E57F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25" y="868849"/>
            <a:ext cx="5419368" cy="3612912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51AD9358-3028-4F14-885E-B80B36A66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93" y="868849"/>
            <a:ext cx="5195292" cy="3463528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5985BA8-D41F-4338-A9E2-ECCCEBB756F2}"/>
              </a:ext>
            </a:extLst>
          </p:cNvPr>
          <p:cNvSpPr/>
          <p:nvPr/>
        </p:nvSpPr>
        <p:spPr>
          <a:xfrm>
            <a:off x="1385665" y="4481762"/>
            <a:ext cx="365760" cy="365760"/>
          </a:xfrm>
          <a:prstGeom prst="triangle">
            <a:avLst/>
          </a:prstGeom>
          <a:solidFill>
            <a:schemeClr val="accent4">
              <a:lumMod val="50000"/>
              <a:lumOff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D0F0309-9D22-4DF4-84DC-3C43381D04D8}"/>
              </a:ext>
            </a:extLst>
          </p:cNvPr>
          <p:cNvSpPr/>
          <p:nvPr/>
        </p:nvSpPr>
        <p:spPr>
          <a:xfrm>
            <a:off x="7312205" y="4568692"/>
            <a:ext cx="182880" cy="182880"/>
          </a:xfrm>
          <a:prstGeom prst="triangle">
            <a:avLst/>
          </a:prstGeom>
          <a:solidFill>
            <a:schemeClr val="accent4">
              <a:lumMod val="50000"/>
              <a:lumOff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795A91-9123-4FFF-B9A6-503DFA7C6260}"/>
              </a:ext>
            </a:extLst>
          </p:cNvPr>
          <p:cNvCxnSpPr/>
          <p:nvPr/>
        </p:nvCxnSpPr>
        <p:spPr>
          <a:xfrm>
            <a:off x="1743403" y="4660132"/>
            <a:ext cx="5504617" cy="0"/>
          </a:xfrm>
          <a:prstGeom prst="line">
            <a:avLst/>
          </a:prstGeom>
          <a:ln w="9525">
            <a:solidFill>
              <a:srgbClr val="0070C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E4A20E70-AEA0-467B-B1F5-87C42B23F439}"/>
              </a:ext>
            </a:extLst>
          </p:cNvPr>
          <p:cNvSpPr/>
          <p:nvPr/>
        </p:nvSpPr>
        <p:spPr>
          <a:xfrm>
            <a:off x="10982356" y="5141948"/>
            <a:ext cx="182880" cy="182880"/>
          </a:xfrm>
          <a:prstGeom prst="triangl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F1588B2-78E0-47FF-971A-D52609BA6B03}"/>
              </a:ext>
            </a:extLst>
          </p:cNvPr>
          <p:cNvSpPr/>
          <p:nvPr/>
        </p:nvSpPr>
        <p:spPr>
          <a:xfrm>
            <a:off x="4887155" y="5050508"/>
            <a:ext cx="365760" cy="365760"/>
          </a:xfrm>
          <a:prstGeom prst="triangle">
            <a:avLst/>
          </a:prstGeom>
          <a:solidFill>
            <a:srgbClr val="7030A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3530F2-7707-4708-A459-2403CF3AFAB3}"/>
              </a:ext>
            </a:extLst>
          </p:cNvPr>
          <p:cNvCxnSpPr>
            <a:cxnSpLocks/>
          </p:cNvCxnSpPr>
          <p:nvPr/>
        </p:nvCxnSpPr>
        <p:spPr>
          <a:xfrm>
            <a:off x="5200112" y="5248223"/>
            <a:ext cx="5835047" cy="0"/>
          </a:xfrm>
          <a:prstGeom prst="line">
            <a:avLst/>
          </a:prstGeom>
          <a:ln w="9525">
            <a:solidFill>
              <a:srgbClr val="7030A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4F983F1-8232-4E32-AE20-49874A6B9331}"/>
              </a:ext>
            </a:extLst>
          </p:cNvPr>
          <p:cNvSpPr txBox="1"/>
          <p:nvPr/>
        </p:nvSpPr>
        <p:spPr>
          <a:xfrm>
            <a:off x="3672563" y="4782290"/>
            <a:ext cx="13271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0.018996</a:t>
            </a:r>
            <a:endParaRPr lang="en-US" sz="1200" dirty="0">
              <a:solidFill>
                <a:schemeClr val="accent4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F7F5B-A7F4-457F-A334-B6BB57891361}"/>
              </a:ext>
            </a:extLst>
          </p:cNvPr>
          <p:cNvSpPr txBox="1"/>
          <p:nvPr/>
        </p:nvSpPr>
        <p:spPr>
          <a:xfrm>
            <a:off x="7655103" y="5322524"/>
            <a:ext cx="11148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0" i="0"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0.003351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667917-46F0-4D9E-96F5-5CDCF79F6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6953" y="5450447"/>
            <a:ext cx="1130705" cy="12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99306A-F4EC-4C52-A81F-846F2FD0E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74" y="1169814"/>
            <a:ext cx="9839797" cy="4663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2A7CAE-A950-452F-AAF0-C83CFB2B6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6953" y="5450447"/>
            <a:ext cx="1130705" cy="12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0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A65AF9-5144-4B26-88AF-A2237E727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87" y="979573"/>
            <a:ext cx="9579520" cy="4898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A21E7B-EDB6-4D32-BA3E-68AF3EF00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6953" y="5450447"/>
            <a:ext cx="1130705" cy="12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3723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 &amp; Objective/Agenda Slides">
  <a:themeElements>
    <a:clrScheme name="Daugherty Colorz">
      <a:dk1>
        <a:srgbClr val="404446"/>
      </a:dk1>
      <a:lt1>
        <a:srgbClr val="FFFFFF"/>
      </a:lt1>
      <a:dk2>
        <a:srgbClr val="919191"/>
      </a:dk2>
      <a:lt2>
        <a:srgbClr val="F0F0F0"/>
      </a:lt2>
      <a:accent1>
        <a:srgbClr val="538B3F"/>
      </a:accent1>
      <a:accent2>
        <a:srgbClr val="B5D083"/>
      </a:accent2>
      <a:accent3>
        <a:srgbClr val="A499CA"/>
      </a:accent3>
      <a:accent4>
        <a:srgbClr val="0A2D4A"/>
      </a:accent4>
      <a:accent5>
        <a:srgbClr val="6990CA"/>
      </a:accent5>
      <a:accent6>
        <a:srgbClr val="81888D"/>
      </a:accent6>
      <a:hlink>
        <a:srgbClr val="6990CA"/>
      </a:hlink>
      <a:folHlink>
        <a:srgbClr val="A084A2"/>
      </a:folHlink>
    </a:clrScheme>
    <a:fontScheme name="Daugherty Fontz">
      <a:majorFont>
        <a:latin typeface="Century Gothic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82176b5-36b8-4b99-ba13-013e3e4bf4c4">D3YMJEKN2H6S-1355089154-10</_dlc_DocId>
    <_dlc_DocIdUrl xmlns="982176b5-36b8-4b99-ba13-013e3e4bf4c4">
      <Url>https://online.daugherty.com/sites/enterprise/Marcom/branding/_layouts/15/DocIdRedir.aspx?ID=D3YMJEKN2H6S-1355089154-10</Url>
      <Description>D3YMJEKN2H6S-1355089154-10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71AA657B58104594980487DF8F5C55" ma:contentTypeVersion="3" ma:contentTypeDescription="Create a new document." ma:contentTypeScope="" ma:versionID="8a4fd28f693b3c6393e7bb66a206f82d">
  <xsd:schema xmlns:xsd="http://www.w3.org/2001/XMLSchema" xmlns:xs="http://www.w3.org/2001/XMLSchema" xmlns:p="http://schemas.microsoft.com/office/2006/metadata/properties" xmlns:ns2="982176b5-36b8-4b99-ba13-013e3e4bf4c4" xmlns:ns3="40aac413-e759-4988-bac7-e64f2e11dc0e" targetNamespace="http://schemas.microsoft.com/office/2006/metadata/properties" ma:root="true" ma:fieldsID="3e01e9ae198fa0604752def63bb89237" ns2:_="" ns3:_="">
    <xsd:import namespace="982176b5-36b8-4b99-ba13-013e3e4bf4c4"/>
    <xsd:import namespace="40aac413-e759-4988-bac7-e64f2e11dc0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2176b5-36b8-4b99-ba13-013e3e4bf4c4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ac413-e759-4988-bac7-e64f2e11dc0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864691-76D3-43FD-B0C5-48D26E30DBA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EAB2780-48A8-4316-8122-6862A3B633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A483ED-A82A-42AE-AB29-1035782267EF}">
  <ds:schemaRefs>
    <ds:schemaRef ds:uri="40aac413-e759-4988-bac7-e64f2e11dc0e"/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982176b5-36b8-4b99-ba13-013e3e4bf4c4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4DB24444-3EBE-4C02-A8CE-9441F554C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2176b5-36b8-4b99-ba13-013e3e4bf4c4"/>
    <ds:schemaRef ds:uri="40aac413-e759-4988-bac7-e64f2e11dc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20587</TotalTime>
  <Words>339</Words>
  <Application>Microsoft Office PowerPoint</Application>
  <PresentationFormat>Widescreen</PresentationFormat>
  <Paragraphs>61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Constantia</vt:lpstr>
      <vt:lpstr>Georgia</vt:lpstr>
      <vt:lpstr>Verdana</vt:lpstr>
      <vt:lpstr>Titles &amp; Objective/Agenda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Passmore;John Hartmann</dc:creator>
  <cp:lastModifiedBy>Joseph Rutili</cp:lastModifiedBy>
  <cp:revision>549</cp:revision>
  <cp:lastPrinted>2017-09-28T20:03:45Z</cp:lastPrinted>
  <dcterms:created xsi:type="dcterms:W3CDTF">2016-01-06T21:22:27Z</dcterms:created>
  <dcterms:modified xsi:type="dcterms:W3CDTF">2021-08-14T03:55:35Z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0x010100B871AA657B58104594980487DF8F5C55</vt:lpwstr>
  </property>
  <property fmtid="{D5CDD505-2E9C-101B-9397-08002B2CF9AE}" pid="3" name="_dlc_DocIdItemGuid">
    <vt:lpwstr>3146efcb-1989-4f25-b0b8-9a6d161fe1f1</vt:lpwstr>
  </property>
</Properties>
</file>