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Lst>
  <p:sldSz cx="30240288" cy="424799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379">
          <p15:clr>
            <a:srgbClr val="A4A3A4"/>
          </p15:clr>
        </p15:guide>
        <p15:guide id="2" pos="95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 d="100"/>
          <a:sy n="30" d="100"/>
        </p:scale>
        <p:origin x="618" y="-4782"/>
      </p:cViewPr>
      <p:guideLst>
        <p:guide orient="horz" pos="13379"/>
        <p:guide pos="95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3645238" y="14784001"/>
            <a:ext cx="22949812" cy="10195179"/>
          </a:xfrm>
          <a:solidFill>
            <a:srgbClr val="FFFFFF"/>
          </a:solidFill>
          <a:ln w="38100">
            <a:solidFill>
              <a:srgbClr val="404040"/>
            </a:solidFill>
          </a:ln>
        </p:spPr>
        <p:txBody>
          <a:bodyPr lIns="274320" rIns="274320" anchor="ctr" anchorCtr="1">
            <a:normAutofit/>
          </a:bodyPr>
          <a:lstStyle>
            <a:lvl1pPr algn="ctr">
              <a:defRPr sz="11575">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6684997" y="26960585"/>
            <a:ext cx="16870301" cy="7680168"/>
          </a:xfrm>
          <a:noFill/>
        </p:spPr>
        <p:txBody>
          <a:bodyPr>
            <a:normAutofit/>
          </a:bodyPr>
          <a:lstStyle>
            <a:lvl1pPr marL="0" indent="0" algn="ctr">
              <a:buNone/>
              <a:defRPr sz="6283">
                <a:solidFill>
                  <a:schemeClr val="tx1">
                    <a:lumMod val="75000"/>
                    <a:lumOff val="25000"/>
                  </a:schemeClr>
                </a:solidFill>
              </a:defRPr>
            </a:lvl1pPr>
            <a:lvl2pPr marL="1512006" indent="0" algn="ctr">
              <a:buNone/>
              <a:defRPr sz="6283"/>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0EA73B9-B582-4DBD-BC22-557C7FA4B1A1}" type="datetimeFigureOut">
              <a:rPr lang="en-ZA" smtClean="0"/>
              <a:t>2023/07/18</a:t>
            </a:fld>
            <a:endParaRPr lang="en-ZA" dirty="0"/>
          </a:p>
        </p:txBody>
      </p:sp>
      <p:sp>
        <p:nvSpPr>
          <p:cNvPr id="8" name="Footer Placeholder 7"/>
          <p:cNvSpPr>
            <a:spLocks noGrp="1"/>
          </p:cNvSpPr>
          <p:nvPr>
            <p:ph type="ftr" sz="quarter" idx="11"/>
          </p:nvPr>
        </p:nvSpPr>
        <p:spPr/>
        <p:txBody>
          <a:bodyPr/>
          <a:lstStyle/>
          <a:p>
            <a:endParaRPr lang="en-ZA" dirty="0"/>
          </a:p>
        </p:txBody>
      </p:sp>
      <p:sp>
        <p:nvSpPr>
          <p:cNvPr id="9" name="Slide Number Placeholder 8"/>
          <p:cNvSpPr>
            <a:spLocks noGrp="1"/>
          </p:cNvSpPr>
          <p:nvPr>
            <p:ph type="sldNum" sz="quarter" idx="12"/>
          </p:nvPr>
        </p:nvSpPr>
        <p:spPr/>
        <p:txBody>
          <a:bodyPr/>
          <a:lstStyle/>
          <a:p>
            <a:fld id="{AD9DCDD4-7657-4DC1-8D00-B3A2B84C76EE}" type="slidenum">
              <a:rPr lang="en-ZA" smtClean="0"/>
              <a:t>‹#›</a:t>
            </a:fld>
            <a:endParaRPr lang="en-ZA" dirty="0"/>
          </a:p>
        </p:txBody>
      </p:sp>
    </p:spTree>
    <p:extLst>
      <p:ext uri="{BB962C8B-B14F-4D97-AF65-F5344CB8AC3E}">
        <p14:creationId xmlns:p14="http://schemas.microsoft.com/office/powerpoint/2010/main" val="2819831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EA73B9-B582-4DBD-BC22-557C7FA4B1A1}" type="datetimeFigureOut">
              <a:rPr lang="en-ZA" smtClean="0"/>
              <a:t>2023/07/18</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AD9DCDD4-7657-4DC1-8D00-B3A2B84C76EE}" type="slidenum">
              <a:rPr lang="en-ZA" smtClean="0"/>
              <a:t>‹#›</a:t>
            </a:fld>
            <a:endParaRPr lang="en-ZA" dirty="0"/>
          </a:p>
        </p:txBody>
      </p:sp>
    </p:spTree>
    <p:extLst>
      <p:ext uri="{BB962C8B-B14F-4D97-AF65-F5344CB8AC3E}">
        <p14:creationId xmlns:p14="http://schemas.microsoft.com/office/powerpoint/2010/main" val="3270331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462648" y="5805588"/>
            <a:ext cx="3485590" cy="3086873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11384" y="5805588"/>
            <a:ext cx="15596944" cy="308687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EA73B9-B582-4DBD-BC22-557C7FA4B1A1}" type="datetimeFigureOut">
              <a:rPr lang="en-ZA" smtClean="0"/>
              <a:t>2023/07/18</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AD9DCDD4-7657-4DC1-8D00-B3A2B84C76EE}" type="slidenum">
              <a:rPr lang="en-ZA" smtClean="0"/>
              <a:t>‹#›</a:t>
            </a:fld>
            <a:endParaRPr lang="en-ZA" dirty="0"/>
          </a:p>
        </p:txBody>
      </p:sp>
    </p:spTree>
    <p:extLst>
      <p:ext uri="{BB962C8B-B14F-4D97-AF65-F5344CB8AC3E}">
        <p14:creationId xmlns:p14="http://schemas.microsoft.com/office/powerpoint/2010/main" val="1000875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EA73B9-B582-4DBD-BC22-557C7FA4B1A1}" type="datetimeFigureOut">
              <a:rPr lang="en-ZA" smtClean="0"/>
              <a:t>2023/07/18</a:t>
            </a:fld>
            <a:endParaRPr lang="en-ZA" dirty="0"/>
          </a:p>
        </p:txBody>
      </p:sp>
      <p:sp>
        <p:nvSpPr>
          <p:cNvPr id="8" name="Footer Placeholder 7"/>
          <p:cNvSpPr>
            <a:spLocks noGrp="1"/>
          </p:cNvSpPr>
          <p:nvPr>
            <p:ph type="ftr" sz="quarter" idx="11"/>
          </p:nvPr>
        </p:nvSpPr>
        <p:spPr/>
        <p:txBody>
          <a:bodyPr/>
          <a:lstStyle/>
          <a:p>
            <a:endParaRPr lang="en-ZA" dirty="0"/>
          </a:p>
        </p:txBody>
      </p:sp>
      <p:sp>
        <p:nvSpPr>
          <p:cNvPr id="9" name="Slide Number Placeholder 8"/>
          <p:cNvSpPr>
            <a:spLocks noGrp="1"/>
          </p:cNvSpPr>
          <p:nvPr>
            <p:ph type="sldNum" sz="quarter" idx="12"/>
          </p:nvPr>
        </p:nvSpPr>
        <p:spPr/>
        <p:txBody>
          <a:bodyPr/>
          <a:lstStyle/>
          <a:p>
            <a:fld id="{AD9DCDD4-7657-4DC1-8D00-B3A2B84C76EE}" type="slidenum">
              <a:rPr lang="en-ZA" smtClean="0"/>
              <a:t>‹#›</a:t>
            </a:fld>
            <a:endParaRPr lang="en-ZA" dirty="0"/>
          </a:p>
        </p:txBody>
      </p:sp>
    </p:spTree>
    <p:extLst>
      <p:ext uri="{BB962C8B-B14F-4D97-AF65-F5344CB8AC3E}">
        <p14:creationId xmlns:p14="http://schemas.microsoft.com/office/powerpoint/2010/main" val="710525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3659075" y="14784001"/>
            <a:ext cx="22952379" cy="10195179"/>
          </a:xfrm>
          <a:solidFill>
            <a:srgbClr val="FFFFFF"/>
          </a:solidFill>
          <a:ln w="38100">
            <a:solidFill>
              <a:srgbClr val="404040"/>
            </a:solidFill>
          </a:ln>
        </p:spPr>
        <p:txBody>
          <a:bodyPr lIns="274320" rIns="274320" anchor="ctr" anchorCtr="1">
            <a:normAutofit/>
          </a:bodyPr>
          <a:lstStyle>
            <a:lvl1pPr>
              <a:defRPr sz="11575">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84997" y="26960096"/>
            <a:ext cx="16870301" cy="7836187"/>
          </a:xfrm>
        </p:spPr>
        <p:txBody>
          <a:bodyPr anchor="t" anchorCtr="1">
            <a:normAutofit/>
          </a:bodyPr>
          <a:lstStyle>
            <a:lvl1pPr marL="0" indent="0">
              <a:buNone/>
              <a:defRPr sz="6283">
                <a:solidFill>
                  <a:schemeClr val="tx1"/>
                </a:solidFill>
              </a:defRPr>
            </a:lvl1pPr>
            <a:lvl2pPr marL="1512006" indent="0">
              <a:buNone/>
              <a:defRPr sz="6283">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0EA73B9-B582-4DBD-BC22-557C7FA4B1A1}" type="datetimeFigureOut">
              <a:rPr lang="en-ZA" smtClean="0"/>
              <a:t>2023/07/18</a:t>
            </a:fld>
            <a:endParaRPr lang="en-ZA" dirty="0"/>
          </a:p>
        </p:txBody>
      </p:sp>
      <p:sp>
        <p:nvSpPr>
          <p:cNvPr id="8" name="Footer Placeholder 7"/>
          <p:cNvSpPr>
            <a:spLocks noGrp="1"/>
          </p:cNvSpPr>
          <p:nvPr>
            <p:ph type="ftr" sz="quarter" idx="11"/>
          </p:nvPr>
        </p:nvSpPr>
        <p:spPr/>
        <p:txBody>
          <a:bodyPr/>
          <a:lstStyle/>
          <a:p>
            <a:endParaRPr lang="en-ZA" dirty="0"/>
          </a:p>
        </p:txBody>
      </p:sp>
      <p:sp>
        <p:nvSpPr>
          <p:cNvPr id="9" name="Slide Number Placeholder 8"/>
          <p:cNvSpPr>
            <a:spLocks noGrp="1"/>
          </p:cNvSpPr>
          <p:nvPr>
            <p:ph type="sldNum" sz="quarter" idx="12"/>
          </p:nvPr>
        </p:nvSpPr>
        <p:spPr/>
        <p:txBody>
          <a:bodyPr/>
          <a:lstStyle/>
          <a:p>
            <a:fld id="{AD9DCDD4-7657-4DC1-8D00-B3A2B84C76EE}" type="slidenum">
              <a:rPr lang="en-ZA" smtClean="0"/>
              <a:t>‹#›</a:t>
            </a:fld>
            <a:endParaRPr lang="en-ZA" dirty="0"/>
          </a:p>
        </p:txBody>
      </p:sp>
    </p:spTree>
    <p:extLst>
      <p:ext uri="{BB962C8B-B14F-4D97-AF65-F5344CB8AC3E}">
        <p14:creationId xmlns:p14="http://schemas.microsoft.com/office/powerpoint/2010/main" val="3852614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645236" y="16340607"/>
            <a:ext cx="10873880" cy="19214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721170" y="16340607"/>
            <a:ext cx="10882125" cy="19214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0EA73B9-B582-4DBD-BC22-557C7FA4B1A1}" type="datetimeFigureOut">
              <a:rPr lang="en-ZA" smtClean="0"/>
              <a:t>2023/07/18</a:t>
            </a:fld>
            <a:endParaRPr lang="en-ZA" dirty="0"/>
          </a:p>
        </p:txBody>
      </p:sp>
      <p:sp>
        <p:nvSpPr>
          <p:cNvPr id="9" name="Footer Placeholder 8"/>
          <p:cNvSpPr>
            <a:spLocks noGrp="1"/>
          </p:cNvSpPr>
          <p:nvPr>
            <p:ph type="ftr" sz="quarter" idx="11"/>
          </p:nvPr>
        </p:nvSpPr>
        <p:spPr/>
        <p:txBody>
          <a:bodyPr/>
          <a:lstStyle/>
          <a:p>
            <a:endParaRPr lang="en-ZA" dirty="0"/>
          </a:p>
        </p:txBody>
      </p:sp>
      <p:sp>
        <p:nvSpPr>
          <p:cNvPr id="10" name="Slide Number Placeholder 9"/>
          <p:cNvSpPr>
            <a:spLocks noGrp="1"/>
          </p:cNvSpPr>
          <p:nvPr>
            <p:ph type="sldNum" sz="quarter" idx="12"/>
          </p:nvPr>
        </p:nvSpPr>
        <p:spPr/>
        <p:txBody>
          <a:bodyPr/>
          <a:lstStyle/>
          <a:p>
            <a:fld id="{AD9DCDD4-7657-4DC1-8D00-B3A2B84C76EE}" type="slidenum">
              <a:rPr lang="en-ZA" smtClean="0"/>
              <a:t>‹#›</a:t>
            </a:fld>
            <a:endParaRPr lang="en-ZA" dirty="0"/>
          </a:p>
        </p:txBody>
      </p:sp>
    </p:spTree>
    <p:extLst>
      <p:ext uri="{BB962C8B-B14F-4D97-AF65-F5344CB8AC3E}">
        <p14:creationId xmlns:p14="http://schemas.microsoft.com/office/powerpoint/2010/main" val="246050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45234" y="14329906"/>
            <a:ext cx="10873884" cy="4361265"/>
          </a:xfrm>
        </p:spPr>
        <p:txBody>
          <a:bodyPr anchor="b" anchorCtr="1">
            <a:normAutofit/>
          </a:bodyPr>
          <a:lstStyle>
            <a:lvl1pPr marL="0" indent="0" algn="ctr">
              <a:buNone/>
              <a:defRPr sz="6283" b="0" cap="all" spc="331" baseline="0">
                <a:solidFill>
                  <a:schemeClr val="accent2">
                    <a:lumMod val="75000"/>
                  </a:schemeClr>
                </a:solidFill>
              </a:defRPr>
            </a:lvl1pPr>
            <a:lvl2pPr marL="1512006" indent="0">
              <a:buNone/>
              <a:defRPr sz="6283"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4" name="Content Placeholder 3"/>
          <p:cNvSpPr>
            <a:spLocks noGrp="1"/>
          </p:cNvSpPr>
          <p:nvPr>
            <p:ph sz="half" idx="2"/>
          </p:nvPr>
        </p:nvSpPr>
        <p:spPr>
          <a:xfrm>
            <a:off x="3645234" y="19469960"/>
            <a:ext cx="10873884" cy="160849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15721170" y="19469960"/>
            <a:ext cx="10882125" cy="16084984"/>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15721170" y="14329906"/>
            <a:ext cx="10882125" cy="4361265"/>
          </a:xfrm>
        </p:spPr>
        <p:txBody>
          <a:bodyPr anchor="b" anchorCtr="1">
            <a:normAutofit/>
          </a:bodyPr>
          <a:lstStyle>
            <a:lvl1pPr marL="0" indent="0" algn="ctr">
              <a:buNone/>
              <a:defRPr sz="6283" b="0" cap="all" spc="331" baseline="0">
                <a:solidFill>
                  <a:schemeClr val="accent2">
                    <a:lumMod val="75000"/>
                  </a:schemeClr>
                </a:solidFill>
              </a:defRPr>
            </a:lvl1pPr>
            <a:lvl2pPr marL="1512006" indent="0">
              <a:buNone/>
              <a:defRPr sz="6283"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7" name="Date Placeholder 6"/>
          <p:cNvSpPr>
            <a:spLocks noGrp="1"/>
          </p:cNvSpPr>
          <p:nvPr>
            <p:ph type="dt" sz="half" idx="10"/>
          </p:nvPr>
        </p:nvSpPr>
        <p:spPr/>
        <p:txBody>
          <a:bodyPr/>
          <a:lstStyle/>
          <a:p>
            <a:fld id="{50EA73B9-B582-4DBD-BC22-557C7FA4B1A1}" type="datetimeFigureOut">
              <a:rPr lang="en-ZA" smtClean="0"/>
              <a:t>2023/07/18</a:t>
            </a:fld>
            <a:endParaRPr lang="en-ZA" dirty="0"/>
          </a:p>
        </p:txBody>
      </p:sp>
      <p:sp>
        <p:nvSpPr>
          <p:cNvPr id="8" name="Footer Placeholder 7"/>
          <p:cNvSpPr>
            <a:spLocks noGrp="1"/>
          </p:cNvSpPr>
          <p:nvPr>
            <p:ph type="ftr" sz="quarter" idx="11"/>
          </p:nvPr>
        </p:nvSpPr>
        <p:spPr/>
        <p:txBody>
          <a:bodyPr/>
          <a:lstStyle/>
          <a:p>
            <a:endParaRPr lang="en-ZA" dirty="0"/>
          </a:p>
        </p:txBody>
      </p:sp>
      <p:sp>
        <p:nvSpPr>
          <p:cNvPr id="9" name="Slide Number Placeholder 8"/>
          <p:cNvSpPr>
            <a:spLocks noGrp="1"/>
          </p:cNvSpPr>
          <p:nvPr>
            <p:ph type="sldNum" sz="quarter" idx="12"/>
          </p:nvPr>
        </p:nvSpPr>
        <p:spPr/>
        <p:txBody>
          <a:bodyPr/>
          <a:lstStyle/>
          <a:p>
            <a:fld id="{AD9DCDD4-7657-4DC1-8D00-B3A2B84C76EE}" type="slidenum">
              <a:rPr lang="en-ZA" smtClean="0"/>
              <a:t>‹#›</a:t>
            </a:fld>
            <a:endParaRPr lang="en-ZA"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62101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EA73B9-B582-4DBD-BC22-557C7FA4B1A1}" type="datetimeFigureOut">
              <a:rPr lang="en-ZA" smtClean="0"/>
              <a:t>2023/07/18</a:t>
            </a:fld>
            <a:endParaRPr lang="en-ZA" dirty="0"/>
          </a:p>
        </p:txBody>
      </p:sp>
      <p:sp>
        <p:nvSpPr>
          <p:cNvPr id="4" name="Footer Placeholder 3"/>
          <p:cNvSpPr>
            <a:spLocks noGrp="1"/>
          </p:cNvSpPr>
          <p:nvPr>
            <p:ph type="ftr" sz="quarter" idx="11"/>
          </p:nvPr>
        </p:nvSpPr>
        <p:spPr/>
        <p:txBody>
          <a:bodyPr/>
          <a:lstStyle/>
          <a:p>
            <a:endParaRPr lang="en-ZA" dirty="0"/>
          </a:p>
        </p:txBody>
      </p:sp>
      <p:sp>
        <p:nvSpPr>
          <p:cNvPr id="5" name="Slide Number Placeholder 4"/>
          <p:cNvSpPr>
            <a:spLocks noGrp="1"/>
          </p:cNvSpPr>
          <p:nvPr>
            <p:ph type="sldNum" sz="quarter" idx="12"/>
          </p:nvPr>
        </p:nvSpPr>
        <p:spPr/>
        <p:txBody>
          <a:bodyPr/>
          <a:lstStyle/>
          <a:p>
            <a:fld id="{AD9DCDD4-7657-4DC1-8D00-B3A2B84C76EE}" type="slidenum">
              <a:rPr lang="en-ZA" smtClean="0"/>
              <a:t>‹#›</a:t>
            </a:fld>
            <a:endParaRPr lang="en-ZA" dirty="0"/>
          </a:p>
        </p:txBody>
      </p:sp>
    </p:spTree>
    <p:extLst>
      <p:ext uri="{BB962C8B-B14F-4D97-AF65-F5344CB8AC3E}">
        <p14:creationId xmlns:p14="http://schemas.microsoft.com/office/powerpoint/2010/main" val="1061039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EA73B9-B582-4DBD-BC22-557C7FA4B1A1}" type="datetimeFigureOut">
              <a:rPr lang="en-ZA" smtClean="0"/>
              <a:t>2023/07/18</a:t>
            </a:fld>
            <a:endParaRPr lang="en-ZA" dirty="0"/>
          </a:p>
        </p:txBody>
      </p:sp>
      <p:sp>
        <p:nvSpPr>
          <p:cNvPr id="3" name="Footer Placeholder 2"/>
          <p:cNvSpPr>
            <a:spLocks noGrp="1"/>
          </p:cNvSpPr>
          <p:nvPr>
            <p:ph type="ftr" sz="quarter" idx="11"/>
          </p:nvPr>
        </p:nvSpPr>
        <p:spPr/>
        <p:txBody>
          <a:bodyPr/>
          <a:lstStyle/>
          <a:p>
            <a:endParaRPr lang="en-ZA" dirty="0"/>
          </a:p>
        </p:txBody>
      </p:sp>
      <p:sp>
        <p:nvSpPr>
          <p:cNvPr id="4" name="Slide Number Placeholder 3"/>
          <p:cNvSpPr>
            <a:spLocks noGrp="1"/>
          </p:cNvSpPr>
          <p:nvPr>
            <p:ph type="sldNum" sz="quarter" idx="12"/>
          </p:nvPr>
        </p:nvSpPr>
        <p:spPr/>
        <p:txBody>
          <a:bodyPr/>
          <a:lstStyle/>
          <a:p>
            <a:fld id="{AD9DCDD4-7657-4DC1-8D00-B3A2B84C76EE}" type="slidenum">
              <a:rPr lang="en-ZA" smtClean="0"/>
              <a:t>‹#›</a:t>
            </a:fld>
            <a:endParaRPr lang="en-ZA" dirty="0"/>
          </a:p>
        </p:txBody>
      </p:sp>
    </p:spTree>
    <p:extLst>
      <p:ext uri="{BB962C8B-B14F-4D97-AF65-F5344CB8AC3E}">
        <p14:creationId xmlns:p14="http://schemas.microsoft.com/office/powerpoint/2010/main" val="2108297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15120144" cy="424799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2118881" y="13898758"/>
            <a:ext cx="10882383" cy="7070676"/>
          </a:xfrm>
          <a:solidFill>
            <a:srgbClr val="FFFFFF"/>
          </a:solidFill>
          <a:ln>
            <a:solidFill>
              <a:srgbClr val="404040"/>
            </a:solidFill>
          </a:ln>
        </p:spPr>
        <p:txBody>
          <a:bodyPr anchor="ctr" anchorCtr="1">
            <a:normAutofit/>
          </a:bodyPr>
          <a:lstStyle>
            <a:lvl1pPr>
              <a:defRPr sz="6945">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16707759" y="4984310"/>
            <a:ext cx="11944914" cy="32511293"/>
          </a:xfrm>
        </p:spPr>
        <p:txBody>
          <a:bodyPr>
            <a:normAutofit/>
          </a:bodyPr>
          <a:lstStyle>
            <a:lvl1pPr>
              <a:defRPr sz="6283">
                <a:solidFill>
                  <a:schemeClr val="tx1"/>
                </a:solidFill>
              </a:defRPr>
            </a:lvl1pPr>
            <a:lvl2pPr>
              <a:defRPr sz="5291">
                <a:solidFill>
                  <a:schemeClr val="tx1"/>
                </a:solidFill>
              </a:defRPr>
            </a:lvl2pPr>
            <a:lvl3pPr>
              <a:defRPr sz="5291">
                <a:solidFill>
                  <a:schemeClr val="tx1"/>
                </a:solidFill>
              </a:defRPr>
            </a:lvl3pPr>
            <a:lvl4pPr>
              <a:defRPr sz="5291">
                <a:solidFill>
                  <a:schemeClr val="tx1"/>
                </a:solidFill>
              </a:defRPr>
            </a:lvl4pPr>
            <a:lvl5pPr>
              <a:defRPr sz="5291">
                <a:solidFill>
                  <a:schemeClr val="tx1"/>
                </a:solidFill>
              </a:defRPr>
            </a:lvl5pPr>
            <a:lvl6pPr>
              <a:defRPr sz="5291"/>
            </a:lvl6pPr>
            <a:lvl7pPr>
              <a:defRPr sz="5291"/>
            </a:lvl7pPr>
            <a:lvl8pPr>
              <a:defRPr sz="5291"/>
            </a:lvl8pPr>
            <a:lvl9pPr>
              <a:defRPr sz="529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853927" y="21988949"/>
            <a:ext cx="9412290" cy="13590326"/>
          </a:xfrm>
        </p:spPr>
        <p:txBody>
          <a:bodyPr anchor="t" anchorCtr="1">
            <a:normAutofit/>
          </a:bodyPr>
          <a:lstStyle>
            <a:lvl1pPr marL="0" indent="0" algn="ctr">
              <a:buNone/>
              <a:defRPr sz="4961">
                <a:solidFill>
                  <a:srgbClr val="FFFFFF"/>
                </a:solidFill>
              </a:defRPr>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9" name="Date Placeholder 8"/>
          <p:cNvSpPr>
            <a:spLocks noGrp="1"/>
          </p:cNvSpPr>
          <p:nvPr>
            <p:ph type="dt" sz="half" idx="10"/>
          </p:nvPr>
        </p:nvSpPr>
        <p:spPr/>
        <p:txBody>
          <a:bodyPr/>
          <a:lstStyle/>
          <a:p>
            <a:fld id="{50EA73B9-B582-4DBD-BC22-557C7FA4B1A1}" type="datetimeFigureOut">
              <a:rPr lang="en-ZA" smtClean="0"/>
              <a:t>2023/07/18</a:t>
            </a:fld>
            <a:endParaRPr lang="en-ZA" dirty="0"/>
          </a:p>
        </p:txBody>
      </p:sp>
      <p:sp>
        <p:nvSpPr>
          <p:cNvPr id="10" name="Footer Placeholder 9"/>
          <p:cNvSpPr>
            <a:spLocks noGrp="1"/>
          </p:cNvSpPr>
          <p:nvPr>
            <p:ph type="ftr" sz="quarter" idx="11"/>
          </p:nvPr>
        </p:nvSpPr>
        <p:spPr>
          <a:xfrm>
            <a:off x="2118880" y="38628401"/>
            <a:ext cx="12588208" cy="1982396"/>
          </a:xfrm>
        </p:spPr>
        <p:txBody>
          <a:bodyPr>
            <a:normAutofit/>
          </a:bodyPr>
          <a:lstStyle>
            <a:lvl1pPr>
              <a:defRPr>
                <a:solidFill>
                  <a:srgbClr val="FFFFFF">
                    <a:alpha val="70000"/>
                  </a:srgbClr>
                </a:solidFill>
              </a:defRPr>
            </a:lvl1pPr>
          </a:lstStyle>
          <a:p>
            <a:endParaRPr lang="en-ZA" dirty="0"/>
          </a:p>
        </p:txBody>
      </p:sp>
      <p:sp>
        <p:nvSpPr>
          <p:cNvPr id="11" name="Slide Number Placeholder 10"/>
          <p:cNvSpPr>
            <a:spLocks noGrp="1"/>
          </p:cNvSpPr>
          <p:nvPr>
            <p:ph type="sldNum" sz="quarter" idx="12"/>
          </p:nvPr>
        </p:nvSpPr>
        <p:spPr/>
        <p:txBody>
          <a:bodyPr/>
          <a:lstStyle/>
          <a:p>
            <a:fld id="{AD9DCDD4-7657-4DC1-8D00-B3A2B84C76EE}" type="slidenum">
              <a:rPr lang="en-ZA" smtClean="0"/>
              <a:t>‹#›</a:t>
            </a:fld>
            <a:endParaRPr lang="en-ZA" dirty="0"/>
          </a:p>
        </p:txBody>
      </p:sp>
    </p:spTree>
    <p:extLst>
      <p:ext uri="{BB962C8B-B14F-4D97-AF65-F5344CB8AC3E}">
        <p14:creationId xmlns:p14="http://schemas.microsoft.com/office/powerpoint/2010/main" val="118705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5" y="0"/>
            <a:ext cx="15120141" cy="424799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2116820" y="13898748"/>
            <a:ext cx="10886504" cy="7079986"/>
          </a:xfrm>
          <a:solidFill>
            <a:srgbClr val="FFFFFF"/>
          </a:solidFill>
          <a:ln>
            <a:solidFill>
              <a:srgbClr val="262626"/>
            </a:solidFill>
          </a:ln>
        </p:spPr>
        <p:txBody>
          <a:bodyPr anchor="ctr" anchorCtr="1">
            <a:noAutofit/>
          </a:bodyPr>
          <a:lstStyle>
            <a:lvl1pPr>
              <a:defRPr sz="6945">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120146" y="-261222"/>
            <a:ext cx="15135267" cy="42479913"/>
          </a:xfrm>
          <a:solidFill>
            <a:schemeClr val="bg1">
              <a:lumMod val="75000"/>
            </a:schemeClr>
          </a:solidFill>
        </p:spPr>
        <p:txBody>
          <a:bodyPr anchor="t"/>
          <a:lstStyle>
            <a:lvl1pPr marL="0" indent="0">
              <a:buNone/>
              <a:defRPr sz="10583">
                <a:solidFill>
                  <a:schemeClr val="bg1">
                    <a:lumMod val="85000"/>
                    <a:lumOff val="15000"/>
                  </a:schemeClr>
                </a:solidFill>
              </a:defRPr>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853927" y="21988957"/>
            <a:ext cx="9412290" cy="13590333"/>
          </a:xfrm>
        </p:spPr>
        <p:txBody>
          <a:bodyPr anchor="t" anchorCtr="1">
            <a:normAutofit/>
          </a:bodyPr>
          <a:lstStyle>
            <a:lvl1pPr marL="0" indent="0" algn="ctr">
              <a:buNone/>
              <a:defRPr sz="4961">
                <a:solidFill>
                  <a:srgbClr val="FFFFFF"/>
                </a:solidFill>
              </a:defRPr>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0EA73B9-B582-4DBD-BC22-557C7FA4B1A1}" type="datetimeFigureOut">
              <a:rPr lang="en-ZA" smtClean="0"/>
              <a:t>2023/07/18</a:t>
            </a:fld>
            <a:endParaRPr lang="en-ZA" dirty="0"/>
          </a:p>
        </p:txBody>
      </p:sp>
      <p:sp>
        <p:nvSpPr>
          <p:cNvPr id="9" name="Footer Placeholder 8"/>
          <p:cNvSpPr>
            <a:spLocks noGrp="1"/>
          </p:cNvSpPr>
          <p:nvPr>
            <p:ph type="ftr" sz="quarter" idx="11"/>
          </p:nvPr>
        </p:nvSpPr>
        <p:spPr>
          <a:xfrm>
            <a:off x="2116820" y="38628401"/>
            <a:ext cx="12579960" cy="1982396"/>
          </a:xfrm>
        </p:spPr>
        <p:txBody>
          <a:bodyPr>
            <a:normAutofit/>
          </a:bodyPr>
          <a:lstStyle>
            <a:lvl1pPr>
              <a:defRPr>
                <a:solidFill>
                  <a:srgbClr val="FFFFFF">
                    <a:alpha val="70000"/>
                  </a:srgbClr>
                </a:solidFill>
              </a:defRPr>
            </a:lvl1pPr>
          </a:lstStyle>
          <a:p>
            <a:endParaRPr lang="en-ZA" dirty="0"/>
          </a:p>
        </p:txBody>
      </p:sp>
      <p:sp>
        <p:nvSpPr>
          <p:cNvPr id="10" name="Slide Number Placeholder 9"/>
          <p:cNvSpPr>
            <a:spLocks noGrp="1"/>
          </p:cNvSpPr>
          <p:nvPr>
            <p:ph type="sldNum" sz="quarter" idx="12"/>
          </p:nvPr>
        </p:nvSpPr>
        <p:spPr/>
        <p:txBody>
          <a:bodyPr/>
          <a:lstStyle/>
          <a:p>
            <a:fld id="{AD9DCDD4-7657-4DC1-8D00-B3A2B84C76EE}" type="slidenum">
              <a:rPr lang="en-ZA" smtClean="0"/>
              <a:t>‹#›</a:t>
            </a:fld>
            <a:endParaRPr lang="en-ZA" dirty="0"/>
          </a:p>
        </p:txBody>
      </p:sp>
    </p:spTree>
    <p:extLst>
      <p:ext uri="{BB962C8B-B14F-4D97-AF65-F5344CB8AC3E}">
        <p14:creationId xmlns:p14="http://schemas.microsoft.com/office/powerpoint/2010/main" val="3676790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5311382" y="5975508"/>
            <a:ext cx="19636857" cy="7363185"/>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11382" y="16340616"/>
            <a:ext cx="19636857" cy="192143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773071" y="38644555"/>
            <a:ext cx="6830224" cy="2006727"/>
          </a:xfrm>
          <a:prstGeom prst="rect">
            <a:avLst/>
          </a:prstGeom>
        </p:spPr>
        <p:txBody>
          <a:bodyPr vert="horz" lIns="91440" tIns="45720" rIns="91440" bIns="45720" rtlCol="0" anchor="ctr"/>
          <a:lstStyle>
            <a:lvl1pPr algn="r">
              <a:defRPr sz="3307">
                <a:solidFill>
                  <a:schemeClr val="tx1">
                    <a:alpha val="70000"/>
                  </a:schemeClr>
                </a:solidFill>
              </a:defRPr>
            </a:lvl1pPr>
          </a:lstStyle>
          <a:p>
            <a:fld id="{50EA73B9-B582-4DBD-BC22-557C7FA4B1A1}" type="datetimeFigureOut">
              <a:rPr lang="en-ZA" smtClean="0"/>
              <a:t>2023/07/18</a:t>
            </a:fld>
            <a:endParaRPr lang="en-ZA" dirty="0"/>
          </a:p>
        </p:txBody>
      </p:sp>
      <p:sp>
        <p:nvSpPr>
          <p:cNvPr id="5" name="Footer Placeholder 4"/>
          <p:cNvSpPr>
            <a:spLocks noGrp="1"/>
          </p:cNvSpPr>
          <p:nvPr>
            <p:ph type="ftr" sz="quarter" idx="3"/>
          </p:nvPr>
        </p:nvSpPr>
        <p:spPr>
          <a:xfrm>
            <a:off x="3645235" y="38628401"/>
            <a:ext cx="15069426" cy="1982396"/>
          </a:xfrm>
          <a:prstGeom prst="rect">
            <a:avLst/>
          </a:prstGeom>
        </p:spPr>
        <p:txBody>
          <a:bodyPr vert="horz" lIns="91440" tIns="45720" rIns="91440" bIns="45720" rtlCol="0" anchor="ctr"/>
          <a:lstStyle>
            <a:lvl1pPr algn="l">
              <a:defRPr sz="3307">
                <a:solidFill>
                  <a:schemeClr val="tx1">
                    <a:alpha val="70000"/>
                  </a:schemeClr>
                </a:solidFill>
              </a:defRPr>
            </a:lvl1pPr>
          </a:lstStyle>
          <a:p>
            <a:endParaRPr lang="en-ZA" dirty="0"/>
          </a:p>
        </p:txBody>
      </p:sp>
      <p:sp>
        <p:nvSpPr>
          <p:cNvPr id="6" name="Slide Number Placeholder 5"/>
          <p:cNvSpPr>
            <a:spLocks noGrp="1"/>
          </p:cNvSpPr>
          <p:nvPr>
            <p:ph type="sldNum" sz="quarter" idx="4"/>
          </p:nvPr>
        </p:nvSpPr>
        <p:spPr>
          <a:xfrm>
            <a:off x="27251023" y="38515121"/>
            <a:ext cx="1209612" cy="2265595"/>
          </a:xfrm>
          <a:prstGeom prst="ellipse">
            <a:avLst/>
          </a:prstGeom>
          <a:solidFill>
            <a:srgbClr val="1D1D1D">
              <a:alpha val="69804"/>
            </a:srgbClr>
          </a:solidFill>
        </p:spPr>
        <p:txBody>
          <a:bodyPr vert="horz" lIns="18288" tIns="45720" rIns="18288" bIns="45720" rtlCol="0" anchor="ctr">
            <a:noAutofit/>
          </a:bodyPr>
          <a:lstStyle>
            <a:lvl1pPr algn="ctr">
              <a:defRPr sz="3638" spc="0" baseline="0">
                <a:solidFill>
                  <a:srgbClr val="FFFFFF"/>
                </a:solidFill>
              </a:defRPr>
            </a:lvl1pPr>
          </a:lstStyle>
          <a:p>
            <a:fld id="{AD9DCDD4-7657-4DC1-8D00-B3A2B84C76EE}" type="slidenum">
              <a:rPr lang="en-ZA" smtClean="0"/>
              <a:t>‹#›</a:t>
            </a:fld>
            <a:endParaRPr lang="en-ZA" dirty="0"/>
          </a:p>
        </p:txBody>
      </p:sp>
    </p:spTree>
    <p:extLst>
      <p:ext uri="{BB962C8B-B14F-4D97-AF65-F5344CB8AC3E}">
        <p14:creationId xmlns:p14="http://schemas.microsoft.com/office/powerpoint/2010/main" val="121577616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ctr" defTabSz="3024012" rtl="0" eaLnBrk="1" latinLnBrk="0" hangingPunct="1">
        <a:lnSpc>
          <a:spcPct val="90000"/>
        </a:lnSpc>
        <a:spcBef>
          <a:spcPct val="0"/>
        </a:spcBef>
        <a:buNone/>
        <a:defRPr sz="8598" kern="1200" cap="all" spc="661" baseline="0">
          <a:solidFill>
            <a:srgbClr val="262626"/>
          </a:solidFill>
          <a:latin typeface="+mj-lt"/>
          <a:ea typeface="+mj-ea"/>
          <a:cs typeface="+mj-cs"/>
        </a:defRPr>
      </a:lvl1pPr>
    </p:titleStyle>
    <p:bodyStyle>
      <a:lvl1pPr marL="756003" indent="-756003" algn="l" defTabSz="3024012" rtl="0" eaLnBrk="1" latinLnBrk="0" hangingPunct="1">
        <a:lnSpc>
          <a:spcPct val="100000"/>
        </a:lnSpc>
        <a:spcBef>
          <a:spcPts val="3307"/>
        </a:spcBef>
        <a:buClr>
          <a:schemeClr val="accent2"/>
        </a:buClr>
        <a:buFont typeface="Arial" panose="020B0604020202020204" pitchFamily="34" charset="0"/>
        <a:buChar char="•"/>
        <a:defRPr sz="5953" kern="1200">
          <a:solidFill>
            <a:schemeClr val="tx1">
              <a:lumMod val="85000"/>
              <a:lumOff val="15000"/>
            </a:schemeClr>
          </a:solidFill>
          <a:latin typeface="+mn-lt"/>
          <a:ea typeface="+mn-ea"/>
          <a:cs typeface="+mn-cs"/>
        </a:defRPr>
      </a:lvl1pPr>
      <a:lvl2pPr marL="1512006" indent="-756003" algn="l" defTabSz="3024012" rtl="0" eaLnBrk="1" latinLnBrk="0" hangingPunct="1">
        <a:lnSpc>
          <a:spcPct val="100000"/>
        </a:lnSpc>
        <a:spcBef>
          <a:spcPts val="3307"/>
        </a:spcBef>
        <a:buClr>
          <a:schemeClr val="accent2"/>
        </a:buClr>
        <a:buFont typeface="Arial" panose="020B0604020202020204" pitchFamily="34" charset="0"/>
        <a:buChar char="•"/>
        <a:defRPr sz="5291" kern="1200">
          <a:solidFill>
            <a:schemeClr val="tx1">
              <a:lumMod val="85000"/>
              <a:lumOff val="15000"/>
            </a:schemeClr>
          </a:solidFill>
          <a:latin typeface="+mn-lt"/>
          <a:ea typeface="+mn-ea"/>
          <a:cs typeface="+mn-cs"/>
        </a:defRPr>
      </a:lvl2pPr>
      <a:lvl3pPr marL="2268009" indent="-756003" algn="l" defTabSz="3024012" rtl="0" eaLnBrk="1" latinLnBrk="0" hangingPunct="1">
        <a:lnSpc>
          <a:spcPct val="100000"/>
        </a:lnSpc>
        <a:spcBef>
          <a:spcPts val="3307"/>
        </a:spcBef>
        <a:buClr>
          <a:schemeClr val="accent2"/>
        </a:buClr>
        <a:buFont typeface="Arial" panose="020B0604020202020204" pitchFamily="34" charset="0"/>
        <a:buChar char="•"/>
        <a:defRPr sz="5291" kern="1200">
          <a:solidFill>
            <a:schemeClr val="tx1">
              <a:lumMod val="85000"/>
              <a:lumOff val="15000"/>
            </a:schemeClr>
          </a:solidFill>
          <a:latin typeface="+mn-lt"/>
          <a:ea typeface="+mn-ea"/>
          <a:cs typeface="+mn-cs"/>
        </a:defRPr>
      </a:lvl3pPr>
      <a:lvl4pPr marL="3024012" indent="-756003" algn="l" defTabSz="3024012" rtl="0" eaLnBrk="1" latinLnBrk="0" hangingPunct="1">
        <a:lnSpc>
          <a:spcPct val="100000"/>
        </a:lnSpc>
        <a:spcBef>
          <a:spcPts val="3307"/>
        </a:spcBef>
        <a:buClr>
          <a:schemeClr val="accent2"/>
        </a:buClr>
        <a:buFont typeface="Arial" panose="020B0604020202020204" pitchFamily="34" charset="0"/>
        <a:buChar char="•"/>
        <a:defRPr sz="5291" kern="1200">
          <a:solidFill>
            <a:schemeClr val="tx1">
              <a:lumMod val="85000"/>
              <a:lumOff val="15000"/>
            </a:schemeClr>
          </a:solidFill>
          <a:latin typeface="+mn-lt"/>
          <a:ea typeface="+mn-ea"/>
          <a:cs typeface="+mn-cs"/>
        </a:defRPr>
      </a:lvl4pPr>
      <a:lvl5pPr marL="3780015" indent="-756003" algn="l" defTabSz="3024012" rtl="0" eaLnBrk="1" latinLnBrk="0" hangingPunct="1">
        <a:lnSpc>
          <a:spcPct val="100000"/>
        </a:lnSpc>
        <a:spcBef>
          <a:spcPts val="3307"/>
        </a:spcBef>
        <a:buClr>
          <a:schemeClr val="accent2"/>
        </a:buClr>
        <a:buFont typeface="Arial" panose="020B0604020202020204" pitchFamily="34" charset="0"/>
        <a:buChar char="•"/>
        <a:defRPr sz="5291" kern="1200">
          <a:solidFill>
            <a:schemeClr val="tx1">
              <a:lumMod val="85000"/>
              <a:lumOff val="15000"/>
            </a:schemeClr>
          </a:solidFill>
          <a:latin typeface="+mn-lt"/>
          <a:ea typeface="+mn-ea"/>
          <a:cs typeface="+mn-cs"/>
        </a:defRPr>
      </a:lvl5pPr>
      <a:lvl6pPr marL="4347018" indent="-756003" algn="l" defTabSz="3024012" rtl="0" eaLnBrk="1" latinLnBrk="0" hangingPunct="1">
        <a:lnSpc>
          <a:spcPct val="100000"/>
        </a:lnSpc>
        <a:spcBef>
          <a:spcPts val="3307"/>
        </a:spcBef>
        <a:buClr>
          <a:schemeClr val="accent2"/>
        </a:buClr>
        <a:buFont typeface="Arial" panose="020B0604020202020204" pitchFamily="34" charset="0"/>
        <a:buChar char="•"/>
        <a:defRPr sz="5291" kern="1200">
          <a:solidFill>
            <a:schemeClr val="tx1"/>
          </a:solidFill>
          <a:latin typeface="+mn-lt"/>
          <a:ea typeface="+mn-ea"/>
          <a:cs typeface="+mn-cs"/>
        </a:defRPr>
      </a:lvl6pPr>
      <a:lvl7pPr marL="4914020" indent="-756003" algn="l" defTabSz="3024012" rtl="0" eaLnBrk="1" latinLnBrk="0" hangingPunct="1">
        <a:lnSpc>
          <a:spcPct val="100000"/>
        </a:lnSpc>
        <a:spcBef>
          <a:spcPts val="3307"/>
        </a:spcBef>
        <a:buClr>
          <a:schemeClr val="accent2"/>
        </a:buClr>
        <a:buFont typeface="Arial" panose="020B0604020202020204" pitchFamily="34" charset="0"/>
        <a:buChar char="•"/>
        <a:defRPr sz="5291" kern="1200">
          <a:solidFill>
            <a:schemeClr val="tx1"/>
          </a:solidFill>
          <a:latin typeface="+mn-lt"/>
          <a:ea typeface="+mn-ea"/>
          <a:cs typeface="+mn-cs"/>
        </a:defRPr>
      </a:lvl7pPr>
      <a:lvl8pPr marL="5481022" indent="-756003" algn="l" defTabSz="3024012" rtl="0" eaLnBrk="1" latinLnBrk="0" hangingPunct="1">
        <a:lnSpc>
          <a:spcPct val="100000"/>
        </a:lnSpc>
        <a:spcBef>
          <a:spcPts val="3307"/>
        </a:spcBef>
        <a:buClr>
          <a:schemeClr val="accent2"/>
        </a:buClr>
        <a:buFont typeface="Arial" panose="020B0604020202020204" pitchFamily="34" charset="0"/>
        <a:buChar char="•"/>
        <a:defRPr sz="5291" kern="1200" baseline="0">
          <a:solidFill>
            <a:schemeClr val="tx1"/>
          </a:solidFill>
          <a:latin typeface="+mn-lt"/>
          <a:ea typeface="+mn-ea"/>
          <a:cs typeface="+mn-cs"/>
        </a:defRPr>
      </a:lvl8pPr>
      <a:lvl9pPr marL="6048024" indent="-756003" algn="l" defTabSz="3024012" rtl="0" eaLnBrk="1" latinLnBrk="0" hangingPunct="1">
        <a:lnSpc>
          <a:spcPct val="100000"/>
        </a:lnSpc>
        <a:spcBef>
          <a:spcPts val="3307"/>
        </a:spcBef>
        <a:buClr>
          <a:schemeClr val="accent2"/>
        </a:buClr>
        <a:buFont typeface="Arial" panose="020B0604020202020204" pitchFamily="34" charset="0"/>
        <a:buChar char="•"/>
        <a:defRPr sz="5291" kern="1200" baseline="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DA639C-466B-424B-86C2-FAE855C01199}"/>
              </a:ext>
            </a:extLst>
          </p:cNvPr>
          <p:cNvSpPr/>
          <p:nvPr/>
        </p:nvSpPr>
        <p:spPr>
          <a:xfrm>
            <a:off x="-38679" y="-75439"/>
            <a:ext cx="30278968" cy="5233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TextBox 6">
            <a:extLst>
              <a:ext uri="{FF2B5EF4-FFF2-40B4-BE49-F238E27FC236}">
                <a16:creationId xmlns:a16="http://schemas.microsoft.com/office/drawing/2014/main" id="{CC3ADDD0-15E1-4EB6-B0A4-2CEC5EBE285A}"/>
              </a:ext>
            </a:extLst>
          </p:cNvPr>
          <p:cNvSpPr txBox="1"/>
          <p:nvPr/>
        </p:nvSpPr>
        <p:spPr>
          <a:xfrm>
            <a:off x="-38680" y="0"/>
            <a:ext cx="29756345" cy="2800767"/>
          </a:xfrm>
          <a:prstGeom prst="rect">
            <a:avLst/>
          </a:prstGeom>
          <a:noFill/>
        </p:spPr>
        <p:txBody>
          <a:bodyPr wrap="square">
            <a:spAutoFit/>
          </a:bodyPr>
          <a:lstStyle/>
          <a:p>
            <a:pPr algn="ctr"/>
            <a:r>
              <a:rPr lang="en-GB" sz="8800" dirty="0">
                <a:latin typeface="Arial Black" panose="020B0A04020102020204" pitchFamily="34" charset="0"/>
                <a:cs typeface="Arial" panose="020B0604020202020204" pitchFamily="34" charset="0"/>
              </a:rPr>
              <a:t>Application of Tree-Based approaches on Financial Inclusion in Africa</a:t>
            </a:r>
            <a:endParaRPr lang="en-ZA" sz="8800" dirty="0">
              <a:latin typeface="Arial Black" panose="020B0A040201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C5CE2CA3-7FC0-4F2E-B8F6-8D2C31EA2EC8}"/>
              </a:ext>
            </a:extLst>
          </p:cNvPr>
          <p:cNvSpPr txBox="1"/>
          <p:nvPr/>
        </p:nvSpPr>
        <p:spPr>
          <a:xfrm>
            <a:off x="239400" y="6258980"/>
            <a:ext cx="9313343" cy="5632311"/>
          </a:xfrm>
          <a:prstGeom prst="rect">
            <a:avLst/>
          </a:prstGeom>
          <a:noFill/>
        </p:spPr>
        <p:txBody>
          <a:bodyPr wrap="square">
            <a:spAutoFit/>
          </a:bodyPr>
          <a:lstStyle/>
          <a:p>
            <a:pPr marL="571500" indent="-571500">
              <a:buClr>
                <a:srgbClr val="7030A0"/>
              </a:buClr>
              <a:buSzPct val="140000"/>
              <a:buFont typeface="Arial" panose="020B0604020202020204" pitchFamily="34" charset="0"/>
              <a:buChar char="•"/>
            </a:pPr>
            <a:endParaRPr lang="en-ZA" sz="4000" dirty="0">
              <a:solidFill>
                <a:srgbClr val="000000"/>
              </a:solidFill>
              <a:effectLst/>
              <a:ea typeface="Calibri" panose="020F0502020204030204" pitchFamily="34" charset="0"/>
              <a:cs typeface="Arial" panose="020B0604020202020204" pitchFamily="34" charset="0"/>
            </a:endParaRPr>
          </a:p>
          <a:p>
            <a:pPr marL="571500" indent="-571500" algn="just">
              <a:buClr>
                <a:srgbClr val="7030A0"/>
              </a:buClr>
              <a:buSzPct val="140000"/>
              <a:buFont typeface="Arial" panose="020B0604020202020204" pitchFamily="34" charset="0"/>
              <a:buChar char="•"/>
            </a:pPr>
            <a:r>
              <a:rPr lang="en-ZA" sz="4000" dirty="0">
                <a:solidFill>
                  <a:srgbClr val="000000"/>
                </a:solidFill>
                <a:effectLst/>
                <a:ea typeface="Calibri" panose="020F0502020204030204" pitchFamily="34" charset="0"/>
                <a:cs typeface="Arial" panose="020B0604020202020204" pitchFamily="34" charset="0"/>
              </a:rPr>
              <a:t>Financial inclusion (FI) is the ability of business entrepreneurs and individuals to access financial products and services with the view to satisfy the needs of their clients or customers. </a:t>
            </a:r>
          </a:p>
          <a:p>
            <a:pPr marL="571500" indent="-571500" algn="just">
              <a:buClr>
                <a:srgbClr val="7030A0"/>
              </a:buClr>
              <a:buSzPct val="140000"/>
              <a:buFont typeface="Arial" panose="020B0604020202020204" pitchFamily="34" charset="0"/>
              <a:buChar char="•"/>
            </a:pPr>
            <a:r>
              <a:rPr lang="en-ZA" sz="4000" dirty="0">
                <a:solidFill>
                  <a:srgbClr val="000000"/>
                </a:solidFill>
                <a:ea typeface="Calibri" panose="020F0502020204030204" pitchFamily="34" charset="0"/>
                <a:cs typeface="Arial" panose="020B0604020202020204" pitchFamily="34" charset="0"/>
              </a:rPr>
              <a:t>In Africa, majority of the people are financially excluded as gathered from the dataset through the graph on the right. </a:t>
            </a:r>
          </a:p>
        </p:txBody>
      </p:sp>
      <p:sp>
        <p:nvSpPr>
          <p:cNvPr id="11" name="TextBox 10">
            <a:extLst>
              <a:ext uri="{FF2B5EF4-FFF2-40B4-BE49-F238E27FC236}">
                <a16:creationId xmlns:a16="http://schemas.microsoft.com/office/drawing/2014/main" id="{77FB4FD8-4E84-44B8-9AA0-DEC87DECE5FC}"/>
              </a:ext>
            </a:extLst>
          </p:cNvPr>
          <p:cNvSpPr txBox="1"/>
          <p:nvPr/>
        </p:nvSpPr>
        <p:spPr>
          <a:xfrm>
            <a:off x="15831261" y="6632547"/>
            <a:ext cx="13628811" cy="12957393"/>
          </a:xfrm>
          <a:prstGeom prst="rect">
            <a:avLst/>
          </a:prstGeom>
          <a:noFill/>
        </p:spPr>
        <p:txBody>
          <a:bodyPr wrap="square">
            <a:spAutoFit/>
          </a:bodyPr>
          <a:lstStyle/>
          <a:p>
            <a:pPr marL="571500" indent="-571500" algn="just">
              <a:buClr>
                <a:srgbClr val="7030A0"/>
              </a:buClr>
              <a:buSzPct val="140000"/>
              <a:buFont typeface="Arial" panose="020B0604020202020204" pitchFamily="34" charset="0"/>
              <a:buChar char="•"/>
            </a:pPr>
            <a:r>
              <a:rPr lang="en-GB" sz="4400" dirty="0"/>
              <a:t>The results showed that DT, AdaBoost, and Bagging classifiers are underperforming in terms of balanced accuracy but their accuracies are almost the mean.</a:t>
            </a:r>
          </a:p>
          <a:p>
            <a:pPr marL="571500" indent="-571500" algn="just">
              <a:buClr>
                <a:srgbClr val="7030A0"/>
              </a:buClr>
              <a:buSzPct val="140000"/>
              <a:buFont typeface="Arial" panose="020B0604020202020204" pitchFamily="34" charset="0"/>
              <a:buChar char="•"/>
            </a:pPr>
            <a:r>
              <a:rPr lang="en-GB" sz="4400" dirty="0"/>
              <a:t>Decision trees are algorithms that perform poorly with data that has noise. </a:t>
            </a:r>
          </a:p>
          <a:p>
            <a:pPr marL="571500" indent="-571500" algn="just">
              <a:buClr>
                <a:srgbClr val="7030A0"/>
              </a:buClr>
              <a:buSzPct val="140000"/>
              <a:buFont typeface="Arial" panose="020B0604020202020204" pitchFamily="34" charset="0"/>
              <a:buChar char="•"/>
            </a:pPr>
            <a:r>
              <a:rPr lang="en-GB" sz="4400" dirty="0"/>
              <a:t>AdaBoost trains weak learner sequentially and the data points that are incorrectly classified are given more weight and the next weak learner give it more attention and this leads to them performing badly on noisy data.</a:t>
            </a:r>
          </a:p>
          <a:p>
            <a:pPr marL="571500" indent="-571500" algn="just">
              <a:buClr>
                <a:srgbClr val="7030A0"/>
              </a:buClr>
              <a:buSzPct val="140000"/>
              <a:buFont typeface="Arial" panose="020B0604020202020204" pitchFamily="34" charset="0"/>
              <a:buChar char="•"/>
            </a:pPr>
            <a:r>
              <a:rPr lang="en-GB" sz="4400" dirty="0"/>
              <a:t>When the classifiers are trained in parallel with BC, the voting tends to be biased –only going to the majority class.</a:t>
            </a:r>
          </a:p>
          <a:p>
            <a:pPr marL="571500" indent="-571500" algn="just">
              <a:buClr>
                <a:srgbClr val="7030A0"/>
              </a:buClr>
              <a:buSzPct val="140000"/>
              <a:buFont typeface="Arial" panose="020B0604020202020204" pitchFamily="34" charset="0"/>
              <a:buChar char="•"/>
            </a:pPr>
            <a:r>
              <a:rPr lang="en-GB" sz="4400" dirty="0"/>
              <a:t>The results shows that when the noise has been handled with capping the outliers before the modelling part, all the models perform better but the RFC outperformed all the others.  Apparently they are all sensitive to noise.</a:t>
            </a:r>
          </a:p>
          <a:p>
            <a:pPr marL="571500" indent="-571500" algn="just">
              <a:buClr>
                <a:srgbClr val="7030A0"/>
              </a:buClr>
              <a:buSzPct val="140000"/>
              <a:buFont typeface="Arial" panose="020B0604020202020204" pitchFamily="34" charset="0"/>
              <a:buChar char="•"/>
            </a:pPr>
            <a:r>
              <a:rPr lang="en-GB" sz="4400" dirty="0"/>
              <a:t>The Table below gives a brief overview on the results when all the techniques that are specified on the methodology are implemented.</a:t>
            </a:r>
          </a:p>
        </p:txBody>
      </p:sp>
      <p:sp>
        <p:nvSpPr>
          <p:cNvPr id="13" name="TextBox 12">
            <a:extLst>
              <a:ext uri="{FF2B5EF4-FFF2-40B4-BE49-F238E27FC236}">
                <a16:creationId xmlns:a16="http://schemas.microsoft.com/office/drawing/2014/main" id="{AA953D56-1314-43EE-BD66-7486C505828E}"/>
              </a:ext>
            </a:extLst>
          </p:cNvPr>
          <p:cNvSpPr txBox="1"/>
          <p:nvPr/>
        </p:nvSpPr>
        <p:spPr>
          <a:xfrm>
            <a:off x="239400" y="3489409"/>
            <a:ext cx="29756345" cy="1380506"/>
          </a:xfrm>
          <a:prstGeom prst="rect">
            <a:avLst/>
          </a:prstGeom>
          <a:noFill/>
        </p:spPr>
        <p:txBody>
          <a:bodyPr wrap="square">
            <a:spAutoFit/>
          </a:bodyPr>
          <a:lstStyle/>
          <a:p>
            <a:pPr algn="ctr">
              <a:lnSpc>
                <a:spcPct val="107000"/>
              </a:lnSpc>
              <a:spcAft>
                <a:spcPts val="800"/>
              </a:spcAft>
            </a:pPr>
            <a:r>
              <a:rPr lang="en-ZA" sz="3600" dirty="0">
                <a:solidFill>
                  <a:srgbClr val="333333"/>
                </a:solidFill>
                <a:effectLst/>
                <a:latin typeface="Arial" panose="020B0604020202020204" pitchFamily="34" charset="0"/>
                <a:ea typeface="Calibri" panose="020F0502020204030204" pitchFamily="34" charset="0"/>
                <a:cs typeface="Arial" panose="020B0604020202020204" pitchFamily="34" charset="0"/>
              </a:rPr>
              <a:t>Thandokuhle Brian Msane</a:t>
            </a:r>
            <a:r>
              <a:rPr lang="en-ZA" sz="3600" baseline="30000" dirty="0">
                <a:solidFill>
                  <a:srgbClr val="333333"/>
                </a:solidFill>
                <a:effectLst/>
                <a:latin typeface="Arial" panose="020B0604020202020204" pitchFamily="34" charset="0"/>
                <a:ea typeface="Calibri" panose="020F0502020204030204" pitchFamily="34" charset="0"/>
                <a:cs typeface="Arial" panose="020B0604020202020204" pitchFamily="34" charset="0"/>
              </a:rPr>
              <a:t>1</a:t>
            </a:r>
            <a:r>
              <a:rPr lang="en-ZA" sz="3600" dirty="0">
                <a:solidFill>
                  <a:srgbClr val="333333"/>
                </a:solidFill>
                <a:effectLst/>
                <a:latin typeface="Arial" panose="020B0604020202020204" pitchFamily="34" charset="0"/>
                <a:ea typeface="Calibri" panose="020F0502020204030204" pitchFamily="34" charset="0"/>
                <a:cs typeface="Arial" panose="020B0604020202020204" pitchFamily="34" charset="0"/>
              </a:rPr>
              <a:t> and Stephen Gbenga Fashoto</a:t>
            </a:r>
            <a:r>
              <a:rPr lang="en-ZA" sz="3600" baseline="30000" dirty="0">
                <a:solidFill>
                  <a:srgbClr val="333333"/>
                </a:solidFill>
                <a:effectLst/>
                <a:latin typeface="Arial" panose="020B0604020202020204" pitchFamily="34" charset="0"/>
                <a:ea typeface="Calibri" panose="020F0502020204030204" pitchFamily="34" charset="0"/>
                <a:cs typeface="Arial" panose="020B0604020202020204" pitchFamily="34" charset="0"/>
              </a:rPr>
              <a:t>1</a:t>
            </a:r>
            <a:endParaRPr lang="en-ZA" sz="3600" dirty="0">
              <a:effectLst/>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n-ZA" sz="3600" baseline="30000" dirty="0">
                <a:solidFill>
                  <a:srgbClr val="333333"/>
                </a:solidFill>
                <a:effectLst/>
                <a:latin typeface="Arial" panose="020B0604020202020204" pitchFamily="34" charset="0"/>
                <a:ea typeface="Calibri" panose="020F0502020204030204" pitchFamily="34" charset="0"/>
                <a:cs typeface="Arial" panose="020B0604020202020204" pitchFamily="34" charset="0"/>
              </a:rPr>
              <a:t>1</a:t>
            </a:r>
            <a:r>
              <a:rPr lang="en-ZA" sz="3600" dirty="0">
                <a:solidFill>
                  <a:srgbClr val="333333"/>
                </a:solidFill>
                <a:latin typeface="Arial" panose="020B0604020202020204" pitchFamily="34" charset="0"/>
                <a:ea typeface="Calibri" panose="020F0502020204030204" pitchFamily="34" charset="0"/>
                <a:cs typeface="Arial" panose="020B0604020202020204" pitchFamily="34" charset="0"/>
              </a:rPr>
              <a:t> Department of Computer Science, University </a:t>
            </a:r>
            <a:r>
              <a:rPr lang="en-ZA" sz="3600" dirty="0">
                <a:solidFill>
                  <a:srgbClr val="333333"/>
                </a:solidFill>
                <a:effectLst/>
                <a:latin typeface="Arial" panose="020B0604020202020204" pitchFamily="34" charset="0"/>
                <a:ea typeface="Calibri" panose="020F0502020204030204" pitchFamily="34" charset="0"/>
                <a:cs typeface="Arial" panose="020B0604020202020204" pitchFamily="34" charset="0"/>
              </a:rPr>
              <a:t>of Eswatini, Kwaluseni, Eswatini</a:t>
            </a:r>
            <a:endParaRPr lang="en-ZA" sz="3600" dirty="0">
              <a:effectLst/>
              <a:latin typeface="Arial" panose="020B0604020202020204" pitchFamily="34" charset="0"/>
              <a:ea typeface="Calibri" panose="020F050202020403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9011D96-F557-4FB9-BB11-0A799276DCD2}"/>
              </a:ext>
            </a:extLst>
          </p:cNvPr>
          <p:cNvSpPr txBox="1"/>
          <p:nvPr/>
        </p:nvSpPr>
        <p:spPr>
          <a:xfrm>
            <a:off x="125022" y="23042238"/>
            <a:ext cx="15511491" cy="12403395"/>
          </a:xfrm>
          <a:prstGeom prst="rect">
            <a:avLst/>
          </a:prstGeom>
          <a:noFill/>
        </p:spPr>
        <p:txBody>
          <a:bodyPr wrap="square">
            <a:spAutoFit/>
          </a:bodyPr>
          <a:lstStyle/>
          <a:p>
            <a:pPr marL="576000" indent="-571500" algn="just">
              <a:buClr>
                <a:srgbClr val="7030A0"/>
              </a:buClr>
              <a:buSzPct val="140000"/>
              <a:buFont typeface="Arial" panose="020B0604020202020204" pitchFamily="34" charset="0"/>
              <a:buChar char="•"/>
            </a:pPr>
            <a:r>
              <a:rPr lang="en-GB" sz="4000" dirty="0"/>
              <a:t>In this study, we carried out the experiments using Decision Trees - DT, Random Forest Classifier - RFC, Gradient Boosting - GB, AdaBoost – Adaptive Boosting, Bagging Classifier - BC, algorithms by calibrating their parameter on resampled and raw imbalanced data – as proved by the Exploratory Data Analysis. </a:t>
            </a:r>
          </a:p>
          <a:p>
            <a:pPr marL="576000" indent="-571500" algn="just">
              <a:buClr>
                <a:srgbClr val="7030A0"/>
              </a:buClr>
              <a:buSzPct val="140000"/>
              <a:buFont typeface="Arial" panose="020B0604020202020204" pitchFamily="34" charset="0"/>
              <a:buChar char="•"/>
            </a:pPr>
            <a:r>
              <a:rPr lang="en-GB" sz="4000" dirty="0"/>
              <a:t>Resampling the data was performed by Synthetic Minority Oversampling Technique (SMOTE) which uses the k-nearest neighbour algorithm to create synthetic points. </a:t>
            </a:r>
          </a:p>
          <a:p>
            <a:pPr marL="576000" indent="-571500" algn="just">
              <a:buClr>
                <a:srgbClr val="7030A0"/>
              </a:buClr>
              <a:buSzPct val="140000"/>
              <a:buFont typeface="Arial" panose="020B0604020202020204" pitchFamily="34" charset="0"/>
              <a:buChar char="•"/>
            </a:pPr>
            <a:r>
              <a:rPr lang="en-GB" sz="4000" dirty="0"/>
              <a:t>Feature engineering, as known to enhance the predictive power of the model/algorithm, was used and concepts were discretization of numeric features, encoding qualitative features, feature selection - using recursive feature selection, standardization and hyperparameter tuning to harness the model algorithm and find optimal model. </a:t>
            </a:r>
          </a:p>
          <a:p>
            <a:pPr marL="576000" indent="-571500" algn="just">
              <a:buClr>
                <a:srgbClr val="7030A0"/>
              </a:buClr>
              <a:buSzPct val="140000"/>
              <a:buFont typeface="Arial" panose="020B0604020202020204" pitchFamily="34" charset="0"/>
              <a:buChar char="•"/>
            </a:pPr>
            <a:r>
              <a:rPr lang="en-GB" sz="4000" dirty="0"/>
              <a:t>A classification problem can either be a single-class or a multi-class and in this study we used the single-label approach through employing binary classification. </a:t>
            </a:r>
          </a:p>
          <a:p>
            <a:pPr marL="576000" indent="-571500" algn="just">
              <a:buClr>
                <a:srgbClr val="7030A0"/>
              </a:buClr>
              <a:buSzPct val="140000"/>
              <a:buFont typeface="Arial" panose="020B0604020202020204" pitchFamily="34" charset="0"/>
              <a:buChar char="•"/>
            </a:pPr>
            <a:r>
              <a:rPr lang="en-GB" sz="4000" dirty="0"/>
              <a:t>According to Bej, Saptarshi [1], the balanced accuracy is the best metric used to measure and evaluate the performance of high imbalanced class datasets. Other metrics used were the accuracy, balanced accuracy and mean squared error. </a:t>
            </a:r>
          </a:p>
        </p:txBody>
      </p:sp>
      <p:sp>
        <p:nvSpPr>
          <p:cNvPr id="12" name="TextBox 11">
            <a:extLst>
              <a:ext uri="{FF2B5EF4-FFF2-40B4-BE49-F238E27FC236}">
                <a16:creationId xmlns:a16="http://schemas.microsoft.com/office/drawing/2014/main" id="{40AD3842-48C9-48EF-9063-F9B9833B109B}"/>
              </a:ext>
            </a:extLst>
          </p:cNvPr>
          <p:cNvSpPr txBox="1"/>
          <p:nvPr/>
        </p:nvSpPr>
        <p:spPr>
          <a:xfrm>
            <a:off x="1" y="21681232"/>
            <a:ext cx="15638782" cy="707886"/>
          </a:xfrm>
          <a:prstGeom prst="rect">
            <a:avLst/>
          </a:prstGeom>
          <a:solidFill>
            <a:schemeClr val="accent1"/>
          </a:solidFill>
        </p:spPr>
        <p:txBody>
          <a:bodyPr wrap="square">
            <a:spAutoFit/>
          </a:bodyPr>
          <a:lstStyle/>
          <a:p>
            <a:pPr algn="ctr"/>
            <a:r>
              <a:rPr lang="en-ZA" sz="4000" dirty="0">
                <a:latin typeface="Arial Black" panose="020B0A04020102020204" pitchFamily="34" charset="0"/>
              </a:rPr>
              <a:t>METHODOLOGY</a:t>
            </a:r>
          </a:p>
        </p:txBody>
      </p:sp>
      <p:sp>
        <p:nvSpPr>
          <p:cNvPr id="14" name="TextBox 13">
            <a:extLst>
              <a:ext uri="{FF2B5EF4-FFF2-40B4-BE49-F238E27FC236}">
                <a16:creationId xmlns:a16="http://schemas.microsoft.com/office/drawing/2014/main" id="{E9C36423-0482-4A3F-996D-33A5B05CF55B}"/>
              </a:ext>
            </a:extLst>
          </p:cNvPr>
          <p:cNvSpPr txBox="1"/>
          <p:nvPr/>
        </p:nvSpPr>
        <p:spPr>
          <a:xfrm>
            <a:off x="-38680" y="16626907"/>
            <a:ext cx="15434132" cy="4401205"/>
          </a:xfrm>
          <a:prstGeom prst="rect">
            <a:avLst/>
          </a:prstGeom>
          <a:noFill/>
        </p:spPr>
        <p:txBody>
          <a:bodyPr wrap="square">
            <a:spAutoFit/>
          </a:bodyPr>
          <a:lstStyle/>
          <a:p>
            <a:pPr marL="571500" indent="-571500" algn="just">
              <a:lnSpc>
                <a:spcPts val="4800"/>
              </a:lnSpc>
              <a:buClr>
                <a:srgbClr val="7030A0"/>
              </a:buClr>
              <a:buSzPct val="140000"/>
              <a:buFont typeface="Arial" panose="020B0604020202020204" pitchFamily="34" charset="0"/>
              <a:buChar char="•"/>
            </a:pPr>
            <a:r>
              <a:rPr lang="en-GB" sz="4000" dirty="0"/>
              <a:t>The data were collected from https://zindi.africa/competitions/financial-inclusion-in-africa/data and contains 23524 records of participants from Kenya, Rwanda, Tanzania and Uganda which were collected from 2016 through 2018.</a:t>
            </a:r>
          </a:p>
          <a:p>
            <a:pPr marL="571500" indent="-571500" algn="just">
              <a:lnSpc>
                <a:spcPts val="4800"/>
              </a:lnSpc>
              <a:buClr>
                <a:srgbClr val="7030A0"/>
              </a:buClr>
              <a:buSzPct val="140000"/>
              <a:buFont typeface="Arial" panose="020B0604020202020204" pitchFamily="34" charset="0"/>
              <a:buChar char="•"/>
            </a:pPr>
            <a:r>
              <a:rPr lang="en-GB" sz="4000" dirty="0"/>
              <a:t>Each record has 12 features and the target variable.</a:t>
            </a:r>
          </a:p>
          <a:p>
            <a:pPr marL="571500" indent="-571500" algn="just">
              <a:lnSpc>
                <a:spcPts val="4800"/>
              </a:lnSpc>
              <a:buClr>
                <a:srgbClr val="7030A0"/>
              </a:buClr>
              <a:buSzPct val="140000"/>
              <a:buFont typeface="Arial" panose="020B0604020202020204" pitchFamily="34" charset="0"/>
              <a:buChar char="•"/>
            </a:pPr>
            <a:r>
              <a:rPr lang="en-GB" sz="4000" dirty="0"/>
              <a:t>The dataset was imbalanced with 86% having bank accounts and 14% does not have the bank account.</a:t>
            </a:r>
          </a:p>
        </p:txBody>
      </p:sp>
      <p:sp>
        <p:nvSpPr>
          <p:cNvPr id="16" name="TextBox 15">
            <a:extLst>
              <a:ext uri="{FF2B5EF4-FFF2-40B4-BE49-F238E27FC236}">
                <a16:creationId xmlns:a16="http://schemas.microsoft.com/office/drawing/2014/main" id="{365853D5-0FA2-45AC-BCCF-F68180F4ACAB}"/>
              </a:ext>
            </a:extLst>
          </p:cNvPr>
          <p:cNvSpPr txBox="1"/>
          <p:nvPr/>
        </p:nvSpPr>
        <p:spPr>
          <a:xfrm>
            <a:off x="0" y="15436326"/>
            <a:ext cx="15543004" cy="707886"/>
          </a:xfrm>
          <a:prstGeom prst="rect">
            <a:avLst/>
          </a:prstGeom>
          <a:solidFill>
            <a:schemeClr val="accent1"/>
          </a:solidFill>
        </p:spPr>
        <p:txBody>
          <a:bodyPr wrap="square">
            <a:spAutoFit/>
          </a:bodyPr>
          <a:lstStyle/>
          <a:p>
            <a:pPr algn="ctr"/>
            <a:r>
              <a:rPr lang="en-ZA" sz="4000" dirty="0">
                <a:latin typeface="Arial Black" panose="020B0A04020102020204" pitchFamily="34" charset="0"/>
              </a:rPr>
              <a:t>DATA</a:t>
            </a:r>
          </a:p>
        </p:txBody>
      </p:sp>
      <p:sp>
        <p:nvSpPr>
          <p:cNvPr id="18" name="TextBox 17">
            <a:extLst>
              <a:ext uri="{FF2B5EF4-FFF2-40B4-BE49-F238E27FC236}">
                <a16:creationId xmlns:a16="http://schemas.microsoft.com/office/drawing/2014/main" id="{41FAC066-59BE-4E68-A14C-FCE2B87FD383}"/>
              </a:ext>
            </a:extLst>
          </p:cNvPr>
          <p:cNvSpPr txBox="1"/>
          <p:nvPr/>
        </p:nvSpPr>
        <p:spPr>
          <a:xfrm>
            <a:off x="0" y="5790227"/>
            <a:ext cx="15460226" cy="707886"/>
          </a:xfrm>
          <a:prstGeom prst="rect">
            <a:avLst/>
          </a:prstGeom>
          <a:solidFill>
            <a:schemeClr val="accent1"/>
          </a:solidFill>
        </p:spPr>
        <p:txBody>
          <a:bodyPr wrap="square">
            <a:spAutoFit/>
          </a:bodyPr>
          <a:lstStyle/>
          <a:p>
            <a:pPr algn="ctr"/>
            <a:r>
              <a:rPr lang="en-ZA" sz="4000" dirty="0">
                <a:latin typeface="Arial Black" panose="020B0A04020102020204" pitchFamily="34" charset="0"/>
              </a:rPr>
              <a:t>INTRODUCTION</a:t>
            </a:r>
          </a:p>
        </p:txBody>
      </p:sp>
      <p:sp>
        <p:nvSpPr>
          <p:cNvPr id="22" name="TextBox 21">
            <a:extLst>
              <a:ext uri="{FF2B5EF4-FFF2-40B4-BE49-F238E27FC236}">
                <a16:creationId xmlns:a16="http://schemas.microsoft.com/office/drawing/2014/main" id="{518113F7-3C4A-4382-96F2-4B8CDAF8171A}"/>
              </a:ext>
            </a:extLst>
          </p:cNvPr>
          <p:cNvSpPr txBox="1"/>
          <p:nvPr/>
        </p:nvSpPr>
        <p:spPr>
          <a:xfrm>
            <a:off x="15831261" y="38055365"/>
            <a:ext cx="14429664" cy="720000"/>
          </a:xfrm>
          <a:prstGeom prst="rect">
            <a:avLst/>
          </a:prstGeom>
          <a:solidFill>
            <a:schemeClr val="accent1"/>
          </a:solidFill>
        </p:spPr>
        <p:txBody>
          <a:bodyPr wrap="square">
            <a:spAutoFit/>
          </a:bodyPr>
          <a:lstStyle/>
          <a:p>
            <a:pPr algn="ctr"/>
            <a:r>
              <a:rPr lang="en-ZA" sz="4000" dirty="0">
                <a:latin typeface="Arial Black" panose="020B0A04020102020204" pitchFamily="34" charset="0"/>
              </a:rPr>
              <a:t>REFERENCES</a:t>
            </a:r>
          </a:p>
        </p:txBody>
      </p:sp>
      <p:sp>
        <p:nvSpPr>
          <p:cNvPr id="24" name="TextBox 23">
            <a:extLst>
              <a:ext uri="{FF2B5EF4-FFF2-40B4-BE49-F238E27FC236}">
                <a16:creationId xmlns:a16="http://schemas.microsoft.com/office/drawing/2014/main" id="{8F7643CA-86D5-4475-8CA7-4D362FD55349}"/>
              </a:ext>
            </a:extLst>
          </p:cNvPr>
          <p:cNvSpPr txBox="1"/>
          <p:nvPr/>
        </p:nvSpPr>
        <p:spPr>
          <a:xfrm>
            <a:off x="15702159" y="34366796"/>
            <a:ext cx="14076597" cy="3416320"/>
          </a:xfrm>
          <a:prstGeom prst="rect">
            <a:avLst/>
          </a:prstGeom>
          <a:noFill/>
        </p:spPr>
        <p:txBody>
          <a:bodyPr wrap="square">
            <a:spAutoFit/>
          </a:bodyPr>
          <a:lstStyle/>
          <a:p>
            <a:pPr marL="571500" indent="-571500">
              <a:buClr>
                <a:srgbClr val="7030A0"/>
              </a:buClr>
              <a:buSzPct val="140000"/>
              <a:buFont typeface="Arial" panose="020B0604020202020204" pitchFamily="34" charset="0"/>
              <a:buChar char="•"/>
            </a:pPr>
            <a:r>
              <a:rPr lang="en-GB" sz="3600" dirty="0"/>
              <a:t>This work was made possible by the data gathered from Zindi.</a:t>
            </a:r>
          </a:p>
          <a:p>
            <a:pPr marL="571500" indent="-571500">
              <a:buClr>
                <a:srgbClr val="7030A0"/>
              </a:buClr>
              <a:buSzPct val="140000"/>
              <a:buFont typeface="Arial" panose="020B0604020202020204" pitchFamily="34" charset="0"/>
              <a:buChar char="•"/>
            </a:pPr>
            <a:r>
              <a:rPr lang="en-GB" sz="3600" dirty="0"/>
              <a:t>Also, we acknowledge University resources that were exploited for this research. </a:t>
            </a:r>
          </a:p>
          <a:p>
            <a:pPr marL="571500" indent="-571500">
              <a:buClr>
                <a:srgbClr val="7030A0"/>
              </a:buClr>
              <a:buSzPct val="140000"/>
              <a:buFont typeface="Arial" panose="020B0604020202020204" pitchFamily="34" charset="0"/>
              <a:buChar char="•"/>
            </a:pPr>
            <a:r>
              <a:rPr lang="en-GB" sz="3600" dirty="0"/>
              <a:t>The mentorship from the Computational Intelligence and Health Informatics Research Group led by </a:t>
            </a:r>
            <a:r>
              <a:rPr lang="en-GB" sz="3600" dirty="0" err="1"/>
              <a:t>Dr.</a:t>
            </a:r>
            <a:r>
              <a:rPr lang="en-GB" sz="3600" dirty="0"/>
              <a:t>  </a:t>
            </a:r>
            <a:r>
              <a:rPr lang="en-GB" sz="3600" dirty="0" err="1"/>
              <a:t>Fashoto</a:t>
            </a:r>
            <a:r>
              <a:rPr lang="en-GB" sz="3600" dirty="0"/>
              <a:t> and </a:t>
            </a:r>
            <a:r>
              <a:rPr lang="en-GB" sz="3600" dirty="0" err="1"/>
              <a:t>Dr.</a:t>
            </a:r>
            <a:r>
              <a:rPr lang="en-GB" sz="3600" dirty="0"/>
              <a:t>  </a:t>
            </a:r>
            <a:r>
              <a:rPr lang="en-GB" sz="3600" dirty="0" err="1"/>
              <a:t>Mbunge</a:t>
            </a:r>
            <a:r>
              <a:rPr lang="en-GB" sz="3600" dirty="0"/>
              <a:t> is also appreciated.</a:t>
            </a:r>
          </a:p>
        </p:txBody>
      </p:sp>
      <p:sp>
        <p:nvSpPr>
          <p:cNvPr id="26" name="TextBox 25">
            <a:extLst>
              <a:ext uri="{FF2B5EF4-FFF2-40B4-BE49-F238E27FC236}">
                <a16:creationId xmlns:a16="http://schemas.microsoft.com/office/drawing/2014/main" id="{DCED6484-5F0C-4B29-9DF0-7F9B3DEAD1D0}"/>
              </a:ext>
            </a:extLst>
          </p:cNvPr>
          <p:cNvSpPr txBox="1"/>
          <p:nvPr/>
        </p:nvSpPr>
        <p:spPr>
          <a:xfrm>
            <a:off x="15810417" y="33495431"/>
            <a:ext cx="14429664" cy="707886"/>
          </a:xfrm>
          <a:prstGeom prst="rect">
            <a:avLst/>
          </a:prstGeom>
          <a:solidFill>
            <a:schemeClr val="accent1"/>
          </a:solidFill>
        </p:spPr>
        <p:txBody>
          <a:bodyPr wrap="square">
            <a:spAutoFit/>
          </a:bodyPr>
          <a:lstStyle/>
          <a:p>
            <a:pPr algn="ctr"/>
            <a:r>
              <a:rPr lang="en-ZA" sz="4000" dirty="0">
                <a:latin typeface="Arial Black" panose="020B0A04020102020204" pitchFamily="34" charset="0"/>
              </a:rPr>
              <a:t>ACKNOWLEDGEMENTS</a:t>
            </a:r>
          </a:p>
        </p:txBody>
      </p:sp>
      <p:sp>
        <p:nvSpPr>
          <p:cNvPr id="28" name="TextBox 27">
            <a:extLst>
              <a:ext uri="{FF2B5EF4-FFF2-40B4-BE49-F238E27FC236}">
                <a16:creationId xmlns:a16="http://schemas.microsoft.com/office/drawing/2014/main" id="{A702CD66-F54D-484A-B63E-FFFE8B752239}"/>
              </a:ext>
            </a:extLst>
          </p:cNvPr>
          <p:cNvSpPr txBox="1"/>
          <p:nvPr/>
        </p:nvSpPr>
        <p:spPr>
          <a:xfrm>
            <a:off x="15810417" y="24565535"/>
            <a:ext cx="14429871" cy="707886"/>
          </a:xfrm>
          <a:prstGeom prst="rect">
            <a:avLst/>
          </a:prstGeom>
          <a:solidFill>
            <a:schemeClr val="accent1"/>
          </a:solidFill>
        </p:spPr>
        <p:txBody>
          <a:bodyPr wrap="square">
            <a:spAutoFit/>
          </a:bodyPr>
          <a:lstStyle/>
          <a:p>
            <a:pPr algn="ctr"/>
            <a:r>
              <a:rPr lang="en-ZA" sz="4000" dirty="0">
                <a:latin typeface="Arial Black" panose="020B0A04020102020204" pitchFamily="34" charset="0"/>
              </a:rPr>
              <a:t>CONCLUSION AND RECOMMENDATION</a:t>
            </a:r>
          </a:p>
        </p:txBody>
      </p:sp>
      <p:sp>
        <p:nvSpPr>
          <p:cNvPr id="30" name="TextBox 29">
            <a:extLst>
              <a:ext uri="{FF2B5EF4-FFF2-40B4-BE49-F238E27FC236}">
                <a16:creationId xmlns:a16="http://schemas.microsoft.com/office/drawing/2014/main" id="{34BD58BE-1B7A-46AD-9F8E-8C10FEEB7F3E}"/>
              </a:ext>
            </a:extLst>
          </p:cNvPr>
          <p:cNvSpPr txBox="1"/>
          <p:nvPr/>
        </p:nvSpPr>
        <p:spPr>
          <a:xfrm>
            <a:off x="16088854" y="5762312"/>
            <a:ext cx="14151434" cy="707886"/>
          </a:xfrm>
          <a:prstGeom prst="rect">
            <a:avLst/>
          </a:prstGeom>
          <a:solidFill>
            <a:schemeClr val="accent1"/>
          </a:solidFill>
        </p:spPr>
        <p:txBody>
          <a:bodyPr wrap="square">
            <a:spAutoFit/>
          </a:bodyPr>
          <a:lstStyle/>
          <a:p>
            <a:pPr algn="ctr"/>
            <a:r>
              <a:rPr lang="en-ZA" sz="4000" dirty="0">
                <a:latin typeface="Arial Black" panose="020B0A04020102020204" pitchFamily="34" charset="0"/>
              </a:rPr>
              <a:t>RESULTS</a:t>
            </a:r>
          </a:p>
        </p:txBody>
      </p:sp>
      <p:sp>
        <p:nvSpPr>
          <p:cNvPr id="33" name="TextBox 32">
            <a:extLst>
              <a:ext uri="{FF2B5EF4-FFF2-40B4-BE49-F238E27FC236}">
                <a16:creationId xmlns:a16="http://schemas.microsoft.com/office/drawing/2014/main" id="{36D44CF5-8206-4D19-9B87-56DD2882EA90}"/>
              </a:ext>
            </a:extLst>
          </p:cNvPr>
          <p:cNvSpPr txBox="1"/>
          <p:nvPr/>
        </p:nvSpPr>
        <p:spPr>
          <a:xfrm>
            <a:off x="239400" y="11832226"/>
            <a:ext cx="15297150" cy="3785652"/>
          </a:xfrm>
          <a:prstGeom prst="rect">
            <a:avLst/>
          </a:prstGeom>
          <a:noFill/>
        </p:spPr>
        <p:txBody>
          <a:bodyPr wrap="square">
            <a:spAutoFit/>
          </a:bodyPr>
          <a:lstStyle/>
          <a:p>
            <a:pPr marL="571500" indent="-571500" algn="just">
              <a:buClr>
                <a:srgbClr val="7030A0"/>
              </a:buClr>
              <a:buSzPct val="140000"/>
              <a:buFont typeface="Arial" panose="020B0604020202020204" pitchFamily="34" charset="0"/>
              <a:buChar char="•"/>
            </a:pPr>
            <a:r>
              <a:rPr lang="en-GB" sz="4000" dirty="0"/>
              <a:t>This may be silently due to the educational level, job type and access to technology,  amongst other attributes. </a:t>
            </a:r>
          </a:p>
          <a:p>
            <a:pPr marL="571500" indent="-571500" algn="just">
              <a:buClr>
                <a:srgbClr val="7030A0"/>
              </a:buClr>
              <a:buSzPct val="140000"/>
              <a:buFont typeface="Arial" panose="020B0604020202020204" pitchFamily="34" charset="0"/>
              <a:buChar char="•"/>
            </a:pPr>
            <a:r>
              <a:rPr lang="en-GB" sz="4000" dirty="0">
                <a:cs typeface="Arial" panose="020B0604020202020204" pitchFamily="34" charset="0"/>
              </a:rPr>
              <a:t>The question that led to the research </a:t>
            </a:r>
            <a:r>
              <a:rPr lang="en-GB" sz="4000" i="1" dirty="0">
                <a:cs typeface="Arial" panose="020B0604020202020204" pitchFamily="34" charset="0"/>
              </a:rPr>
              <a:t>is </a:t>
            </a:r>
            <a:r>
              <a:rPr lang="en-GB" sz="4000" b="1" i="1" dirty="0">
                <a:cs typeface="Arial" panose="020B0604020202020204" pitchFamily="34" charset="0"/>
              </a:rPr>
              <a:t>“Can tree-based algorithms be used for financial inclusion?”</a:t>
            </a:r>
            <a:r>
              <a:rPr lang="en-GB" sz="4000" dirty="0">
                <a:cs typeface="Arial" panose="020B0604020202020204" pitchFamily="34" charset="0"/>
              </a:rPr>
              <a:t> so we based our models on almost all the algorithms that are stemmed from the decision trees. </a:t>
            </a:r>
            <a:endParaRPr lang="en-ZA" sz="4000" dirty="0">
              <a:cs typeface="Arial" panose="020B0604020202020204" pitchFamily="34" charset="0"/>
            </a:endParaRPr>
          </a:p>
          <a:p>
            <a:pPr marL="571500" indent="-571500">
              <a:buClr>
                <a:srgbClr val="7030A0"/>
              </a:buClr>
              <a:buSzPct val="140000"/>
              <a:buFont typeface="Arial" panose="020B0604020202020204" pitchFamily="34" charset="0"/>
              <a:buChar char="•"/>
            </a:pPr>
            <a:endParaRPr lang="en-GB" sz="4000" dirty="0"/>
          </a:p>
        </p:txBody>
      </p:sp>
      <p:pic>
        <p:nvPicPr>
          <p:cNvPr id="8" name="Picture 7">
            <a:extLst>
              <a:ext uri="{FF2B5EF4-FFF2-40B4-BE49-F238E27FC236}">
                <a16:creationId xmlns:a16="http://schemas.microsoft.com/office/drawing/2014/main" id="{8D9AAA40-9A8E-40DE-8800-4863DA9CB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50" y="1683056"/>
            <a:ext cx="5649535" cy="3636000"/>
          </a:xfrm>
          <a:prstGeom prst="rect">
            <a:avLst/>
          </a:prstGeom>
        </p:spPr>
      </p:pic>
      <p:pic>
        <p:nvPicPr>
          <p:cNvPr id="29" name="Picture 28">
            <a:extLst>
              <a:ext uri="{FF2B5EF4-FFF2-40B4-BE49-F238E27FC236}">
                <a16:creationId xmlns:a16="http://schemas.microsoft.com/office/drawing/2014/main" id="{76316BC9-F17B-486F-B2CD-5CAEE711F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10704" y="1755056"/>
            <a:ext cx="4485040" cy="3564000"/>
          </a:xfrm>
          <a:prstGeom prst="rect">
            <a:avLst/>
          </a:prstGeom>
        </p:spPr>
      </p:pic>
      <p:sp>
        <p:nvSpPr>
          <p:cNvPr id="34" name="TextBox 33">
            <a:extLst>
              <a:ext uri="{FF2B5EF4-FFF2-40B4-BE49-F238E27FC236}">
                <a16:creationId xmlns:a16="http://schemas.microsoft.com/office/drawing/2014/main" id="{83AD1C8C-D3F9-4083-B3C0-B9D07EB6549D}"/>
              </a:ext>
            </a:extLst>
          </p:cNvPr>
          <p:cNvSpPr txBox="1"/>
          <p:nvPr/>
        </p:nvSpPr>
        <p:spPr>
          <a:xfrm>
            <a:off x="15730926" y="39024569"/>
            <a:ext cx="13818394" cy="1569660"/>
          </a:xfrm>
          <a:prstGeom prst="rect">
            <a:avLst/>
          </a:prstGeom>
          <a:noFill/>
          <a:effectLst>
            <a:outerShdw blurRad="50800" dist="50800" dir="5400000" sx="35000" sy="35000" algn="ctr" rotWithShape="0">
              <a:schemeClr val="bg1"/>
            </a:outerShdw>
          </a:effectLst>
        </p:spPr>
        <p:txBody>
          <a:bodyPr wrap="square">
            <a:spAutoFit/>
          </a:bodyPr>
          <a:lstStyle/>
          <a:p>
            <a:pPr marL="571500" indent="-571500">
              <a:buClr>
                <a:srgbClr val="7030A0"/>
              </a:buClr>
              <a:buSzPct val="140000"/>
              <a:buFont typeface="Arial" panose="020B0604020202020204" pitchFamily="34" charset="0"/>
              <a:buChar char="•"/>
            </a:pPr>
            <a:r>
              <a:rPr lang="en-ZA" sz="3200" dirty="0"/>
              <a:t>[1] Bej, S., Davtyan, N., Wolfien, M. et al. LoRAS: an oversampling approach for imbalanced datasets. Mach Learn 110, 279–301 (2021). https://doi.org/10.1007/s10994-020-05913-4</a:t>
            </a:r>
          </a:p>
        </p:txBody>
      </p:sp>
      <p:sp>
        <p:nvSpPr>
          <p:cNvPr id="39" name="TextBox 38">
            <a:extLst>
              <a:ext uri="{FF2B5EF4-FFF2-40B4-BE49-F238E27FC236}">
                <a16:creationId xmlns:a16="http://schemas.microsoft.com/office/drawing/2014/main" id="{31AF8091-7AD0-4477-9936-74ABFCBFB436}"/>
              </a:ext>
            </a:extLst>
          </p:cNvPr>
          <p:cNvSpPr txBox="1"/>
          <p:nvPr/>
        </p:nvSpPr>
        <p:spPr>
          <a:xfrm>
            <a:off x="9287482" y="35570153"/>
            <a:ext cx="5800474" cy="6494085"/>
          </a:xfrm>
          <a:prstGeom prst="rect">
            <a:avLst/>
          </a:prstGeom>
          <a:noFill/>
        </p:spPr>
        <p:txBody>
          <a:bodyPr wrap="square">
            <a:spAutoFit/>
          </a:bodyPr>
          <a:lstStyle/>
          <a:p>
            <a:pPr marL="571500" indent="-571500" algn="just">
              <a:buClr>
                <a:srgbClr val="7030A0"/>
              </a:buClr>
              <a:buFont typeface="Arial" panose="020B0604020202020204" pitchFamily="34" charset="0"/>
              <a:buChar char="•"/>
            </a:pPr>
            <a:r>
              <a:rPr lang="en-GB" sz="3200" dirty="0"/>
              <a:t>Random Forest Classifier creates a bootstrapped dataset from which decision trees are made considering only the subset features that ate on that bootstrap. This is done as per the number of trees parameter and then the final decision we consider the majority class, that can be seen on the image on the left.</a:t>
            </a:r>
          </a:p>
          <a:p>
            <a:pPr marL="571500" indent="-571500" algn="just">
              <a:buClr>
                <a:srgbClr val="7030A0"/>
              </a:buClr>
              <a:buFont typeface="Arial" panose="020B0604020202020204" pitchFamily="34" charset="0"/>
              <a:buChar char="•"/>
            </a:pPr>
            <a:r>
              <a:rPr lang="en-GB" sz="3200" dirty="0"/>
              <a:t>Done avoid the overfitting nature of decision tree.</a:t>
            </a:r>
          </a:p>
        </p:txBody>
      </p:sp>
      <p:sp>
        <p:nvSpPr>
          <p:cNvPr id="41" name="TextBox 40">
            <a:extLst>
              <a:ext uri="{FF2B5EF4-FFF2-40B4-BE49-F238E27FC236}">
                <a16:creationId xmlns:a16="http://schemas.microsoft.com/office/drawing/2014/main" id="{798CAB4C-1B02-4290-9078-1A1929B638D2}"/>
              </a:ext>
            </a:extLst>
          </p:cNvPr>
          <p:cNvSpPr txBox="1"/>
          <p:nvPr/>
        </p:nvSpPr>
        <p:spPr>
          <a:xfrm>
            <a:off x="15810417" y="25646373"/>
            <a:ext cx="12835684" cy="7478970"/>
          </a:xfrm>
          <a:prstGeom prst="rect">
            <a:avLst/>
          </a:prstGeom>
          <a:noFill/>
        </p:spPr>
        <p:txBody>
          <a:bodyPr wrap="square">
            <a:spAutoFit/>
          </a:bodyPr>
          <a:lstStyle/>
          <a:p>
            <a:pPr marL="571500" indent="-571500">
              <a:buClr>
                <a:srgbClr val="7030A0"/>
              </a:buClr>
              <a:buSzPct val="140000"/>
              <a:buFont typeface="Arial" panose="020B0604020202020204" pitchFamily="34" charset="0"/>
              <a:buChar char="•"/>
            </a:pPr>
            <a:r>
              <a:rPr lang="en-GB" sz="4000" dirty="0"/>
              <a:t>We concluded that random forest and gradient boosting were the great models that can be used to predict the in- or exclusiveness. </a:t>
            </a:r>
          </a:p>
          <a:p>
            <a:pPr marL="571500" indent="-571500">
              <a:buClr>
                <a:srgbClr val="7030A0"/>
              </a:buClr>
              <a:buSzPct val="140000"/>
              <a:buFont typeface="Arial" panose="020B0604020202020204" pitchFamily="34" charset="0"/>
              <a:buChar char="•"/>
            </a:pPr>
            <a:r>
              <a:rPr lang="en-GB" sz="4000" dirty="0"/>
              <a:t>They showed greater performance even though they worked under imbalanced data meaning that the generalization of these models can be used in real-world prediction.</a:t>
            </a:r>
          </a:p>
          <a:p>
            <a:pPr marL="571500" indent="-571500">
              <a:buClr>
                <a:srgbClr val="7030A0"/>
              </a:buClr>
              <a:buSzPct val="140000"/>
              <a:buFont typeface="Arial" panose="020B0604020202020204" pitchFamily="34" charset="0"/>
              <a:buChar char="•"/>
            </a:pPr>
            <a:r>
              <a:rPr lang="en-GB" sz="4000" dirty="0"/>
              <a:t>Some means that can be used to alleviate this prevailing situation are 1) the usage of mobile money, 2) provision of cheaper services and 3) dispersing financial agents to spread the privilege to almost everyone regardless of the distinguishing attributes. </a:t>
            </a:r>
          </a:p>
        </p:txBody>
      </p:sp>
      <p:pic>
        <p:nvPicPr>
          <p:cNvPr id="43" name="Picture 42">
            <a:extLst>
              <a:ext uri="{FF2B5EF4-FFF2-40B4-BE49-F238E27FC236}">
                <a16:creationId xmlns:a16="http://schemas.microsoft.com/office/drawing/2014/main" id="{465C5699-B94F-4C05-B75B-AAC0095B6994}"/>
              </a:ext>
            </a:extLst>
          </p:cNvPr>
          <p:cNvPicPr>
            <a:picLocks noChangeAspect="1"/>
          </p:cNvPicPr>
          <p:nvPr/>
        </p:nvPicPr>
        <p:blipFill rotWithShape="1">
          <a:blip r:embed="rId4">
            <a:extLst>
              <a:ext uri="{28A0092B-C50C-407E-A947-70E740481C1C}">
                <a14:useLocalDpi xmlns:a14="http://schemas.microsoft.com/office/drawing/2010/main" val="0"/>
              </a:ext>
            </a:extLst>
          </a:blip>
          <a:srcRect l="10351" t="5229" r="2084"/>
          <a:stretch/>
        </p:blipFill>
        <p:spPr>
          <a:xfrm>
            <a:off x="9674039" y="6808572"/>
            <a:ext cx="5559327" cy="4464000"/>
          </a:xfrm>
          <a:prstGeom prst="rect">
            <a:avLst/>
          </a:prstGeom>
        </p:spPr>
      </p:pic>
      <p:pic>
        <p:nvPicPr>
          <p:cNvPr id="45" name="Picture 44">
            <a:extLst>
              <a:ext uri="{FF2B5EF4-FFF2-40B4-BE49-F238E27FC236}">
                <a16:creationId xmlns:a16="http://schemas.microsoft.com/office/drawing/2014/main" id="{2B9E7288-E869-4D6C-A413-4B87FC857A8B}"/>
              </a:ext>
            </a:extLst>
          </p:cNvPr>
          <p:cNvPicPr>
            <a:picLocks noChangeAspect="1"/>
          </p:cNvPicPr>
          <p:nvPr/>
        </p:nvPicPr>
        <p:blipFill>
          <a:blip r:embed="rId5" cstate="hqprint">
            <a:extLst>
              <a:ext uri="{28A0092B-C50C-407E-A947-70E740481C1C}">
                <a14:useLocalDpi xmlns:a14="http://schemas.microsoft.com/office/drawing/2010/main" val="0"/>
              </a:ext>
            </a:extLst>
          </a:blip>
          <a:srcRect/>
          <a:stretch/>
        </p:blipFill>
        <p:spPr>
          <a:xfrm>
            <a:off x="324873" y="36584932"/>
            <a:ext cx="8939520" cy="4932000"/>
          </a:xfrm>
          <a:prstGeom prst="rect">
            <a:avLst/>
          </a:prstGeom>
        </p:spPr>
      </p:pic>
      <p:sp>
        <p:nvSpPr>
          <p:cNvPr id="47" name="TextBox 46">
            <a:extLst>
              <a:ext uri="{FF2B5EF4-FFF2-40B4-BE49-F238E27FC236}">
                <a16:creationId xmlns:a16="http://schemas.microsoft.com/office/drawing/2014/main" id="{66BE9CEA-6759-481F-985D-9E05EDD543D5}"/>
              </a:ext>
            </a:extLst>
          </p:cNvPr>
          <p:cNvSpPr txBox="1"/>
          <p:nvPr/>
        </p:nvSpPr>
        <p:spPr>
          <a:xfrm>
            <a:off x="1376146" y="41641452"/>
            <a:ext cx="7674429" cy="369332"/>
          </a:xfrm>
          <a:prstGeom prst="rect">
            <a:avLst/>
          </a:prstGeom>
          <a:noFill/>
        </p:spPr>
        <p:txBody>
          <a:bodyPr wrap="square">
            <a:spAutoFit/>
          </a:bodyPr>
          <a:lstStyle/>
          <a:p>
            <a:r>
              <a:rPr lang="en-GB" dirty="0"/>
              <a:t>unalyticsvidhya.com/blog/2020/12/lets-open-the-black-box-of-random-forests/</a:t>
            </a:r>
            <a:endParaRPr lang="en-ZA" dirty="0"/>
          </a:p>
        </p:txBody>
      </p:sp>
      <p:pic>
        <p:nvPicPr>
          <p:cNvPr id="3" name="Picture 2">
            <a:extLst>
              <a:ext uri="{FF2B5EF4-FFF2-40B4-BE49-F238E27FC236}">
                <a16:creationId xmlns:a16="http://schemas.microsoft.com/office/drawing/2014/main" id="{EE6A23A9-4193-4039-A4ED-DE67CBF69C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55646" y="20081071"/>
            <a:ext cx="12769624" cy="4428000"/>
          </a:xfrm>
          <a:prstGeom prst="rect">
            <a:avLst/>
          </a:prstGeom>
          <a:noFill/>
        </p:spPr>
      </p:pic>
      <p:pic>
        <p:nvPicPr>
          <p:cNvPr id="5" name="Picture 4">
            <a:extLst>
              <a:ext uri="{FF2B5EF4-FFF2-40B4-BE49-F238E27FC236}">
                <a16:creationId xmlns:a16="http://schemas.microsoft.com/office/drawing/2014/main" id="{9F6B980E-7AFD-42B8-8F88-63F0F0F19D02}"/>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26312754" y="40914159"/>
            <a:ext cx="3581275" cy="1404000"/>
          </a:xfrm>
          <a:prstGeom prst="rect">
            <a:avLst/>
          </a:prstGeom>
        </p:spPr>
      </p:pic>
      <p:pic>
        <p:nvPicPr>
          <p:cNvPr id="15" name="Picture 14">
            <a:extLst>
              <a:ext uri="{FF2B5EF4-FFF2-40B4-BE49-F238E27FC236}">
                <a16:creationId xmlns:a16="http://schemas.microsoft.com/office/drawing/2014/main" id="{7492B3F1-0006-4317-AD77-FD5D863923FA}"/>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23025249" y="40827354"/>
            <a:ext cx="2160220" cy="1440000"/>
          </a:xfrm>
          <a:prstGeom prst="rect">
            <a:avLst/>
          </a:prstGeom>
        </p:spPr>
      </p:pic>
    </p:spTree>
    <p:extLst>
      <p:ext uri="{BB962C8B-B14F-4D97-AF65-F5344CB8AC3E}">
        <p14:creationId xmlns:p14="http://schemas.microsoft.com/office/powerpoint/2010/main" val="2826485194"/>
      </p:ext>
    </p:extLst>
  </p:cSld>
  <p:clrMapOvr>
    <a:masterClrMapping/>
  </p:clrMapOvr>
</p:sld>
</file>

<file path=ppt/theme/theme1.xml><?xml version="1.0" encoding="utf-8"?>
<a:theme xmlns:a="http://schemas.openxmlformats.org/drawingml/2006/main" name="Parcel">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2253</TotalTime>
  <Words>840</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Gill Sans MT</vt:lpstr>
      <vt:lpstr>Parcel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Thandokuhle Msane</dc:creator>
  <cp:lastModifiedBy>Thandokuhle Msane</cp:lastModifiedBy>
  <cp:revision>120</cp:revision>
  <dcterms:created xsi:type="dcterms:W3CDTF">2023-07-02T05:38:13Z</dcterms:created>
  <dcterms:modified xsi:type="dcterms:W3CDTF">2023-07-18T05:27:11Z</dcterms:modified>
</cp:coreProperties>
</file>