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62" r:id="rId4"/>
    <p:sldId id="259" r:id="rId5"/>
    <p:sldId id="263" r:id="rId6"/>
    <p:sldId id="261" r:id="rId7"/>
  </p:sldIdLst>
  <p:sldSz cx="9144000" cy="5143500" type="screen16x9"/>
  <p:notesSz cx="6858000" cy="9144000"/>
  <p:embeddedFontLst>
    <p:embeddedFont>
      <p:font typeface="Raleway" panose="020B0604020202020204" charset="0"/>
      <p:regular r:id="rId9"/>
      <p:bold r:id="rId10"/>
      <p:italic r:id="rId11"/>
      <p:boldItalic r:id="rId12"/>
    </p:embeddedFont>
    <p:embeddedFont>
      <p:font typeface="La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466305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8888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1946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748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2967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950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8956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Shape 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Shape 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Shape 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Shape 18"/>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Shape 19"/>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Shape 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Shape 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Shape 2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Shape 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Shape 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Shape 3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Shape 34"/>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Shape 3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Shape 41"/>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Shape 42"/>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Shape 4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Shape 5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Shape 5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Shape 5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Shape 5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Shape 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Shape 6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Shape 6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i="1" dirty="0" smtClean="0"/>
              <a:t>s</a:t>
            </a:r>
            <a:r>
              <a:rPr lang="en" dirty="0" smtClean="0"/>
              <a:t>Tutor</a:t>
            </a:r>
            <a:br>
              <a:rPr lang="en" dirty="0" smtClean="0"/>
            </a:br>
            <a:r>
              <a:rPr lang="en" sz="1400" dirty="0" smtClean="0"/>
              <a:t>MOBILE APPLICATION</a:t>
            </a:r>
            <a:endParaRPr sz="1400" dirty="0"/>
          </a:p>
        </p:txBody>
      </p:sp>
      <p:sp>
        <p:nvSpPr>
          <p:cNvPr id="73" name="Shape 73"/>
          <p:cNvSpPr txBox="1">
            <a:spLocks noGrp="1"/>
          </p:cNvSpPr>
          <p:nvPr>
            <p:ph type="subTitle" idx="1"/>
          </p:nvPr>
        </p:nvSpPr>
        <p:spPr>
          <a:xfrm>
            <a:off x="2371725" y="3238450"/>
            <a:ext cx="6331500" cy="1241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400" dirty="0"/>
              <a:t>By</a:t>
            </a:r>
            <a:endParaRPr sz="2400" dirty="0"/>
          </a:p>
          <a:p>
            <a:pPr marL="0" lvl="0" indent="0" rtl="0">
              <a:spcBef>
                <a:spcPts val="0"/>
              </a:spcBef>
              <a:spcAft>
                <a:spcPts val="0"/>
              </a:spcAft>
              <a:buNone/>
            </a:pPr>
            <a:r>
              <a:rPr lang="en" sz="2400" dirty="0"/>
              <a:t>Sylvia, Dieume, Cyril &amp; </a:t>
            </a:r>
            <a:r>
              <a:rPr lang="en" sz="2400" dirty="0" smtClean="0"/>
              <a:t>Brian</a:t>
            </a:r>
            <a:endParaRPr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dirty="0">
                <a:solidFill>
                  <a:schemeClr val="dk1"/>
                </a:solidFill>
              </a:rPr>
              <a:t>Problem Statement</a:t>
            </a:r>
            <a:endParaRPr sz="2400" dirty="0"/>
          </a:p>
        </p:txBody>
      </p:sp>
      <p:sp>
        <p:nvSpPr>
          <p:cNvPr id="79" name="Shape 79"/>
          <p:cNvSpPr txBox="1">
            <a:spLocks noGrp="1"/>
          </p:cNvSpPr>
          <p:nvPr>
            <p:ph type="title" idx="4294967295"/>
          </p:nvPr>
        </p:nvSpPr>
        <p:spPr>
          <a:xfrm>
            <a:off x="535775" y="1480149"/>
            <a:ext cx="7878760" cy="3543913"/>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0" dirty="0" smtClean="0">
                <a:latin typeface="Lato"/>
                <a:ea typeface="Lato"/>
                <a:cs typeface="Lato"/>
                <a:sym typeface="Lato"/>
              </a:rPr>
              <a:t>Students in learning institutions are taught new material everyday. Since all individuals have different learning paces, it is often the case that some students understand faster than others. For those left behind, they can either revise individually, consult the lecturer or a fellow student. </a:t>
            </a:r>
            <a:br>
              <a:rPr lang="en" sz="1800" b="0" dirty="0" smtClean="0">
                <a:latin typeface="Lato"/>
                <a:ea typeface="Lato"/>
                <a:cs typeface="Lato"/>
                <a:sym typeface="Lato"/>
              </a:rPr>
            </a:br>
            <a:r>
              <a:rPr lang="en" sz="1800" b="0" dirty="0" smtClean="0">
                <a:latin typeface="Lato"/>
                <a:ea typeface="Lato"/>
                <a:cs typeface="Lato"/>
                <a:sym typeface="Lato"/>
              </a:rPr>
              <a:t/>
            </a:r>
            <a:br>
              <a:rPr lang="en" sz="1800" b="0" dirty="0" smtClean="0">
                <a:latin typeface="Lato"/>
                <a:ea typeface="Lato"/>
                <a:cs typeface="Lato"/>
                <a:sym typeface="Lato"/>
              </a:rPr>
            </a:br>
            <a:r>
              <a:rPr lang="en" sz="1800" b="0" dirty="0" smtClean="0">
                <a:latin typeface="Lato"/>
                <a:ea typeface="Lato"/>
                <a:cs typeface="Lato"/>
                <a:sym typeface="Lato"/>
              </a:rPr>
              <a:t>However, making arrangements with other students to help you can be hectic </a:t>
            </a:r>
            <a:r>
              <a:rPr lang="en-US" sz="1800" b="0" dirty="0" smtClean="0">
                <a:latin typeface="Lato"/>
                <a:ea typeface="Lato"/>
                <a:cs typeface="Lato"/>
                <a:sym typeface="Lato"/>
              </a:rPr>
              <a:t>and</a:t>
            </a:r>
            <a:r>
              <a:rPr lang="en" sz="1800" b="0" dirty="0" smtClean="0">
                <a:latin typeface="Lato"/>
                <a:ea typeface="Lato"/>
                <a:cs typeface="Lato"/>
                <a:sym typeface="Lato"/>
              </a:rPr>
              <a:t> eventually more effort is spent in the planning of the time and venue instead of the actual helping. Also, familiarity breeds comfort and </a:t>
            </a:r>
            <a:r>
              <a:rPr lang="en" sz="1800" b="0" dirty="0">
                <a:latin typeface="Lato"/>
                <a:ea typeface="Lato"/>
                <a:cs typeface="Lato"/>
                <a:sym typeface="Lato"/>
              </a:rPr>
              <a:t>b</a:t>
            </a:r>
            <a:r>
              <a:rPr lang="en" sz="1800" b="0" dirty="0" smtClean="0">
                <a:latin typeface="Lato"/>
                <a:ea typeface="Lato"/>
                <a:cs typeface="Lato"/>
                <a:sym typeface="Lato"/>
              </a:rPr>
              <a:t>ecause of this, being taught by someone I already know ends up diverting the subject matter to other issues except the learning.</a:t>
            </a:r>
            <a:endParaRPr sz="170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5000"/>
            <a:lumOff val="5000"/>
          </a:schemeClr>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dirty="0" smtClean="0">
                <a:solidFill>
                  <a:schemeClr val="dk1"/>
                </a:solidFill>
              </a:rPr>
              <a:t>Solution</a:t>
            </a:r>
            <a:endParaRPr sz="2400" dirty="0"/>
          </a:p>
        </p:txBody>
      </p:sp>
      <p:sp>
        <p:nvSpPr>
          <p:cNvPr id="4" name="Shape 79"/>
          <p:cNvSpPr txBox="1">
            <a:spLocks/>
          </p:cNvSpPr>
          <p:nvPr/>
        </p:nvSpPr>
        <p:spPr>
          <a:xfrm>
            <a:off x="535775" y="1480150"/>
            <a:ext cx="7878760" cy="30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nSpc>
                <a:spcPct val="115000"/>
              </a:lnSpc>
              <a:spcAft>
                <a:spcPts val="1600"/>
              </a:spcAft>
            </a:pPr>
            <a:r>
              <a:rPr lang="en-GB" sz="1700" b="0" dirty="0" smtClean="0">
                <a:solidFill>
                  <a:schemeClr val="bg1"/>
                </a:solidFill>
                <a:latin typeface="Lato"/>
                <a:ea typeface="Lato"/>
                <a:cs typeface="Lato"/>
                <a:sym typeface="Lato"/>
              </a:rPr>
              <a:t>We propose a mobile application that allows for students to offer and receive tutoring services from their peers. The sTutor mobile application will allow:</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Those offering tutoring services to indicate the specific unit they are proficient at as well as the time they are available. They can also indicate a tutoring fee i.e. Ksh.200/hr</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Those seeking tutors to find available peers who can tutor them depending on the unit and at their convenient time</a:t>
            </a:r>
          </a:p>
        </p:txBody>
      </p:sp>
    </p:spTree>
    <p:extLst>
      <p:ext uri="{BB962C8B-B14F-4D97-AF65-F5344CB8AC3E}">
        <p14:creationId xmlns:p14="http://schemas.microsoft.com/office/powerpoint/2010/main" val="349928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a:solidFill>
                  <a:schemeClr val="dk1"/>
                </a:solidFill>
              </a:rPr>
              <a:t>Opportunity</a:t>
            </a:r>
            <a:endParaRPr sz="2400"/>
          </a:p>
        </p:txBody>
      </p:sp>
      <p:sp>
        <p:nvSpPr>
          <p:cNvPr id="4" name="Shape 79"/>
          <p:cNvSpPr txBox="1">
            <a:spLocks/>
          </p:cNvSpPr>
          <p:nvPr/>
        </p:nvSpPr>
        <p:spPr>
          <a:xfrm>
            <a:off x="535775" y="1480150"/>
            <a:ext cx="7878760" cy="30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nSpc>
                <a:spcPct val="115000"/>
              </a:lnSpc>
              <a:spcAft>
                <a:spcPts val="1600"/>
              </a:spcAft>
            </a:pPr>
            <a:r>
              <a:rPr lang="en-GB" sz="1800" b="0" dirty="0" smtClean="0">
                <a:latin typeface="Lato"/>
                <a:ea typeface="Lato"/>
                <a:cs typeface="Lato"/>
                <a:sym typeface="Lato"/>
              </a:rPr>
              <a:t>Being in Strathmore university, the opportunity available for the sTutor mobile application is huge. We have the largest user market around and it will even make the research or data collection easier. Other than that, corroboration with the students in the area will help us in the design as well as the implementation so that we can deliver a product they will be happy and satisfied to use.</a:t>
            </a:r>
          </a:p>
          <a:p>
            <a:pPr>
              <a:lnSpc>
                <a:spcPct val="115000"/>
              </a:lnSpc>
              <a:spcAft>
                <a:spcPts val="1600"/>
              </a:spcAft>
            </a:pPr>
            <a:r>
              <a:rPr lang="en-GB" sz="1800" b="0" dirty="0" smtClean="0">
                <a:latin typeface="Lato"/>
                <a:ea typeface="Lato"/>
                <a:cs typeface="Lato"/>
                <a:sym typeface="Lato"/>
              </a:rPr>
              <a:t>Besides that, the success of the mobile application in this university can help propel it to other learning institutions.</a:t>
            </a:r>
            <a:endParaRPr lang="en-GB" sz="1700"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5000"/>
            <a:lumOff val="5000"/>
          </a:schemeClr>
        </a:solidFill>
        <a:effectLst/>
      </p:bgPr>
    </p:bg>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dirty="0" smtClean="0">
                <a:solidFill>
                  <a:schemeClr val="dk1"/>
                </a:solidFill>
              </a:rPr>
              <a:t>Business Model</a:t>
            </a:r>
            <a:endParaRPr sz="2400" dirty="0"/>
          </a:p>
        </p:txBody>
      </p:sp>
      <p:sp>
        <p:nvSpPr>
          <p:cNvPr id="4" name="Shape 79"/>
          <p:cNvSpPr txBox="1">
            <a:spLocks/>
          </p:cNvSpPr>
          <p:nvPr/>
        </p:nvSpPr>
        <p:spPr>
          <a:xfrm>
            <a:off x="535775" y="1480150"/>
            <a:ext cx="7878760" cy="30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nSpc>
                <a:spcPct val="115000"/>
              </a:lnSpc>
              <a:spcAft>
                <a:spcPts val="1600"/>
              </a:spcAft>
            </a:pPr>
            <a:r>
              <a:rPr lang="en-GB" sz="1800" b="0" dirty="0" smtClean="0">
                <a:solidFill>
                  <a:schemeClr val="bg1"/>
                </a:solidFill>
                <a:latin typeface="Lato"/>
                <a:ea typeface="Lato"/>
                <a:cs typeface="Lato"/>
                <a:sym typeface="Lato"/>
              </a:rPr>
              <a:t>We plan to generate revenue from the sTutor mobile application by using ads as well as service charges.</a:t>
            </a:r>
            <a:r>
              <a:rPr lang="en-GB" sz="1700" dirty="0" smtClean="0">
                <a:solidFill>
                  <a:schemeClr val="bg1"/>
                </a:solidFill>
                <a:latin typeface="Lato"/>
                <a:ea typeface="Lato"/>
                <a:cs typeface="Lato"/>
                <a:sym typeface="Lato"/>
              </a:rPr>
              <a:t> </a:t>
            </a:r>
            <a:r>
              <a:rPr lang="en-GB" sz="1700" b="0" dirty="0" smtClean="0">
                <a:solidFill>
                  <a:schemeClr val="bg1"/>
                </a:solidFill>
                <a:latin typeface="Lato"/>
                <a:ea typeface="Lato"/>
                <a:cs typeface="Lato"/>
                <a:sym typeface="Lato"/>
              </a:rPr>
              <a:t>The service charges are:</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A small fee when a booking is made with a charging tutor</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A small fee if you want to use a premium version of the sTutor mobile application without ads</a:t>
            </a:r>
          </a:p>
        </p:txBody>
      </p:sp>
    </p:spTree>
    <p:extLst>
      <p:ext uri="{BB962C8B-B14F-4D97-AF65-F5344CB8AC3E}">
        <p14:creationId xmlns:p14="http://schemas.microsoft.com/office/powerpoint/2010/main" val="122073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2444700" y="152463"/>
            <a:ext cx="4254600" cy="4818038"/>
          </a:xfrm>
          <a:prstGeom prst="rect">
            <a:avLst/>
          </a:prstGeom>
          <a:noFill/>
          <a:ln>
            <a:noFill/>
          </a:ln>
        </p:spPr>
      </p:pic>
      <p:pic>
        <p:nvPicPr>
          <p:cNvPr id="101" name="Shape 101"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Shape 102"/>
          <p:cNvSpPr txBox="1"/>
          <p:nvPr/>
        </p:nvSpPr>
        <p:spPr>
          <a:xfrm>
            <a:off x="2807350" y="2190447"/>
            <a:ext cx="3432900" cy="76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smtClean="0">
                <a:solidFill>
                  <a:schemeClr val="lt2"/>
                </a:solidFill>
                <a:latin typeface="Raleway"/>
                <a:ea typeface="Raleway"/>
                <a:cs typeface="Raleway"/>
                <a:sym typeface="Raleway"/>
              </a:rPr>
              <a:t>ASANTE</a:t>
            </a:r>
            <a:endParaRPr lang="en" sz="6000" b="1" dirty="0" smtClean="0">
              <a:solidFill>
                <a:schemeClr val="lt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292</Words>
  <Application>Microsoft Office PowerPoint</Application>
  <PresentationFormat>On-screen Show (16:9)</PresentationFormat>
  <Paragraphs>17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Raleway</vt:lpstr>
      <vt:lpstr>Lato</vt:lpstr>
      <vt:lpstr>Swiss</vt:lpstr>
      <vt:lpstr>sTutor MOBILE APPLICATION</vt:lpstr>
      <vt:lpstr>Problem Statement</vt:lpstr>
      <vt:lpstr>Solution</vt:lpstr>
      <vt:lpstr>Opportunity</vt:lpstr>
      <vt:lpstr>Business Model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sTutor</dc:title>
  <cp:lastModifiedBy>Brian Mwangi</cp:lastModifiedBy>
  <cp:revision>9</cp:revision>
  <dcterms:modified xsi:type="dcterms:W3CDTF">2018-04-25T19:34:15Z</dcterms:modified>
</cp:coreProperties>
</file>