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438274E-AEBE-4EEB-9207-5E0B83FF0FD2}">
  <a:tblStyle styleId="{F438274E-AEBE-4EEB-9207-5E0B83FF0F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89964f647_1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89964f647_1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88f9b6c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88f9b6c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88f9b6c0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88f9b6c0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88f9b6c0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88f9b6c0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88f9b6c0b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88f9b6c0b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88f9b6c0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88f9b6c0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88f9b6c0b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88f9b6c0b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0" y="965550"/>
            <a:ext cx="7758900" cy="16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Analysing BestBuy Reviews</a:t>
            </a:r>
            <a:endParaRPr sz="48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61400" y="2847600"/>
            <a:ext cx="4110600" cy="15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Yuejia Feng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Ting-Yi Hung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Abhilasha Kanitkar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Brian Peterson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2499" y="2900625"/>
            <a:ext cx="2760725" cy="190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598100" y="10970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BestBuy Context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598100" y="2355348"/>
            <a:ext cx="8222100" cy="21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Users buy product through the website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Users are classified as verified v. unverified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Reviewers get 25 points per review, 8 reviews per year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Talk about Bestbuy members, elite members, etc.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To verify a purchase, you click a link to an email that you get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437975" y="174050"/>
            <a:ext cx="8002500" cy="10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The </a:t>
            </a:r>
            <a:r>
              <a:rPr lang="en" sz="2600"/>
              <a:t>Business question </a:t>
            </a:r>
            <a:endParaRPr sz="2600"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618963" y="14952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the unverified reviews substantially different from the verified reviews?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We suspect that unverified reviews would be members that haven’t bought the product but want to get the discount points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We want to see if this is the case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ctrTitle"/>
          </p:nvPr>
        </p:nvSpPr>
        <p:spPr>
          <a:xfrm>
            <a:off x="316500" y="236649"/>
            <a:ext cx="4255500" cy="69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2. Our Process</a:t>
            </a:r>
            <a:endParaRPr sz="2600"/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417100" y="932050"/>
            <a:ext cx="8607600" cy="40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Data Source </a:t>
            </a:r>
            <a:r>
              <a:rPr lang="en" sz="1800"/>
              <a:t>:  Scraped BestBuy website for reviews of product(s).</a:t>
            </a:r>
            <a:br>
              <a:rPr lang="en" sz="1800"/>
            </a:br>
            <a:r>
              <a:rPr lang="en" sz="1800"/>
              <a:t>                        ~3.5K reviews of each product</a:t>
            </a:r>
            <a:br>
              <a:rPr lang="en" sz="1800"/>
            </a:br>
            <a:r>
              <a:rPr lang="en" sz="1800"/>
              <a:t>                        Split the data into Verified vs Unverified Reviews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Products</a:t>
            </a:r>
            <a:r>
              <a:rPr lang="en" sz="1800"/>
              <a:t> : Canon DSLR Camera, Bose Speakers, Samsung Home Theatr</a:t>
            </a:r>
            <a:r>
              <a:rPr lang="en" sz="1800"/>
              <a:t>e </a:t>
            </a:r>
            <a:r>
              <a:rPr lang="en" sz="1800"/>
              <a:t>System,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            Apple Macbook Pro.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Analysis</a:t>
            </a: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		Step 1: Evaluating word counts to get a better sense of data.</a:t>
            </a:r>
            <a:br>
              <a:rPr lang="en" sz="1800"/>
            </a:br>
            <a:r>
              <a:rPr lang="en" sz="1800"/>
              <a:t>		</a:t>
            </a:r>
            <a:r>
              <a:rPr lang="en" sz="1800"/>
              <a:t>Step 2: Sentiment Analysis on </a:t>
            </a:r>
            <a:r>
              <a:rPr b="1" lang="en" sz="1800"/>
              <a:t>Verified</a:t>
            </a:r>
            <a:r>
              <a:rPr lang="en" sz="1800"/>
              <a:t> and </a:t>
            </a:r>
            <a:r>
              <a:rPr b="1" lang="en" sz="1800"/>
              <a:t>Unverified</a:t>
            </a:r>
            <a:r>
              <a:rPr lang="en" sz="1800"/>
              <a:t> Reviews</a:t>
            </a:r>
            <a:br>
              <a:rPr lang="en" sz="1800"/>
            </a:br>
            <a:r>
              <a:rPr lang="en" sz="1800"/>
              <a:t>		Step 3: Topic Modelling on </a:t>
            </a:r>
            <a:r>
              <a:rPr lang="en" sz="1800"/>
              <a:t>Verified and Unverified Reviews.</a:t>
            </a:r>
            <a:br>
              <a:rPr lang="en" sz="1800"/>
            </a:br>
            <a:r>
              <a:rPr lang="en" sz="1800"/>
              <a:t>		Step 4: Data comparison and inference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ctrTitle"/>
          </p:nvPr>
        </p:nvSpPr>
        <p:spPr>
          <a:xfrm>
            <a:off x="316500" y="3950"/>
            <a:ext cx="6339900" cy="7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3. Insights : Sentiment Analysis</a:t>
            </a:r>
            <a:endParaRPr sz="2600"/>
          </a:p>
        </p:txBody>
      </p:sp>
      <p:graphicFrame>
        <p:nvGraphicFramePr>
          <p:cNvPr id="111" name="Google Shape;111;p17"/>
          <p:cNvGraphicFramePr/>
          <p:nvPr/>
        </p:nvGraphicFramePr>
        <p:xfrm>
          <a:off x="811500" y="10253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{F438274E-AEBE-4EEB-9207-5E0B83FF0FD2}</a:tableStyleId>
              </a:tblPr>
              <a:tblGrid>
                <a:gridCol w="3330000"/>
                <a:gridCol w="1299250"/>
                <a:gridCol w="2865525"/>
              </a:tblGrid>
              <a:tr h="326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                 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for DSLR Camera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Score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Sentiment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2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Verified Purchase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0.472448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Positive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2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Unverified Purchase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0.415241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Positive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2" name="Google Shape;112;p17"/>
          <p:cNvSpPr txBox="1"/>
          <p:nvPr/>
        </p:nvSpPr>
        <p:spPr>
          <a:xfrm>
            <a:off x="680125" y="4213400"/>
            <a:ext cx="51597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Conclusions: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Both kinds of reviews are positive. 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The reviews of verified purchase are </a:t>
            </a:r>
            <a:r>
              <a:rPr i="1" lang="en">
                <a:solidFill>
                  <a:schemeClr val="lt1"/>
                </a:solidFill>
              </a:rPr>
              <a:t>more</a:t>
            </a:r>
            <a:r>
              <a:rPr lang="en">
                <a:solidFill>
                  <a:schemeClr val="lt1"/>
                </a:solidFill>
              </a:rPr>
              <a:t> positive.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225" y="2316538"/>
            <a:ext cx="2660630" cy="163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9125" y="2319800"/>
            <a:ext cx="2563576" cy="158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2491900" y="4027050"/>
            <a:ext cx="7023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Verified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6095000" y="4027050"/>
            <a:ext cx="875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Unv</a:t>
            </a:r>
            <a:r>
              <a:rPr lang="en" sz="1000">
                <a:solidFill>
                  <a:schemeClr val="lt1"/>
                </a:solidFill>
              </a:rPr>
              <a:t>erified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ctrTitle"/>
          </p:nvPr>
        </p:nvSpPr>
        <p:spPr>
          <a:xfrm>
            <a:off x="316500" y="247075"/>
            <a:ext cx="5025300" cy="7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3. Insights : Topic Modeling</a:t>
            </a:r>
            <a:endParaRPr sz="2600"/>
          </a:p>
        </p:txBody>
      </p:sp>
      <p:graphicFrame>
        <p:nvGraphicFramePr>
          <p:cNvPr id="122" name="Google Shape;122;p18"/>
          <p:cNvGraphicFramePr/>
          <p:nvPr/>
        </p:nvGraphicFramePr>
        <p:xfrm>
          <a:off x="396475" y="11374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{F438274E-AEBE-4EEB-9207-5E0B83FF0FD2}</a:tableStyleId>
              </a:tblPr>
              <a:tblGrid>
                <a:gridCol w="1154600"/>
                <a:gridCol w="573075"/>
                <a:gridCol w="747425"/>
                <a:gridCol w="747425"/>
                <a:gridCol w="747425"/>
                <a:gridCol w="747425"/>
                <a:gridCol w="747425"/>
                <a:gridCol w="747425"/>
                <a:gridCol w="747425"/>
                <a:gridCol w="747425"/>
                <a:gridCol w="747425"/>
              </a:tblGrid>
              <a:tr h="336000">
                <a:tc gridSpan="11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Verified Purchase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39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Topic : Use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 gridSpan="10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amera, great, easy, use, pictures, takes, love, quality, good, beginner, price, recommend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39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Topic : Features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 gridSpan="10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camera, great, canon, lens, one, lenses, good, best, buy, use, price, phone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39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Topic : Gift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 gridSpan="10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camera, great, pictures, bought, photography, daughter, loves, use, gift, easy, good, get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23" name="Google Shape;123;p18"/>
          <p:cNvGraphicFramePr/>
          <p:nvPr/>
        </p:nvGraphicFramePr>
        <p:xfrm>
          <a:off x="396475" y="3316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{F438274E-AEBE-4EEB-9207-5E0B83FF0FD2}</a:tableStyleId>
              </a:tblPr>
              <a:tblGrid>
                <a:gridCol w="1154625"/>
                <a:gridCol w="573075"/>
                <a:gridCol w="747425"/>
                <a:gridCol w="747425"/>
                <a:gridCol w="747425"/>
                <a:gridCol w="747425"/>
                <a:gridCol w="747425"/>
                <a:gridCol w="747425"/>
                <a:gridCol w="747425"/>
                <a:gridCol w="747425"/>
                <a:gridCol w="747425"/>
              </a:tblGrid>
              <a:tr h="336000">
                <a:tc gridSpan="11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Unverified Purchase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39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Topic: Features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 gridSpan="10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quality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, pictures, take, video, settings, like, point, shoot, want, auto, cameras, card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39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Topic: General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 gridSpan="10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camera, great, use, amazing, easy, good, lens, get, canon, lenses, love, would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ctrTitle"/>
          </p:nvPr>
        </p:nvSpPr>
        <p:spPr>
          <a:xfrm>
            <a:off x="187600" y="142775"/>
            <a:ext cx="5915700" cy="9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4. Recommendations</a:t>
            </a:r>
            <a:endParaRPr sz="2600"/>
          </a:p>
        </p:txBody>
      </p:sp>
      <p:sp>
        <p:nvSpPr>
          <p:cNvPr id="129" name="Google Shape;129;p19"/>
          <p:cNvSpPr txBox="1"/>
          <p:nvPr/>
        </p:nvSpPr>
        <p:spPr>
          <a:xfrm>
            <a:off x="827200" y="1484725"/>
            <a:ext cx="7603800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Regardless of results, unverified customers fall into one of 4 segments: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People that are money pinchers and are looking to capitalize on Bestbuys reward structure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People that have strong opinions on a product they bought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People that like to write reviews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Owners/competitors of the products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 sz="1800">
                <a:solidFill>
                  <a:srgbClr val="FFFFFF"/>
                </a:solidFill>
              </a:rPr>
              <a:t>Of these segments, two of them would be prone to extreme sentiments (owners/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ctrTitle"/>
          </p:nvPr>
        </p:nvSpPr>
        <p:spPr>
          <a:xfrm>
            <a:off x="187600" y="142775"/>
            <a:ext cx="5915700" cy="9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5</a:t>
            </a:r>
            <a:r>
              <a:rPr lang="en" sz="2600"/>
              <a:t>. Challenges</a:t>
            </a:r>
            <a:endParaRPr sz="2600"/>
          </a:p>
        </p:txBody>
      </p:sp>
      <p:sp>
        <p:nvSpPr>
          <p:cNvPr id="135" name="Google Shape;135;p20"/>
          <p:cNvSpPr txBox="1"/>
          <p:nvPr>
            <p:ph idx="1" type="subTitle"/>
          </p:nvPr>
        </p:nvSpPr>
        <p:spPr>
          <a:xfrm>
            <a:off x="619325" y="1347955"/>
            <a:ext cx="8222100" cy="3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Scraping challenges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Unsure what labels Bestbuy used to classify authors of reviews. To solve we added these labels to a list that we parse later.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Topic analysis 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Identifying the right number of topics for verified vs unverified revuews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Visualization 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Making sense of data at each step &amp; deciding further action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