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8" r:id="rId4"/>
    <p:sldId id="269" r:id="rId5"/>
    <p:sldId id="262" r:id="rId6"/>
    <p:sldId id="263" r:id="rId7"/>
    <p:sldId id="259" r:id="rId8"/>
    <p:sldId id="266" r:id="rId9"/>
    <p:sldId id="265" r:id="rId10"/>
    <p:sldId id="270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951" y="1384774"/>
            <a:ext cx="9414036" cy="1005460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951" y="3702756"/>
            <a:ext cx="9414036" cy="48587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362944" y="9090355"/>
            <a:ext cx="1056639" cy="433492"/>
          </a:xfrm>
        </p:spPr>
        <p:txBody>
          <a:bodyPr/>
          <a:lstStyle/>
          <a:p>
            <a:fld id="{076C0EF2-9919-473B-8215-8616BAF10692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970" y="9090355"/>
            <a:ext cx="4125773" cy="442163"/>
          </a:xfrm>
        </p:spPr>
        <p:txBody>
          <a:bodyPr/>
          <a:lstStyle>
            <a:lvl1pPr>
              <a:defRPr sz="1065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60000"/>
                <a:lumOff val="40000"/>
              </a:schemeClr>
            </a:gs>
            <a:gs pos="46000">
              <a:schemeClr val="tx2">
                <a:lumMod val="50000"/>
              </a:schemeClr>
            </a:gs>
            <a:gs pos="100000">
              <a:schemeClr val="tx2">
                <a:lumMod val="2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60000"/>
                <a:lumOff val="40000"/>
              </a:schemeClr>
            </a:gs>
            <a:gs pos="46000">
              <a:schemeClr val="tx2">
                <a:lumMod val="50000"/>
              </a:schemeClr>
            </a:gs>
            <a:gs pos="100000">
              <a:schemeClr val="tx2">
                <a:lumMod val="2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11"/>
          <p:cNvSpPr txBox="1">
            <a:spLocks noGrp="1"/>
          </p:cNvSpPr>
          <p:nvPr>
            <p:ph type="ctrTitle"/>
          </p:nvPr>
        </p:nvSpPr>
        <p:spPr>
          <a:xfrm>
            <a:off x="639482" y="1609204"/>
            <a:ext cx="11725835" cy="330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zh-CN" dirty="0"/>
            </a:br>
            <a:r>
              <a:rPr lang="zh-CN" dirty="0"/>
              <a:t>程序设计项目实践（BPLF）</a:t>
            </a:r>
            <a:br>
              <a:rPr lang="zh-CN" dirty="0"/>
            </a:br>
            <a:r>
              <a:rPr lang="zh-CN" sz="6600" dirty="0"/>
              <a:t>中国象棋</a:t>
            </a:r>
          </a:p>
        </p:txBody>
      </p:sp>
      <p:sp>
        <p:nvSpPr>
          <p:cNvPr id="120" name="11"/>
          <p:cNvSpPr txBox="1">
            <a:spLocks noGrp="1"/>
          </p:cNvSpPr>
          <p:nvPr>
            <p:ph type="subTitle" sz="quarter" idx="1"/>
          </p:nvPr>
        </p:nvSpPr>
        <p:spPr>
          <a:xfrm>
            <a:off x="2947669" y="5551433"/>
            <a:ext cx="7109460" cy="173937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cs typeface="+mn-lt"/>
                <a:sym typeface="+mn-ea"/>
              </a:rPr>
              <a:t>小组实验报告</a:t>
            </a:r>
            <a:endParaRPr lang="en-US" altLang="zh-CN" dirty="0">
              <a:cs typeface="+mn-lt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cs typeface="+mn-lt"/>
                <a:sym typeface="+mn-ea"/>
              </a:rPr>
              <a:t>秦轶</a:t>
            </a:r>
            <a:r>
              <a:rPr lang="en-US" altLang="zh-CN" dirty="0">
                <a:cs typeface="+mn-lt"/>
                <a:sym typeface="+mn-ea"/>
              </a:rPr>
              <a:t>·</a:t>
            </a:r>
            <a:r>
              <a:rPr lang="zh-CN" altLang="en-US" dirty="0">
                <a:cs typeface="+mn-lt"/>
                <a:sym typeface="+mn-ea"/>
              </a:rPr>
              <a:t>黄尉洋</a:t>
            </a:r>
            <a:r>
              <a:rPr lang="en-US" altLang="zh-CN" dirty="0">
                <a:cs typeface="+mn-lt"/>
                <a:sym typeface="+mn-ea"/>
              </a:rPr>
              <a:t>·</a:t>
            </a:r>
            <a:r>
              <a:rPr lang="zh-CN" altLang="en-US" dirty="0">
                <a:cs typeface="+mn-lt"/>
                <a:sym typeface="+mn-ea"/>
              </a:rPr>
              <a:t>熊睿一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28059" y="8035890"/>
            <a:ext cx="3548679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algn="ctr" defTabSz="584200" rtl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solidFill>
                  <a:srgbClr val="FFFFFF"/>
                </a:solidFill>
                <a:uFillTx/>
                <a:ea typeface="+mn-ea"/>
                <a:cs typeface="+mn-lt"/>
                <a:sym typeface="Helvetica Light"/>
              </a:rPr>
              <a:t>2019年12月30日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项目特色③</a:t>
            </a:r>
            <a:r>
              <a:rPr lang="en-US" altLang="zh-CN" dirty="0"/>
              <a:t>——</a:t>
            </a:r>
            <a:r>
              <a:rPr lang="zh-CN" altLang="en-US" dirty="0"/>
              <a:t>图形界面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A35028-61C7-4AA6-93CE-687A6CD6F70C}"/>
              </a:ext>
            </a:extLst>
          </p:cNvPr>
          <p:cNvSpPr txBox="1"/>
          <p:nvPr/>
        </p:nvSpPr>
        <p:spPr>
          <a:xfrm>
            <a:off x="1183341" y="3012141"/>
            <a:ext cx="10868959" cy="18569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rPr>
              <a:t>        本项目能用字符数组模拟出图形界面，在走部分棋子时也能打印出一份</a:t>
            </a:r>
            <a:r>
              <a:rPr kumimoji="0" lang="en-US" altLang="zh-CN" sz="3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rPr>
              <a:t>GUI</a:t>
            </a:r>
            <a:r>
              <a:rPr kumimoji="0" lang="zh-CN" alt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rPr>
              <a:t>，告知玩家哪里是可以走的地方，并隐藏不可走的地方，减少错误率。</a:t>
            </a:r>
            <a:endParaRPr kumimoji="0" lang="en-US" altLang="zh-CN" sz="3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C37AB8-C65B-472E-9E3A-4E37142BA1CC}"/>
              </a:ext>
            </a:extLst>
          </p:cNvPr>
          <p:cNvSpPr txBox="1"/>
          <p:nvPr/>
        </p:nvSpPr>
        <p:spPr>
          <a:xfrm>
            <a:off x="3012140" y="5020569"/>
            <a:ext cx="6636827" cy="441146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800" dirty="0"/>
              <a:t>	char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[8] = { 'X','X','X','X','X','X','X','X' };</a:t>
            </a:r>
          </a:p>
          <a:p>
            <a:pPr algn="l"/>
            <a:r>
              <a:rPr lang="en-US" altLang="zh-CN" sz="2800" dirty="0"/>
              <a:t>……</a:t>
            </a:r>
            <a:r>
              <a:rPr lang="zh-CN" altLang="en-US" sz="2800" dirty="0"/>
              <a:t>省略部分是判断哪些位置能走</a:t>
            </a:r>
            <a:endParaRPr lang="en-US" altLang="zh-CN" sz="2800" dirty="0"/>
          </a:p>
          <a:p>
            <a:pPr algn="l"/>
            <a:r>
              <a:rPr lang="en-US" altLang="zh-CN" sz="2800" dirty="0"/>
              <a:t>rema1:</a:t>
            </a:r>
          </a:p>
          <a:p>
            <a:pPr algn="l"/>
            <a:r>
              <a:rPr lang="en-US" altLang="zh-CN" sz="2800" dirty="0"/>
              <a:t>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</a:t>
            </a:r>
            <a:r>
              <a:rPr lang="zh-CN" altLang="en-US" sz="2800" dirty="0"/>
              <a:t>请选择要走动的位置：</a:t>
            </a:r>
            <a:r>
              <a:rPr lang="en-US" altLang="zh-CN" sz="2800" dirty="0"/>
              <a:t>");</a:t>
            </a:r>
          </a:p>
          <a:p>
            <a:pPr algn="l"/>
            <a:r>
              <a:rPr lang="en-US" altLang="zh-CN" sz="2800" dirty="0"/>
              <a:t>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("X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[0] X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[1] X");</a:t>
            </a:r>
          </a:p>
          <a:p>
            <a:pPr algn="l"/>
            <a:r>
              <a:rPr lang="en-US" altLang="zh-CN" sz="2800" dirty="0"/>
              <a:t>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</a:t>
            </a:r>
            <a:r>
              <a:rPr lang="en-US" altLang="zh-CN" sz="2800" dirty="0" err="1"/>
              <a:t>i</a:t>
            </a:r>
            <a:r>
              <a:rPr lang="en-US" altLang="zh-CN" sz="2800" dirty="0"/>
              <a:t>[7] X </a:t>
            </a:r>
            <a:r>
              <a:rPr lang="en-US" altLang="zh-CN" sz="2800" dirty="0" err="1"/>
              <a:t>X</a:t>
            </a:r>
            <a:r>
              <a:rPr lang="en-US" altLang="zh-CN" sz="2800" dirty="0"/>
              <a:t> </a:t>
            </a:r>
            <a:r>
              <a:rPr lang="en-US" altLang="zh-CN" sz="2800" dirty="0" err="1"/>
              <a:t>X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[2]");</a:t>
            </a:r>
          </a:p>
          <a:p>
            <a:pPr algn="l"/>
            <a:r>
              <a:rPr lang="en-US" altLang="zh-CN" sz="2800" dirty="0"/>
              <a:t>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("X </a:t>
            </a:r>
            <a:r>
              <a:rPr lang="en-US" altLang="zh-CN" sz="2800" dirty="0" err="1"/>
              <a:t>X</a:t>
            </a:r>
            <a:r>
              <a:rPr lang="en-US" altLang="zh-CN" sz="2800" dirty="0"/>
              <a:t> h X X");</a:t>
            </a:r>
          </a:p>
          <a:p>
            <a:pPr algn="l"/>
            <a:r>
              <a:rPr lang="en-US" altLang="zh-CN" sz="2800" dirty="0"/>
              <a:t>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</a:t>
            </a:r>
            <a:r>
              <a:rPr lang="en-US" altLang="zh-CN" sz="2800" dirty="0" err="1"/>
              <a:t>i</a:t>
            </a:r>
            <a:r>
              <a:rPr lang="en-US" altLang="zh-CN" sz="2800" dirty="0"/>
              <a:t>[6] X </a:t>
            </a:r>
            <a:r>
              <a:rPr lang="en-US" altLang="zh-CN" sz="2800" dirty="0" err="1"/>
              <a:t>X</a:t>
            </a:r>
            <a:r>
              <a:rPr lang="en-US" altLang="zh-CN" sz="2800" dirty="0"/>
              <a:t> </a:t>
            </a:r>
            <a:r>
              <a:rPr lang="en-US" altLang="zh-CN" sz="2800" dirty="0" err="1"/>
              <a:t>X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[3]");</a:t>
            </a:r>
          </a:p>
          <a:p>
            <a:pPr algn="l"/>
            <a:r>
              <a:rPr lang="en-US" altLang="zh-CN" sz="2800" dirty="0"/>
              <a:t>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("X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[5] X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[4] X");</a:t>
            </a:r>
          </a:p>
          <a:p>
            <a:pPr algn="l"/>
            <a:r>
              <a:rPr lang="en-US" altLang="zh-CN" sz="2800" dirty="0"/>
              <a:t>	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("%d", &amp;md);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92760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团队合作之分工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 dirty="0">
                <a:latin typeface="+mn-ea"/>
              </a:rPr>
              <a:t>秦轶：项目统筹安排、任务分解、进度跟踪，功能代码实现、</a:t>
            </a:r>
            <a:r>
              <a:rPr lang="en-US" altLang="zh-CN" sz="3600" dirty="0">
                <a:latin typeface="+mn-ea"/>
              </a:rPr>
              <a:t>Debug</a:t>
            </a:r>
            <a:r>
              <a:rPr lang="zh-CN" altLang="en-US" sz="3600" dirty="0">
                <a:latin typeface="+mn-ea"/>
              </a:rPr>
              <a:t>，汇报文档与</a:t>
            </a:r>
            <a:r>
              <a:rPr lang="en-US" altLang="zh-CN" sz="3600" dirty="0">
                <a:latin typeface="+mn-ea"/>
              </a:rPr>
              <a:t>PPT</a:t>
            </a:r>
            <a:endParaRPr lang="zh-CN" altLang="en-US" sz="3600" dirty="0">
              <a:latin typeface="+mn-ea"/>
            </a:endParaRPr>
          </a:p>
          <a:p>
            <a:r>
              <a:rPr lang="zh-CN" altLang="en-US" sz="3600" dirty="0"/>
              <a:t>黄尉洋：功能代码实现与调试，代码整合，项目功能完善</a:t>
            </a:r>
          </a:p>
          <a:p>
            <a:r>
              <a:rPr lang="zh-CN" altLang="en-US" sz="3600" dirty="0">
                <a:latin typeface="+mn-ea"/>
              </a:rPr>
              <a:t>熊睿一：项目框架搭建、链表实现，</a:t>
            </a:r>
            <a:r>
              <a:rPr lang="en-US" altLang="zh-CN" sz="3600" dirty="0">
                <a:latin typeface="+mn-ea"/>
              </a:rPr>
              <a:t>Debug</a:t>
            </a:r>
            <a:r>
              <a:rPr lang="zh-CN" altLang="en-US" sz="3600" dirty="0">
                <a:latin typeface="+mn-ea"/>
              </a:rPr>
              <a:t>，汇报</a:t>
            </a:r>
            <a:r>
              <a:rPr lang="en-US" altLang="zh-CN" sz="3600" dirty="0">
                <a:latin typeface="+mn-ea"/>
              </a:rPr>
              <a:t>PPT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025" y="1301115"/>
            <a:ext cx="10464800" cy="14224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项目实纪</a:t>
            </a:r>
            <a:r>
              <a:rPr lang="en-US" altLang="zh-CN"/>
              <a:t>1</a:t>
            </a:r>
            <a:br>
              <a:rPr lang="zh-CN" altLang="en-US"/>
            </a:br>
            <a:r>
              <a:rPr lang="zh-CN" altLang="en-US" sz="1800"/>
              <a:t>（印象笔记）</a:t>
            </a:r>
          </a:p>
        </p:txBody>
      </p:sp>
      <p:pic>
        <p:nvPicPr>
          <p:cNvPr id="5" name="图片 4" descr="屏幕快照 2019-12-30 下午02.43.51 上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3325495"/>
            <a:ext cx="6363335" cy="1866900"/>
          </a:xfrm>
          <a:prstGeom prst="rect">
            <a:avLst/>
          </a:prstGeom>
        </p:spPr>
      </p:pic>
      <p:pic>
        <p:nvPicPr>
          <p:cNvPr id="6" name="图片 5" descr="屏幕快照 2019-12-30 下午02.45.17 上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635" y="5815330"/>
            <a:ext cx="11371580" cy="17811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025" y="1301115"/>
            <a:ext cx="10464800" cy="14224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项目实纪</a:t>
            </a:r>
            <a:r>
              <a:rPr lang="en-US" altLang="zh-CN"/>
              <a:t>2</a:t>
            </a:r>
            <a:br>
              <a:rPr lang="zh-CN" altLang="en-US"/>
            </a:br>
            <a:r>
              <a:rPr lang="zh-CN" altLang="en-US" sz="1800"/>
              <a:t>（印象笔记）</a:t>
            </a:r>
          </a:p>
        </p:txBody>
      </p:sp>
      <p:pic>
        <p:nvPicPr>
          <p:cNvPr id="2" name="图片 1" descr="屏幕快照 2019-12-30 下午02.49.38 上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3911600"/>
            <a:ext cx="11488420" cy="4279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/>
              <a:t>整体框架</a:t>
            </a:r>
          </a:p>
        </p:txBody>
      </p:sp>
      <p:sp>
        <p:nvSpPr>
          <p:cNvPr id="129" name="1…"/>
          <p:cNvSpPr txBox="1">
            <a:spLocks noGrp="1"/>
          </p:cNvSpPr>
          <p:nvPr>
            <p:ph type="body" idx="1"/>
          </p:nvPr>
        </p:nvSpPr>
        <p:spPr>
          <a:xfrm>
            <a:off x="738505" y="2334260"/>
            <a:ext cx="12812395" cy="7082155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fontAlgn="auto" hangingPunct="1">
              <a:lnSpc>
                <a:spcPts val="1000"/>
              </a:lnSpc>
            </a:pPr>
            <a:r>
              <a:rPr sz="2400" dirty="0">
                <a:sym typeface="+mn-ea"/>
              </a:rPr>
              <a:t>void recover();/*重置棋盘*/</a:t>
            </a:r>
          </a:p>
          <a:p>
            <a:pPr eaLnBrk="1" fontAlgn="auto" hangingPunct="1">
              <a:lnSpc>
                <a:spcPts val="1000"/>
              </a:lnSpc>
            </a:pPr>
            <a:r>
              <a:rPr sz="2400" dirty="0">
                <a:sym typeface="+mn-ea"/>
              </a:rPr>
              <a:t>void print();/*输出棋盘*/</a:t>
            </a:r>
          </a:p>
          <a:p>
            <a:pPr eaLnBrk="1" fontAlgn="auto" hangingPunct="1">
              <a:lnSpc>
                <a:spcPts val="1000"/>
              </a:lnSpc>
            </a:pPr>
            <a:r>
              <a:rPr sz="2400" dirty="0">
                <a:sym typeface="+mn-ea"/>
              </a:rPr>
              <a:t>void start();/*开始*/</a:t>
            </a:r>
          </a:p>
          <a:p>
            <a:pPr eaLnBrk="1" fontAlgn="auto" hangingPunct="1">
              <a:lnSpc>
                <a:spcPts val="1000"/>
              </a:lnSpc>
            </a:pPr>
            <a:r>
              <a:rPr sz="2400" dirty="0">
                <a:sym typeface="+mn-ea"/>
              </a:rPr>
              <a:t>void state();/*说明*/</a:t>
            </a:r>
          </a:p>
          <a:p>
            <a:pPr eaLnBrk="1" fontAlgn="auto" hangingPunct="1">
              <a:lnSpc>
                <a:spcPts val="1000"/>
              </a:lnSpc>
            </a:pPr>
            <a:r>
              <a:rPr sz="2400" dirty="0">
                <a:sym typeface="+mn-ea"/>
              </a:rPr>
              <a:t>int in();/*输入*/</a:t>
            </a:r>
          </a:p>
          <a:p>
            <a:pPr eaLnBrk="1" fontAlgn="auto" hangingPunct="1">
              <a:lnSpc>
                <a:spcPts val="1000"/>
              </a:lnSpc>
            </a:pPr>
            <a:r>
              <a:rPr sz="2400" dirty="0">
                <a:sym typeface="+mn-ea"/>
              </a:rPr>
              <a:t>void turn();/*翻页*/</a:t>
            </a:r>
          </a:p>
          <a:p>
            <a:pPr eaLnBrk="1" fontAlgn="auto" hangingPunct="1">
              <a:lnSpc>
                <a:spcPts val="1000"/>
              </a:lnSpc>
            </a:pPr>
            <a:r>
              <a:rPr sz="2400" dirty="0">
                <a:sym typeface="+mn-ea"/>
              </a:rPr>
              <a:t>struct node* add();/*链表增加*/</a:t>
            </a:r>
          </a:p>
          <a:p>
            <a:pPr eaLnBrk="1" fontAlgn="auto" hangingPunct="1">
              <a:lnSpc>
                <a:spcPts val="1000"/>
              </a:lnSpc>
            </a:pPr>
            <a:r>
              <a:rPr sz="2400" dirty="0">
                <a:sym typeface="+mn-ea"/>
              </a:rPr>
              <a:t>struct node* ret();/*悔棋*/</a:t>
            </a:r>
          </a:p>
          <a:p>
            <a:pPr eaLnBrk="1" fontAlgn="auto" hangingPunct="1">
              <a:lnSpc>
                <a:spcPts val="1000"/>
              </a:lnSpc>
            </a:pPr>
            <a:r>
              <a:rPr sz="2400" dirty="0">
                <a:sym typeface="+mn-ea"/>
              </a:rPr>
              <a:t>int judge(int x);/*判断悔棋等*/</a:t>
            </a:r>
          </a:p>
          <a:p>
            <a:pPr eaLnBrk="1" fontAlgn="auto" hangingPunct="1">
              <a:lnSpc>
                <a:spcPts val="1000"/>
              </a:lnSpc>
            </a:pPr>
            <a:r>
              <a:rPr sz="2400" dirty="0">
                <a:sym typeface="+mn-ea"/>
              </a:rPr>
              <a:t>struct node* read();/*读取所有储存的棋盘*/</a:t>
            </a:r>
          </a:p>
          <a:p>
            <a:pPr eaLnBrk="1" fontAlgn="auto" hangingPunct="1">
              <a:lnSpc>
                <a:spcPts val="1000"/>
              </a:lnSpc>
            </a:pPr>
            <a:r>
              <a:rPr sz="2400" dirty="0">
                <a:sym typeface="+mn-ea"/>
              </a:rPr>
              <a:t>int judge2();/*判定是否为自己棋子*/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5400" dirty="0"/>
              <a:t>int main(void)//</a:t>
            </a:r>
            <a:r>
              <a:rPr lang="zh-CN" altLang="en-US" sz="5400" dirty="0"/>
              <a:t>主函数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2494915"/>
            <a:ext cx="10503535" cy="7165975"/>
          </a:xfrm>
        </p:spPr>
        <p:txBody>
          <a:bodyPr>
            <a:normAutofit/>
          </a:bodyPr>
          <a:lstStyle/>
          <a:p>
            <a:pPr>
              <a:lnSpc>
                <a:spcPts val="1000"/>
              </a:lnSpc>
            </a:pPr>
            <a:r>
              <a:rPr lang="en-US" altLang="zh-CN" dirty="0"/>
              <a:t>start();</a:t>
            </a:r>
          </a:p>
          <a:p>
            <a:pPr>
              <a:lnSpc>
                <a:spcPts val="1000"/>
              </a:lnSpc>
            </a:pPr>
            <a:r>
              <a:rPr lang="en-US" altLang="zh-CN" dirty="0"/>
              <a:t>recover();</a:t>
            </a:r>
          </a:p>
          <a:p>
            <a:pPr>
              <a:lnSpc>
                <a:spcPts val="1000"/>
              </a:lnSpc>
            </a:pPr>
            <a:r>
              <a:rPr lang="en-US" altLang="zh-CN" dirty="0"/>
              <a:t>add();</a:t>
            </a:r>
          </a:p>
          <a:p>
            <a:pPr>
              <a:lnSpc>
                <a:spcPts val="1000"/>
              </a:lnSpc>
            </a:pPr>
            <a:r>
              <a:rPr lang="en-US" altLang="zh-CN" dirty="0"/>
              <a:t>for (;;) {</a:t>
            </a:r>
          </a:p>
          <a:p>
            <a:pPr>
              <a:lnSpc>
                <a:spcPts val="1000"/>
              </a:lnSpc>
            </a:pPr>
            <a:r>
              <a:rPr lang="en-US" altLang="zh-CN" dirty="0"/>
              <a:t>print();</a:t>
            </a:r>
          </a:p>
          <a:p>
            <a:pPr>
              <a:lnSpc>
                <a:spcPts val="1000"/>
              </a:lnSpc>
            </a:pPr>
            <a:r>
              <a:rPr lang="en-US" altLang="zh-CN" dirty="0" err="1"/>
              <a:t>abdsjahgfback</a:t>
            </a:r>
            <a:r>
              <a:rPr lang="en-US" altLang="zh-CN" dirty="0"/>
              <a:t>:;</a:t>
            </a:r>
          </a:p>
          <a:p>
            <a:pPr>
              <a:lnSpc>
                <a:spcPts val="1000"/>
              </a:lnSpc>
            </a:pPr>
            <a:r>
              <a:rPr lang="en-US" altLang="zh-CN" dirty="0"/>
              <a:t>int www = </a:t>
            </a:r>
            <a:r>
              <a:rPr lang="en-US" altLang="zh-CN" dirty="0">
                <a:solidFill>
                  <a:srgbClr val="00B0F0"/>
                </a:solidFill>
              </a:rPr>
              <a:t>in();</a:t>
            </a:r>
          </a:p>
          <a:p>
            <a:pPr>
              <a:lnSpc>
                <a:spcPts val="1000"/>
              </a:lnSpc>
            </a:pPr>
            <a:r>
              <a:rPr lang="en-US" altLang="zh-CN" dirty="0"/>
              <a:t>if (www == 1)</a:t>
            </a:r>
          </a:p>
          <a:p>
            <a:pPr>
              <a:lnSpc>
                <a:spcPts val="1000"/>
              </a:lnSpc>
            </a:pPr>
            <a:r>
              <a:rPr lang="en-US" altLang="zh-CN" dirty="0" err="1">
                <a:solidFill>
                  <a:srgbClr val="00B0F0"/>
                </a:solidFill>
              </a:rPr>
              <a:t>goto</a:t>
            </a:r>
            <a:r>
              <a:rPr lang="en-US" altLang="zh-CN" dirty="0">
                <a:solidFill>
                  <a:srgbClr val="00B0F0"/>
                </a:solidFill>
              </a:rPr>
              <a:t> mark;</a:t>
            </a:r>
          </a:p>
          <a:p>
            <a:pPr>
              <a:lnSpc>
                <a:spcPts val="1000"/>
              </a:lnSpc>
            </a:pPr>
            <a:r>
              <a:rPr lang="en-US" altLang="zh-CN" dirty="0"/>
              <a:t>if (www == 2)</a:t>
            </a:r>
          </a:p>
          <a:p>
            <a:pPr>
              <a:lnSpc>
                <a:spcPts val="1000"/>
              </a:lnSpc>
            </a:pPr>
            <a:r>
              <a:rPr lang="en-US" altLang="zh-CN" dirty="0" err="1">
                <a:solidFill>
                  <a:srgbClr val="00B0F0"/>
                </a:solidFill>
              </a:rPr>
              <a:t>goto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marrk</a:t>
            </a:r>
            <a:r>
              <a:rPr lang="en-US" altLang="zh-CN" dirty="0">
                <a:solidFill>
                  <a:srgbClr val="00B0F0"/>
                </a:solidFill>
              </a:rPr>
              <a:t>;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9197129" y="2964392"/>
            <a:ext cx="2573866" cy="3644053"/>
          </a:xfrm>
          <a:prstGeom prst="rect">
            <a:avLst/>
          </a:prstGeom>
        </p:spPr>
        <p:txBody>
          <a:bodyPr vert="horz" lIns="97536" tIns="48768" rIns="97536" bIns="48768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00B0F0"/>
                </a:solidFill>
              </a:rPr>
              <a:t>mark:</a:t>
            </a:r>
          </a:p>
          <a:p>
            <a:r>
              <a:rPr lang="en-US" altLang="zh-CN" sz="3200" dirty="0"/>
              <a:t>n++;</a:t>
            </a:r>
          </a:p>
          <a:p>
            <a:r>
              <a:rPr lang="en-US" altLang="zh-CN" sz="3200" dirty="0"/>
              <a:t>add();</a:t>
            </a:r>
          </a:p>
          <a:p>
            <a:r>
              <a:rPr lang="en-US" altLang="zh-CN" sz="3200" dirty="0" err="1">
                <a:solidFill>
                  <a:srgbClr val="00B0F0"/>
                </a:solidFill>
              </a:rPr>
              <a:t>marrk</a:t>
            </a:r>
            <a:r>
              <a:rPr lang="en-US" altLang="zh-CN" sz="3200" dirty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3200" dirty="0"/>
              <a:t>turn();</a:t>
            </a:r>
          </a:p>
          <a:p>
            <a:r>
              <a:rPr lang="en-US" altLang="zh-CN" sz="3200" dirty="0"/>
              <a:t>}</a:t>
            </a:r>
          </a:p>
          <a:p>
            <a:r>
              <a:rPr lang="en-US" altLang="zh-CN" sz="3200" dirty="0" err="1"/>
              <a:t>getchar</a:t>
            </a:r>
            <a:r>
              <a:rPr lang="en-US" altLang="zh-CN" sz="3200" dirty="0"/>
              <a:t>();</a:t>
            </a:r>
          </a:p>
          <a:p>
            <a:r>
              <a:rPr lang="en-US" altLang="zh-CN" sz="3200" dirty="0" err="1"/>
              <a:t>getchar</a:t>
            </a:r>
            <a:r>
              <a:rPr lang="en-US" altLang="zh-CN" sz="3200" dirty="0"/>
              <a:t>(); </a:t>
            </a:r>
          </a:p>
          <a:p>
            <a:r>
              <a:rPr lang="en-US" altLang="zh-CN" sz="3200" dirty="0"/>
              <a:t>return 0;</a:t>
            </a:r>
            <a:endParaRPr lang="en-US" altLang="zh-CN" sz="3200" dirty="0">
              <a:solidFill>
                <a:srgbClr val="00B0F0"/>
              </a:solidFill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858385" y="2964180"/>
            <a:ext cx="3288665" cy="3825875"/>
          </a:xfrm>
          <a:prstGeom prst="rect">
            <a:avLst/>
          </a:prstGeom>
        </p:spPr>
        <p:txBody>
          <a:bodyPr vert="horz" lIns="97536" tIns="48768" rIns="97536" bIns="48768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rgbClr val="00B0F0"/>
                </a:solidFill>
              </a:rPr>
              <a:t>复原棋盘</a:t>
            </a:r>
            <a:r>
              <a:rPr lang="en-US" altLang="zh-CN" sz="3200" dirty="0">
                <a:solidFill>
                  <a:srgbClr val="00B0F0"/>
                </a:solidFill>
              </a:rPr>
              <a:t>&gt;mark</a:t>
            </a:r>
          </a:p>
          <a:p>
            <a:r>
              <a:rPr lang="zh-CN" altLang="en-US" sz="3200" dirty="0">
                <a:solidFill>
                  <a:srgbClr val="00B0F0"/>
                </a:solidFill>
              </a:rPr>
              <a:t>悔棋</a:t>
            </a:r>
            <a:r>
              <a:rPr lang="en-US" altLang="zh-CN" sz="3200" dirty="0">
                <a:solidFill>
                  <a:srgbClr val="00B0F0"/>
                </a:solidFill>
              </a:rPr>
              <a:t>&gt;</a:t>
            </a:r>
            <a:r>
              <a:rPr lang="en-US" altLang="zh-CN" sz="3200" dirty="0" err="1">
                <a:solidFill>
                  <a:srgbClr val="00B0F0"/>
                </a:solidFill>
              </a:rPr>
              <a:t>marrk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/>
              <a:t>出棋规则</a:t>
            </a:r>
          </a:p>
        </p:txBody>
      </p:sp>
      <p:sp>
        <p:nvSpPr>
          <p:cNvPr id="129" name="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lnSpc>
                <a:spcPts val="1000"/>
              </a:lnSpc>
            </a:pPr>
            <a:r>
              <a:t>void zu(char a[11][10], int xp, int yp);</a:t>
            </a:r>
          </a:p>
          <a:p>
            <a:pPr eaLnBrk="1" fontAlgn="auto" hangingPunct="1">
              <a:lnSpc>
                <a:spcPts val="1000"/>
              </a:lnSpc>
            </a:pPr>
            <a:r>
              <a:t>void bing(char a[11][10], int xp, int yp);</a:t>
            </a:r>
          </a:p>
          <a:p>
            <a:pPr eaLnBrk="1" fontAlgn="auto" hangingPunct="1">
              <a:lnSpc>
                <a:spcPts val="1000"/>
              </a:lnSpc>
            </a:pPr>
            <a:r>
              <a:t>void shi1(char a[11][10], int xp, int yp);</a:t>
            </a:r>
          </a:p>
          <a:p>
            <a:pPr eaLnBrk="1" fontAlgn="auto" hangingPunct="1">
              <a:lnSpc>
                <a:spcPts val="1000"/>
              </a:lnSpc>
            </a:pPr>
            <a:r>
              <a:t>void shi2(char a[11][10], int xp, int yp);</a:t>
            </a:r>
          </a:p>
          <a:p>
            <a:pPr eaLnBrk="1" fontAlgn="auto" hangingPunct="1">
              <a:lnSpc>
                <a:spcPts val="1000"/>
              </a:lnSpc>
            </a:pPr>
            <a:r>
              <a:t>void shuai(char a[11][10], int xp, int yp);</a:t>
            </a:r>
          </a:p>
          <a:p>
            <a:pPr eaLnBrk="1" fontAlgn="auto" hangingPunct="1">
              <a:lnSpc>
                <a:spcPts val="1000"/>
              </a:lnSpc>
            </a:pPr>
            <a:r>
              <a:t>void jiang(char a[11][10], int xp, int yp);</a:t>
            </a:r>
          </a:p>
          <a:p>
            <a:pPr eaLnBrk="1" fontAlgn="auto" hangingPunct="1">
              <a:lnSpc>
                <a:spcPts val="1000"/>
              </a:lnSpc>
            </a:pPr>
            <a:r>
              <a:t>void xiang1(char a[11][10], int xp, int yp);</a:t>
            </a:r>
          </a:p>
          <a:p>
            <a:pPr eaLnBrk="1" fontAlgn="auto" hangingPunct="1">
              <a:lnSpc>
                <a:spcPts val="1000"/>
              </a:lnSpc>
            </a:pPr>
            <a:r>
              <a:t>void xiang2(char a[11][10], int xp, int yp);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项目特色①</a:t>
            </a:r>
            <a:r>
              <a:rPr lang="en-US" altLang="zh-CN" dirty="0"/>
              <a:t>——</a:t>
            </a:r>
            <a:r>
              <a:rPr lang="zh-CN" altLang="en-US" dirty="0"/>
              <a:t>悔棋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8460" y="3969385"/>
            <a:ext cx="9707880" cy="5280025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ts val="1000"/>
              </a:lnSpc>
            </a:pPr>
            <a:r>
              <a:rPr lang="en-US" altLang="zh-CN" dirty="0">
                <a:sym typeface="+mn-ea"/>
              </a:rPr>
              <a:t>struct node* cur;</a:t>
            </a:r>
          </a:p>
          <a:p>
            <a:pPr eaLnBrk="1" fontAlgn="auto" hangingPunct="1">
              <a:lnSpc>
                <a:spcPts val="1000"/>
              </a:lnSpc>
            </a:pPr>
            <a:r>
              <a:rPr lang="en-US" altLang="zh-CN" dirty="0">
                <a:sym typeface="+mn-ea"/>
              </a:rPr>
              <a:t>struct node* prev;</a:t>
            </a:r>
          </a:p>
          <a:p>
            <a:pPr eaLnBrk="1" fontAlgn="auto" hangingPunct="1">
              <a:lnSpc>
                <a:spcPts val="1000"/>
              </a:lnSpc>
            </a:pPr>
            <a:r>
              <a:rPr lang="en-US" altLang="zh-CN" dirty="0">
                <a:sym typeface="+mn-ea"/>
              </a:rPr>
              <a:t>if (first == NULL) {</a:t>
            </a:r>
          </a:p>
          <a:p>
            <a:pPr eaLnBrk="1" fontAlgn="auto" hangingPunct="1">
              <a:lnSpc>
                <a:spcPts val="1000"/>
              </a:lnSpc>
            </a:pPr>
            <a:r>
              <a:rPr lang="en-US" altLang="zh-CN" dirty="0">
                <a:sym typeface="+mn-ea"/>
              </a:rPr>
              <a:t>goto mark;</a:t>
            </a:r>
          </a:p>
          <a:p>
            <a:pPr eaLnBrk="1" fontAlgn="auto" hangingPunct="1">
              <a:lnSpc>
                <a:spcPts val="1000"/>
              </a:lnSpc>
            </a:pPr>
            <a:r>
              <a:rPr lang="en-US" altLang="zh-CN" dirty="0">
                <a:sym typeface="+mn-ea"/>
              </a:rPr>
              <a:t>}</a:t>
            </a:r>
          </a:p>
          <a:p>
            <a:pPr eaLnBrk="1" fontAlgn="auto" hangingPunct="1">
              <a:lnSpc>
                <a:spcPts val="1000"/>
              </a:lnSpc>
            </a:pPr>
            <a:r>
              <a:rPr lang="en-US" altLang="zh-CN" dirty="0">
                <a:sym typeface="+mn-ea"/>
              </a:rPr>
              <a:t>cur = first-&gt;next;</a:t>
            </a:r>
          </a:p>
          <a:p>
            <a:pPr eaLnBrk="1" fontAlgn="auto" hangingPunct="1">
              <a:lnSpc>
                <a:spcPts val="1000"/>
              </a:lnSpc>
            </a:pPr>
            <a:r>
              <a:rPr lang="en-US" altLang="zh-CN" dirty="0">
                <a:sym typeface="+mn-ea"/>
              </a:rPr>
              <a:t>free(first);</a:t>
            </a:r>
          </a:p>
          <a:p>
            <a:pPr eaLnBrk="1" fontAlgn="auto" hangingPunct="1">
              <a:lnSpc>
                <a:spcPts val="1000"/>
              </a:lnSpc>
            </a:pPr>
            <a:endParaRPr lang="en-US" alt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1095" y="2498090"/>
            <a:ext cx="4655820" cy="6858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ym typeface="+mn-ea"/>
              </a:rPr>
              <a:t>struct node* ret()</a:t>
            </a:r>
            <a:endParaRPr kumimoji="0" lang="zh-CN" altLang="en-US" sz="3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项目特色②</a:t>
            </a:r>
            <a:r>
              <a:rPr lang="en-US" altLang="zh-CN" dirty="0"/>
              <a:t>——</a:t>
            </a:r>
            <a:r>
              <a:rPr lang="zh-CN" altLang="en-US" dirty="0"/>
              <a:t>防呆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A35028-61C7-4AA6-93CE-687A6CD6F70C}"/>
              </a:ext>
            </a:extLst>
          </p:cNvPr>
          <p:cNvSpPr txBox="1"/>
          <p:nvPr/>
        </p:nvSpPr>
        <p:spPr>
          <a:xfrm>
            <a:off x="1183341" y="3012141"/>
            <a:ext cx="10868959" cy="18569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        本项目能判断绝大部分走棋的失误和错误走棋，如：在棋子走出非法的步法时会提示并回档，让玩家重新决定走棋的步法。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C37AB8-C65B-472E-9E3A-4E37142BA1CC}"/>
              </a:ext>
            </a:extLst>
          </p:cNvPr>
          <p:cNvSpPr txBox="1"/>
          <p:nvPr/>
        </p:nvSpPr>
        <p:spPr>
          <a:xfrm>
            <a:off x="-295836" y="6289953"/>
            <a:ext cx="7585759" cy="305724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400" dirty="0"/>
              <a:t>		if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xp</a:t>
            </a:r>
            <a:r>
              <a:rPr lang="en-US" altLang="zh-CN" sz="2400" dirty="0"/>
              <a:t> - 1)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recar1;</a:t>
            </a:r>
          </a:p>
          <a:p>
            <a:pPr algn="l"/>
            <a:r>
              <a:rPr lang="en-US" altLang="zh-CN" sz="2400" dirty="0"/>
              <a:t>		for (j = </a:t>
            </a:r>
            <a:r>
              <a:rPr lang="en-US" altLang="zh-CN" sz="2400" dirty="0" err="1"/>
              <a:t>xp</a:t>
            </a:r>
            <a:r>
              <a:rPr lang="en-US" altLang="zh-CN" sz="2400" dirty="0"/>
              <a:t> - 1; i1 &gt; 1; j--, i1--) {</a:t>
            </a:r>
          </a:p>
          <a:p>
            <a:pPr algn="l"/>
            <a:r>
              <a:rPr lang="en-US" altLang="zh-CN" sz="2400" dirty="0"/>
              <a:t>			if (back[j][</a:t>
            </a:r>
            <a:r>
              <a:rPr lang="en-US" altLang="zh-CN" sz="2400" dirty="0" err="1"/>
              <a:t>yp</a:t>
            </a:r>
            <a:r>
              <a:rPr lang="en-US" altLang="zh-CN" sz="2400" dirty="0"/>
              <a:t>] != '.') {</a:t>
            </a:r>
          </a:p>
          <a:p>
            <a:pPr algn="l"/>
            <a:r>
              <a:rPr lang="en-US" altLang="zh-CN" sz="2400" dirty="0"/>
              <a:t>		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</a:t>
            </a:r>
            <a:r>
              <a:rPr lang="zh-CN" altLang="en-US" sz="2400" dirty="0"/>
              <a:t>有阻碍，非法走棋！</a:t>
            </a:r>
            <a:r>
              <a:rPr lang="en-US" altLang="zh-CN" sz="2400" dirty="0"/>
              <a:t>");</a:t>
            </a:r>
          </a:p>
          <a:p>
            <a:pPr algn="l"/>
            <a:r>
              <a:rPr lang="en-US" altLang="zh-CN" sz="2400" dirty="0"/>
              <a:t>				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recar1;</a:t>
            </a:r>
          </a:p>
          <a:p>
            <a:pPr algn="l"/>
            <a:r>
              <a:rPr lang="en-US" altLang="zh-CN" sz="2400" dirty="0"/>
              <a:t>			}</a:t>
            </a:r>
          </a:p>
          <a:p>
            <a:pPr algn="l"/>
            <a:r>
              <a:rPr lang="en-US" altLang="zh-CN" sz="2400" dirty="0"/>
              <a:t>		}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0657C4-A88A-4936-871C-635A7BA005FF}"/>
              </a:ext>
            </a:extLst>
          </p:cNvPr>
          <p:cNvSpPr txBox="1"/>
          <p:nvPr/>
        </p:nvSpPr>
        <p:spPr>
          <a:xfrm>
            <a:off x="3860114" y="5191453"/>
            <a:ext cx="8359661" cy="9643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800" dirty="0"/>
              <a:t>if (back[</a:t>
            </a:r>
            <a:r>
              <a:rPr lang="en-US" altLang="zh-CN" sz="2800" dirty="0" err="1"/>
              <a:t>xp</a:t>
            </a:r>
            <a:r>
              <a:rPr lang="en-US" altLang="zh-CN" sz="2800" dirty="0"/>
              <a:t> -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</a:t>
            </a:r>
            <a:r>
              <a:rPr lang="en-US" altLang="zh-CN" sz="2800" dirty="0" err="1"/>
              <a:t>yp</a:t>
            </a:r>
            <a:r>
              <a:rPr lang="en-US" altLang="zh-CN" sz="2800" dirty="0"/>
              <a:t>] &lt;= 'z' &amp;&amp; back[</a:t>
            </a:r>
            <a:r>
              <a:rPr lang="en-US" altLang="zh-CN" sz="2800" dirty="0" err="1"/>
              <a:t>xp</a:t>
            </a:r>
            <a:r>
              <a:rPr lang="en-US" altLang="zh-CN" sz="2800" dirty="0"/>
              <a:t> -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</a:t>
            </a:r>
            <a:r>
              <a:rPr lang="en-US" altLang="zh-CN" sz="2800" dirty="0" err="1"/>
              <a:t>yp</a:t>
            </a:r>
            <a:r>
              <a:rPr lang="en-US" altLang="zh-CN" sz="2800" dirty="0"/>
              <a:t>] &gt;= ‘a’)</a:t>
            </a:r>
          </a:p>
          <a:p>
            <a:pPr algn="l"/>
            <a:r>
              <a:rPr lang="en-US" altLang="zh-CN" sz="2800" dirty="0"/>
              <a:t>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</a:t>
            </a:r>
            <a:r>
              <a:rPr lang="zh-CN" altLang="en-US" sz="2800" dirty="0"/>
              <a:t>你不能吃自己的棋子！</a:t>
            </a:r>
            <a:r>
              <a:rPr lang="en-US" altLang="zh-CN" sz="2800" dirty="0"/>
              <a:t>");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1"/>
                <a:lumOff val="-7111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1"/>
                <a:lumOff val="-7111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719</Words>
  <Application>Microsoft Office PowerPoint</Application>
  <PresentationFormat>自定义</PresentationFormat>
  <Paragraphs>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Helvetica Light</vt:lpstr>
      <vt:lpstr>Helvetica Neue</vt:lpstr>
      <vt:lpstr>Helvetica</vt:lpstr>
      <vt:lpstr>Wingdings 3</vt:lpstr>
      <vt:lpstr>Gradient</vt:lpstr>
      <vt:lpstr> 程序设计项目实践（BPLF） 中国象棋</vt:lpstr>
      <vt:lpstr>团队合作之分工</vt:lpstr>
      <vt:lpstr>项目实纪1 （印象笔记）</vt:lpstr>
      <vt:lpstr>项目实纪2 （印象笔记）</vt:lpstr>
      <vt:lpstr>整体框架</vt:lpstr>
      <vt:lpstr>int main(void)//主函数</vt:lpstr>
      <vt:lpstr>出棋规则</vt:lpstr>
      <vt:lpstr>项目特色①——悔棋</vt:lpstr>
      <vt:lpstr>项目特色②——防呆</vt:lpstr>
      <vt:lpstr>项目特色③——图形界面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中国象棋</dc:title>
  <dc:creator/>
  <cp:lastModifiedBy>8615915024129</cp:lastModifiedBy>
  <cp:revision>5</cp:revision>
  <dcterms:created xsi:type="dcterms:W3CDTF">2019-12-29T18:54:10Z</dcterms:created>
  <dcterms:modified xsi:type="dcterms:W3CDTF">2019-12-29T19:15:24Z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