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fb2519fa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2fb2519fa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fb2519fa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2fb2519faa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fb2519faa_0_2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2fb2519faa_0_28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fb2519fa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2fb2519faa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fb2519faa_0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2fb2519faa_0_28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fb2519faa_0_2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2fb2519faa_0_28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fb2519faa_0_2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2fb2519faa_0_28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fb2519faa_0_2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2fb2519faa_0_28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fb2519fa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2fb2519faa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777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5991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Calibri"/>
              <a:buNone/>
            </a:pPr>
            <a:r>
              <a:rPr b="1" lang="en-GB" sz="3640"/>
              <a:t>Aviation Risk Analysis for Business Expansion</a:t>
            </a:r>
            <a:endParaRPr b="1" sz="364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Identifying Low-Risk Aircraft for Commercial and Private Operations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13675" y="-274700"/>
            <a:ext cx="59613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-GB" sz="3000"/>
              <a:t>Business Understanding</a:t>
            </a:r>
            <a:endParaRPr sz="3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81800" y="1341325"/>
            <a:ext cx="8022000" cy="1111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Problem:</a:t>
            </a:r>
            <a:r>
              <a:rPr lang="en-GB" sz="2000"/>
              <a:t>  The company is expanding into aviation but lacks knowledge about aircraft risks.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000"/>
              <a:t>Goal: </a:t>
            </a:r>
            <a:r>
              <a:rPr lang="en-GB" sz="2000"/>
              <a:t>Identify the lowest-risk aircraft for safe and profitable operations.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title"/>
          </p:nvPr>
        </p:nvSpPr>
        <p:spPr>
          <a:xfrm>
            <a:off x="517975" y="44416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>
                <a:solidFill>
                  <a:schemeClr val="lt1"/>
                </a:solidFill>
              </a:rPr>
              <a:t>Data Understanding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4294967295" type="body"/>
          </p:nvPr>
        </p:nvSpPr>
        <p:spPr>
          <a:xfrm>
            <a:off x="517975" y="15480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>
                <a:solidFill>
                  <a:schemeClr val="lt1"/>
                </a:solidFill>
              </a:rPr>
              <a:t>Data Source: NTSB Aviation Accident Database (1962-2023).</a:t>
            </a:r>
            <a:endParaRPr>
              <a:solidFill>
                <a:schemeClr val="lt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GB">
                <a:solidFill>
                  <a:schemeClr val="lt1"/>
                </a:solidFill>
              </a:rPr>
              <a:t>Key Metrics: 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Event.Date: Date of the accident.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Injury.Severity: Severity of injuries (e.g., Fatal, Serious, Minor).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Aircraft.damage: Extent of damage to the aircraft.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Make: Manufacturer and model of the aircraft.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Engine.Type: Engine details.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Total.Fatal.Injuries, Total.Serious.Injuries, Total.Minor.Injuries: Injury statistics.</a:t>
            </a:r>
            <a:endParaRPr>
              <a:solidFill>
                <a:schemeClr val="lt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GB">
                <a:solidFill>
                  <a:schemeClr val="lt1"/>
                </a:solidFill>
              </a:rPr>
              <a:t>Weather.Condition and Broad.phase.of.flight: Contextual details about the accident.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6797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 sz="1600">
                <a:solidFill>
                  <a:schemeClr val="lt1"/>
                </a:solidFill>
              </a:rPr>
              <a:t>Data Analysis</a:t>
            </a:r>
            <a:r>
              <a:rPr lang="en-GB" sz="1600">
                <a:solidFill>
                  <a:schemeClr val="lt1"/>
                </a:solidFill>
              </a:rPr>
              <a:t> - Top 30 Aircraft Makes with Higher Average Fatal Injuries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0" y="658650"/>
            <a:ext cx="6868376" cy="41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6797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 sz="1600">
                <a:solidFill>
                  <a:schemeClr val="lt1"/>
                </a:solidFill>
              </a:rPr>
              <a:t>Data Analysis</a:t>
            </a:r>
            <a:r>
              <a:rPr lang="en-GB" sz="1600">
                <a:solidFill>
                  <a:schemeClr val="lt1"/>
                </a:solidFill>
              </a:rPr>
              <a:t> - Aircraft Damage By Weather Condition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 rotWithShape="1">
          <a:blip r:embed="rId3">
            <a:alphaModFix/>
          </a:blip>
          <a:srcRect b="0" l="9302" r="9310" t="0"/>
          <a:stretch/>
        </p:blipFill>
        <p:spPr>
          <a:xfrm>
            <a:off x="1062000" y="658650"/>
            <a:ext cx="6868374" cy="4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6797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 sz="1600">
                <a:solidFill>
                  <a:schemeClr val="lt1"/>
                </a:solidFill>
              </a:rPr>
              <a:t>Data Analysis</a:t>
            </a:r>
            <a:r>
              <a:rPr lang="en-GB" sz="1600">
                <a:solidFill>
                  <a:schemeClr val="lt1"/>
                </a:solidFill>
              </a:rPr>
              <a:t> - Total Fatal Injuries By Phase of Flight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2399" l="0" r="0" t="2389"/>
          <a:stretch/>
        </p:blipFill>
        <p:spPr>
          <a:xfrm>
            <a:off x="1062000" y="658650"/>
            <a:ext cx="6868375" cy="4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6797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 sz="1600">
                <a:solidFill>
                  <a:schemeClr val="lt1"/>
                </a:solidFill>
              </a:rPr>
              <a:t>Data Analysis</a:t>
            </a:r>
            <a:r>
              <a:rPr lang="en-GB" sz="1600">
                <a:solidFill>
                  <a:schemeClr val="lt1"/>
                </a:solidFill>
              </a:rPr>
              <a:t> - Accident Trends over Time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5657" l="0" r="0" t="5666"/>
          <a:stretch/>
        </p:blipFill>
        <p:spPr>
          <a:xfrm>
            <a:off x="1062000" y="658650"/>
            <a:ext cx="6868375" cy="419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628650" y="-76631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 sz="1600">
                <a:solidFill>
                  <a:schemeClr val="lt1"/>
                </a:solidFill>
              </a:rPr>
              <a:t>Data Analysis</a:t>
            </a:r>
            <a:r>
              <a:rPr lang="en-GB" sz="1600">
                <a:solidFill>
                  <a:schemeClr val="lt1"/>
                </a:solidFill>
              </a:rPr>
              <a:t> - Injury Severity By Engine Type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2380" l="0" r="0" t="2380"/>
          <a:stretch/>
        </p:blipFill>
        <p:spPr>
          <a:xfrm>
            <a:off x="1062000" y="658650"/>
            <a:ext cx="6868377" cy="41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/>
          <p:nvPr/>
        </p:nvSpPr>
        <p:spPr>
          <a:xfrm>
            <a:off x="3705225" y="648950"/>
            <a:ext cx="1933200" cy="10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628650" y="6825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GB">
                <a:solidFill>
                  <a:srgbClr val="FFFFFF"/>
                </a:solidFill>
              </a:rPr>
              <a:t>Recommendations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662725" y="16767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GB" sz="1800">
                <a:solidFill>
                  <a:srgbClr val="FFFFFF"/>
                </a:solidFill>
              </a:rPr>
              <a:t>Focus on Safer Aircraft Makes.</a:t>
            </a:r>
            <a:endParaRPr sz="1800">
              <a:solidFill>
                <a:srgbClr val="FFFFFF"/>
              </a:solidFill>
            </a:endParaRPr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GB" sz="1800">
                <a:solidFill>
                  <a:srgbClr val="FFFFFF"/>
                </a:solidFill>
              </a:rPr>
              <a:t>Enhance Safety During Takeoff and Landing.</a:t>
            </a:r>
            <a:endParaRPr sz="1800">
              <a:solidFill>
                <a:srgbClr val="FFFFFF"/>
              </a:solidFill>
            </a:endParaRPr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GB" sz="1800">
                <a:solidFill>
                  <a:srgbClr val="FFFFFF"/>
                </a:solidFill>
              </a:rPr>
              <a:t>Choose Aircraft with Turbine Engines.</a:t>
            </a:r>
            <a:endParaRPr sz="1800">
              <a:solidFill>
                <a:srgbClr val="FFFFFF"/>
              </a:solidFill>
            </a:endParaRPr>
          </a:p>
          <a:p>
            <a:pPr indent="-203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-GB" sz="1800">
                <a:solidFill>
                  <a:srgbClr val="FFFFFF"/>
                </a:solidFill>
              </a:rPr>
              <a:t>Avoid operating aircraft in adverse weather conditions</a:t>
            </a:r>
            <a:endParaRPr sz="1800">
              <a:solidFill>
                <a:srgbClr val="FFFFFF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