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60" r:id="rId4"/>
    <p:sldId id="261" r:id="rId5"/>
    <p:sldId id="262" r:id="rId6"/>
    <p:sldId id="298" r:id="rId7"/>
    <p:sldId id="263" r:id="rId8"/>
    <p:sldId id="342" r:id="rId9"/>
    <p:sldId id="336" r:id="rId10"/>
    <p:sldId id="264" r:id="rId11"/>
    <p:sldId id="337" r:id="rId12"/>
    <p:sldId id="265" r:id="rId13"/>
    <p:sldId id="266" r:id="rId14"/>
    <p:sldId id="293" r:id="rId15"/>
    <p:sldId id="401" r:id="rId16"/>
    <p:sldId id="276" r:id="rId17"/>
    <p:sldId id="277" r:id="rId18"/>
    <p:sldId id="278" r:id="rId19"/>
    <p:sldId id="270" r:id="rId20"/>
    <p:sldId id="279" r:id="rId21"/>
    <p:sldId id="280" r:id="rId22"/>
    <p:sldId id="281" r:id="rId23"/>
    <p:sldId id="282" r:id="rId24"/>
    <p:sldId id="283" r:id="rId25"/>
    <p:sldId id="284" r:id="rId26"/>
    <p:sldId id="269" r:id="rId27"/>
    <p:sldId id="285" r:id="rId28"/>
    <p:sldId id="286" r:id="rId29"/>
    <p:sldId id="287" r:id="rId30"/>
    <p:sldId id="288" r:id="rId31"/>
    <p:sldId id="267" r:id="rId32"/>
    <p:sldId id="289" r:id="rId33"/>
    <p:sldId id="290" r:id="rId34"/>
    <p:sldId id="291" r:id="rId35"/>
    <p:sldId id="294" r:id="rId36"/>
    <p:sldId id="296" r:id="rId37"/>
    <p:sldId id="344" r:id="rId38"/>
    <p:sldId id="274" r:id="rId39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/>
  <p:cmAuthor id="3" name="Ramesh Sannareddy" initials="RS" lastIdx="7" clrIdx="2"/>
  <p:cmAuthor id="4" name="UPKAR LIDDER" initials="UL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483"/>
    <a:srgbClr val="145579"/>
    <a:srgbClr val="204E79"/>
    <a:srgbClr val="005493"/>
    <a:srgbClr val="F8F9FA"/>
    <a:srgbClr val="F2F2F2"/>
    <a:srgbClr val="121619"/>
    <a:srgbClr val="F7F3F2"/>
    <a:srgbClr val="F6F2FF"/>
    <a:srgbClr val="ED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77"/>
    <p:restoredTop sz="96327"/>
  </p:normalViewPr>
  <p:slideViewPr>
    <p:cSldViewPr snapToGrid="0">
      <p:cViewPr varScale="1">
        <p:scale>
          <a:sx n="111" d="100"/>
          <a:sy n="111" d="100"/>
        </p:scale>
        <p:origin x="1068" y="96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189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189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"/>
            </a:lvl1pPr>
          </a:lstStyle>
          <a:p>
            <a:fld id="{696C064A-D61B-4B21-B757-51A9B82445B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58350"/>
            <a:ext cx="2971800" cy="189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358350"/>
            <a:ext cx="2971800" cy="189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Applied Data Science with R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Seko</a:t>
            </a:r>
          </a:p>
          <a:p>
            <a:r>
              <a:rPr lang="en-US" dirty="0"/>
              <a:t>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9785" y="1699260"/>
            <a:ext cx="10095865" cy="4542269"/>
          </a:xfrm>
          <a:prstGeom prst="rect">
            <a:avLst/>
          </a:prstGeom>
          <a:noFill/>
        </p:spPr>
        <p:txBody>
          <a:bodyPr vert="horz" wrap="square" lIns="90170" tIns="46990" rIns="360045" bIns="46990" rtlCol="0" anchor="t" anchorCtr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Advanced Data Wrangling Techniques</a:t>
            </a:r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Tools &amp; Libraries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Utilized </a:t>
            </a:r>
            <a:r>
              <a:rPr lang="en-US" sz="1600" dirty="0" err="1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stringr</a:t>
            </a: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 library and Regular Expressions for text manipulation and cleaning.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Column &amp; Variable Normalization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Unified column names across datasets.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Used </a:t>
            </a:r>
            <a:r>
              <a:rPr lang="en-US" sz="1600" dirty="0" err="1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str_replace_all</a:t>
            </a: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 to replace spaces in variable names with underscores, ensuring data consistency.</a:t>
            </a:r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Cleaning 'raw_bike_sharing_systems.csv'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Purged unwanted reference links using tailored regular expressions.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Employed </a:t>
            </a:r>
            <a:r>
              <a:rPr lang="en-US" sz="1600" dirty="0" err="1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str_replace_all</a:t>
            </a: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 to substitute reference link markers [...] with blank spaces, simplifying the data.</a:t>
            </a:r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Numerical Data Extraction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Isolated numerical values embedded within text in the 'raw_bike_sharing_systems.csv' dataset.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Utilized </a:t>
            </a:r>
            <a:r>
              <a:rPr lang="en-US" sz="1600" dirty="0" err="1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str_extract</a:t>
            </a: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 to capture and isolate the first number in each relevant field for easier analysis.</a:t>
            </a:r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Goal: To create a clean, standardized dataset for efficient and accurate downstream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434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ClrTx/>
              <a:buSzTx/>
              <a:buNone/>
            </a:pPr>
            <a:r>
              <a:rPr lang="en-US" sz="2000" dirty="0">
                <a:sym typeface="+mn-ea"/>
              </a:rPr>
              <a:t>Data Wrangling in 'raw_seoul_bike_sharing.csv'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+mn-ea"/>
              </a:rPr>
              <a:t>Tools Used: </a:t>
            </a:r>
            <a:r>
              <a:rPr lang="en-US" sz="2000" dirty="0" err="1">
                <a:sym typeface="+mn-ea"/>
              </a:rPr>
              <a:t>dplyr</a:t>
            </a:r>
            <a:r>
              <a:rPr lang="en-US" sz="2000" dirty="0">
                <a:sym typeface="+mn-ea"/>
              </a:rPr>
              <a:t> library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+mn-ea"/>
              </a:rPr>
              <a:t>Handling Missing Values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+mn-ea"/>
              </a:rPr>
              <a:t>Target Variable: TEMPERATURE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+mn-ea"/>
              </a:rPr>
              <a:t>Method: Used is.na filter to identify missing values.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+mn-ea"/>
              </a:rPr>
              <a:t>Imputation: Replaced missing values with the mean of existing values.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+mn-ea"/>
              </a:rPr>
              <a:t>Data Normalization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+mn-ea"/>
              </a:rPr>
              <a:t>Approach: Min-Max Normalization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+mn-ea"/>
              </a:rPr>
              <a:t>Execution: Utilized mutate to apply normalization to selected variables.</a:t>
            </a:r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endParaRPr lang="en-US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r>
              <a:rPr lang="en-US" sz="2000" dirty="0">
                <a:sym typeface="+mn-ea"/>
              </a:rPr>
              <a:t>Goal: To create a standardized, complete dataset for more accurate analysis.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851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Metrics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Total &amp; active rental hours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Peak Time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Max rental date &amp; hour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Weather Data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3-hr interval focus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Seasonal Scope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Dataset's date range &amp; covered seasons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Rentals &amp; Weather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Sort by avg. bike count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Target Cities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15-20K bikes, with geo &amp; pop data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Seasonal Trends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Top 10 avg. hourly rentals &amp; temps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Seoul Bike Inventory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Joined city &amp; bike tables, key stats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Goal: Uncover key insights for optimizing bike rentals.</a:t>
            </a:r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endParaRPr lang="en-US" sz="2000" dirty="0"/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endParaRPr lang="en-US" sz="2000" dirty="0"/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endParaRPr lang="en-US" sz="2000" dirty="0"/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endParaRPr lang="en-US" sz="2000" dirty="0"/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data visualization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Scatter Plots</a:t>
            </a:r>
          </a:p>
          <a:p>
            <a:pPr lvl="1"/>
            <a:r>
              <a:rPr lang="en-US" sz="2000" dirty="0"/>
              <a:t>Rented Bike Count vs. Date, colored by Hour</a:t>
            </a:r>
          </a:p>
          <a:p>
            <a:pPr lvl="1"/>
            <a:r>
              <a:rPr lang="en-US" sz="2000" dirty="0"/>
              <a:t>Correlation between Bike Count &amp; Temp, segmented by Seasons</a:t>
            </a:r>
          </a:p>
          <a:p>
            <a:r>
              <a:rPr lang="en-US" sz="2400" dirty="0"/>
              <a:t>Histogram</a:t>
            </a:r>
          </a:p>
          <a:p>
            <a:pPr lvl="1"/>
            <a:r>
              <a:rPr lang="en-US" sz="2000" dirty="0"/>
              <a:t>With Kernel Density Overlay</a:t>
            </a:r>
          </a:p>
          <a:p>
            <a:r>
              <a:rPr lang="en-US" sz="2400" dirty="0"/>
              <a:t>Boxplots</a:t>
            </a:r>
          </a:p>
          <a:p>
            <a:pPr lvl="1"/>
            <a:r>
              <a:rPr lang="en-US" sz="2000" dirty="0"/>
              <a:t>Bike Count vs. Hour, grouped by Seasons</a:t>
            </a:r>
          </a:p>
          <a:p>
            <a:r>
              <a:rPr lang="en-US" sz="2400" dirty="0"/>
              <a:t>Aggregated Metrics</a:t>
            </a:r>
          </a:p>
          <a:p>
            <a:pPr lvl="1"/>
            <a:r>
              <a:rPr lang="en-US" sz="2000" dirty="0"/>
              <a:t>Daily Rainfall &amp; Snowfall via summarize()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Objective: Unveil patterns and correlations for informed decisions.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6130" y="1534795"/>
            <a:ext cx="10515600" cy="5186045"/>
          </a:xfrm>
        </p:spPr>
        <p:txBody>
          <a:bodyPr>
            <a:normAutofit fontScale="95000" lnSpcReduction="10000"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The primary goal here is to construct a robust linear regression model that accurately predicts hourly bike-sharing demand, focusing mainly on weather and datetime variables.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en-US" sz="2000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The Basics: Linear Models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First things first, we split our data into training and testing datasets. With this data, we go ahead and build two distinct models: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Model 1: This one uses only weather-related variables.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Model 2: A more comprehensive model, incorporating both weather and datetime variables.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Taking It Up a Notch: Model Enhancement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No model is perfect right off the bat, so we improve ours by adding some complexities: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en-US" sz="2000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Polynomial Terms: For capturing curvilinear relationships.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Interaction Terms: To understand how combined variables affect the output.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Regularization: To penalize overly complex models and prevent overfitting.</a:t>
            </a:r>
            <a:endParaRPr lang="en-US" sz="17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Predictive analysis cont.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6130" y="1534795"/>
            <a:ext cx="10515600" cy="5186045"/>
          </a:xfrm>
        </p:spPr>
        <p:txBody>
          <a:bodyPr>
            <a:normAutofit fontScale="95000"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The Metrics Game: Evaluating Success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To determine the best model among the contenders, we deploy some time-tested evaluation metrics like R-squared and RMSE. We even add a little flair by generating a bar graph to compare the predictor variable coefficients.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en-US" sz="2000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The Final Lap: Optimization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It's all about tweaking and fine-tuning to get that perfect model. Through experimentation and maybe a bit of luck, we aim to land on the most efficient and accurate model to predict hourly bike demand.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en-US" sz="2000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sz="2000" dirty="0"/>
              <a:t>The End Goal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entire exercise aims to pinpoint the optimal model, allowing for highly accurate hourly bike demand predictions. This could be a game-changer in optimizing bike-sharing services, especially in cities where this is a popular form of transport.</a:t>
            </a:r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0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 R Shiny dashboard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4470"/>
            <a:ext cx="10515600" cy="5184775"/>
          </a:xfrm>
        </p:spPr>
        <p:txBody>
          <a:bodyPr>
            <a:normAutofit fontScale="97500"/>
          </a:bodyPr>
          <a:lstStyle/>
          <a:p>
            <a:r>
              <a:rPr lang="en-US" sz="2000" dirty="0"/>
              <a:t>R Shiny App for Bike Forecasting</a:t>
            </a:r>
          </a:p>
          <a:p>
            <a:r>
              <a:rPr lang="en-US" sz="2000" dirty="0"/>
              <a:t>Dive into an interactive Leaflet map that comes alive with a city-specific dropdown.</a:t>
            </a:r>
          </a:p>
          <a:p>
            <a:r>
              <a:rPr lang="en-US" sz="2000" dirty="0"/>
              <a:t>Visualize the scene with </a:t>
            </a:r>
            <a:r>
              <a:rPr lang="en-US" sz="2000" dirty="0" err="1"/>
              <a:t>ggplot</a:t>
            </a:r>
            <a:r>
              <a:rPr lang="en-US" sz="2000" dirty="0"/>
              <a:t> graphs, showing not just bike demand but also temperature trends for your chosen city.</a:t>
            </a:r>
          </a:p>
          <a:p>
            <a:r>
              <a:rPr lang="en-US" sz="2000" dirty="0"/>
              <a:t>Enhance your experience with city detail plots and straightforward trend lines for temperature and demand.</a:t>
            </a:r>
          </a:p>
          <a:p>
            <a:r>
              <a:rPr lang="en-US" sz="2000" dirty="0"/>
              <a:t>Get hands-on with dynamic demand predictions and peek into how humidity correlates with bike-sharing needs.</a:t>
            </a:r>
          </a:p>
          <a:p>
            <a:r>
              <a:rPr lang="en-US" sz="2000" dirty="0"/>
              <a:t>End Game: A one-stop, user-friendly app offering razor-sharp insights into bike-sharing demand.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Exploratory data analysis results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Predictive analysis results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A dashboard demo in 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bike rental times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98740" y="1829752"/>
            <a:ext cx="4718649" cy="3880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peak in bike rentals was observed in June 2018, hitting a staggering 3,556 rentals at 6 pm.</a:t>
            </a:r>
          </a:p>
          <a:p>
            <a:pPr marL="0" indent="0">
              <a:buNone/>
            </a:pPr>
            <a:r>
              <a:rPr lang="en-US" sz="2000" dirty="0"/>
              <a:t>Summer months consistently show elevated levels of bike rentals, reinforcing seasonal trends in user behavior.</a:t>
            </a:r>
          </a:p>
          <a:p>
            <a:pPr marL="0" indent="0">
              <a:buNone/>
            </a:pPr>
            <a:r>
              <a:rPr lang="en-US" sz="2000" dirty="0"/>
              <a:t>Takeaway: The data suggests that strategic planning for bike availability is crucial, especially for high-demand periods like summer evenings.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  <p:pic>
        <p:nvPicPr>
          <p:cNvPr id="13" name="image7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6523007" y="1690688"/>
            <a:ext cx="5331460" cy="1178560"/>
          </a:xfrm>
          <a:prstGeom prst="rect">
            <a:avLst/>
          </a:prstGeom>
        </p:spPr>
      </p:pic>
      <p:pic>
        <p:nvPicPr>
          <p:cNvPr id="15" name="image8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6916048" y="3499167"/>
            <a:ext cx="3846830" cy="3039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15" name="Content Placeholder 2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Hourly popularity and temperature by seasons</a:t>
            </a:r>
            <a:br>
              <a:rPr lang="en-CA" b="1" dirty="0"/>
            </a:b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  <p:sp>
        <p:nvSpPr>
          <p:cNvPr id="101" name="Text Box 100"/>
          <p:cNvSpPr txBox="1"/>
          <p:nvPr/>
        </p:nvSpPr>
        <p:spPr>
          <a:xfrm>
            <a:off x="604077" y="1450658"/>
            <a:ext cx="10515600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9235" indent="-229235" algn="l"/>
            <a:r>
              <a:rPr lang="en-US" sz="2200" b="0" dirty="0">
                <a:solidFill>
                  <a:srgbClr val="0070C0"/>
                </a:solidFill>
                <a:latin typeface="IBM Plex Mono Text" panose="020B0509050203000203" pitchFamily="49" charset="0"/>
              </a:rPr>
              <a:t>Bike rentals hit their stride at two key times across all seasons: the morning rush at 8 am and the evening commute at 6 pm.</a:t>
            </a:r>
          </a:p>
          <a:p>
            <a:pPr marL="229235" indent="-229235" algn="l"/>
            <a:r>
              <a:rPr lang="en-US" sz="2200" b="0" dirty="0">
                <a:solidFill>
                  <a:srgbClr val="0070C0"/>
                </a:solidFill>
                <a:latin typeface="IBM Plex Mono Text" panose="020B0509050203000203" pitchFamily="49" charset="0"/>
              </a:rPr>
              <a:t>These time slots consistently rack up the highest average rentals, making them critical hours for supply optimization.</a:t>
            </a:r>
          </a:p>
          <a:p>
            <a:pPr marL="229235" indent="-229235" algn="l"/>
            <a:r>
              <a:rPr lang="en-US" sz="2200" b="0" dirty="0">
                <a:solidFill>
                  <a:srgbClr val="0070C0"/>
                </a:solidFill>
                <a:latin typeface="IBM Plex Mono Text" panose="020B0509050203000203" pitchFamily="49" charset="0"/>
              </a:rPr>
              <a:t>Takeaway: Whether it's winter or summer, 8 am and 6 pm are the hotspots for bike rentals. Adjusting supply for these peak times could maximize both availability and revenue. </a:t>
            </a:r>
            <a:endParaRPr lang="en-US" sz="22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</p:txBody>
      </p:sp>
      <p:pic>
        <p:nvPicPr>
          <p:cNvPr id="17" name="image1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838200" y="3667574"/>
            <a:ext cx="7760970" cy="30365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Rental Seasonality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14867" y="2193131"/>
            <a:ext cx="4921885" cy="36607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Across all seasons, analyzing the average hourly bike count reveals distinct trends.</a:t>
            </a:r>
          </a:p>
          <a:p>
            <a:pPr marL="0" indent="0">
              <a:buNone/>
            </a:pPr>
            <a:r>
              <a:rPr lang="en-US" dirty="0"/>
              <a:t>Summer stands out as the prime time for bike rentals, boasting the highest average hourly counts.</a:t>
            </a:r>
          </a:p>
          <a:p>
            <a:pPr marL="0" indent="0">
              <a:buNone/>
            </a:pPr>
            <a:r>
              <a:rPr lang="en-US" dirty="0"/>
              <a:t>In contrast, winter sees the lowest rate of bike rentals, indicating a seasonal dip in demand.</a:t>
            </a:r>
          </a:p>
          <a:p>
            <a:pPr marL="0" indent="0">
              <a:buNone/>
            </a:pPr>
            <a:r>
              <a:rPr lang="en-US" dirty="0"/>
              <a:t>Takeaway: Seasonality plays a significant role in bike rentals, with summer being the peak period. This underscores the need for dynamic supply strategies tailored to each season.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pic>
        <p:nvPicPr>
          <p:cNvPr id="19" name="image12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669984" y="1690688"/>
            <a:ext cx="6144883" cy="40984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Weather Seasonality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18946" y="4783437"/>
            <a:ext cx="5924909" cy="17554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Key variables that seem to be tightly linked with bike rentals are temperature, humidity, and dew point temperature.</a:t>
            </a:r>
          </a:p>
          <a:p>
            <a:pPr marL="0" indent="0">
              <a:buNone/>
            </a:pPr>
            <a:r>
              <a:rPr lang="en-US" dirty="0"/>
              <a:t>Other variables don't align well with the patterns observed in average bike rentals.</a:t>
            </a:r>
          </a:p>
          <a:p>
            <a:pPr marL="0" indent="0">
              <a:buNone/>
            </a:pPr>
            <a:r>
              <a:rPr lang="en-US" dirty="0"/>
              <a:t>Takeaway: If you're looking to predict bike rental demand, focus on temperature, humidity, and dew point as your leading indicators. The other factors may not offer the same predictive power.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pic>
        <p:nvPicPr>
          <p:cNvPr id="21" name="image13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838200" y="1480839"/>
            <a:ext cx="10515600" cy="31832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Bike-sharing info in Seoul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99490" y="1825625"/>
            <a:ext cx="4719823" cy="3376103"/>
          </a:xfrm>
        </p:spPr>
        <p:txBody>
          <a:bodyPr>
            <a:normAutofit fontScale="90000" lnSpcReduction="10000"/>
          </a:bodyPr>
          <a:lstStyle/>
          <a:p>
            <a:pPr marL="457200" indent="-457200">
              <a:buAutoNum type="arabicPeriod"/>
            </a:pPr>
            <a:r>
              <a:rPr lang="en-US" sz="2200" dirty="0"/>
              <a:t>Seoul, situated at 37.58° latitude and 127° longitude in South Korea, is a bustling city with a population of approximately 21.8 million people.</a:t>
            </a:r>
          </a:p>
          <a:p>
            <a:pPr marL="457200" indent="-457200">
              <a:buAutoNum type="arabicPeriod"/>
            </a:pPr>
            <a:r>
              <a:rPr lang="en-US" sz="2200" dirty="0"/>
              <a:t>The city is equipped with 20,000 rental bikes to cater to its residents and visitors alike.</a:t>
            </a:r>
          </a:p>
          <a:p>
            <a:pPr marL="457200" indent="-457200">
              <a:buAutoNum type="arabicPeriod"/>
            </a:pPr>
            <a:r>
              <a:rPr lang="en-US" sz="2200" dirty="0"/>
              <a:t>Takeaway: With a sizeable population and a substantial number of rental bikes, Seoul presents a unique landscape for studying bike rental trends and demand.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pic>
        <p:nvPicPr>
          <p:cNvPr id="23" name="image14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6304735" y="2049918"/>
            <a:ext cx="5372100" cy="26263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Cities similar to Seoul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561936" cy="3531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This query highlights cities with a total bike count ranging between 15,000 and 20,000.</a:t>
            </a:r>
          </a:p>
          <a:p>
            <a:pPr marL="0" indent="0">
              <a:buNone/>
            </a:pPr>
            <a:r>
              <a:rPr lang="en-US" sz="2200" dirty="0"/>
              <a:t>Included are details such as city and country names, geographical coordinates (LAT, LNG), population figures, and the exact number of available rental bikes.</a:t>
            </a:r>
          </a:p>
          <a:p>
            <a:pPr marL="0" indent="0">
              <a:buNone/>
            </a:pPr>
            <a:r>
              <a:rPr lang="en-US" sz="2200" dirty="0"/>
              <a:t>Takeaway: This focused query offers a snapshot of cities with similar bike infrastructure as Seoul, aiding in comparative analysis and trend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pic>
        <p:nvPicPr>
          <p:cNvPr id="27" name="image16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829876" y="1617452"/>
            <a:ext cx="5561448" cy="373955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67751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Bike rental vs.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62468" y="1574321"/>
            <a:ext cx="3931920" cy="2281687"/>
          </a:xfrm>
        </p:spPr>
        <p:txBody>
          <a:bodyPr>
            <a:noAutofit/>
          </a:bodyPr>
          <a:lstStyle/>
          <a:p>
            <a:r>
              <a:rPr lang="en-US" sz="1800" dirty="0"/>
              <a:t>A clear seasonal pattern emerges in the data for hourly rented bike counts.</a:t>
            </a:r>
          </a:p>
          <a:p>
            <a:r>
              <a:rPr lang="en-US" sz="1800" dirty="0"/>
              <a:t>Winter months record the lowest usage, often falling below 1,000 rentals per hour.</a:t>
            </a:r>
          </a:p>
          <a:p>
            <a:r>
              <a:rPr lang="en-US" sz="1800" dirty="0"/>
              <a:t>A noticeable uptick begins in spring, peaking during the June-July summer months.</a:t>
            </a:r>
          </a:p>
          <a:p>
            <a:r>
              <a:rPr lang="en-US" sz="1800" dirty="0"/>
              <a:t>Though there's a slight dip in August, a secondary peak occurs in September.</a:t>
            </a:r>
          </a:p>
          <a:p>
            <a:r>
              <a:rPr lang="en-US" sz="1800" dirty="0"/>
              <a:t>Takeaway: Understanding these seasonal trends can guide supply optimization, allowing for better planning and reduced operational costs.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pic>
        <p:nvPicPr>
          <p:cNvPr id="15" name="image24.jpe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5531013" y="695889"/>
            <a:ext cx="6159174" cy="51269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0" y="432087"/>
            <a:ext cx="7625062" cy="629728"/>
          </a:xfrm>
        </p:spPr>
        <p:txBody>
          <a:bodyPr>
            <a:normAutofit/>
          </a:bodyPr>
          <a:lstStyle/>
          <a:p>
            <a:r>
              <a:rPr lang="en-CA" sz="3600" b="1" dirty="0"/>
              <a:t>Bike rental vs. Datetime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534660" y="1742534"/>
            <a:ext cx="4819140" cy="3811588"/>
          </a:xfrm>
        </p:spPr>
        <p:txBody>
          <a:bodyPr/>
          <a:lstStyle/>
          <a:p>
            <a:endParaRPr lang="en-US" dirty="0"/>
          </a:p>
          <a:p>
            <a:pPr marL="285750" indent="-285750" algn="l">
              <a:buClrTx/>
              <a:buSzTx/>
              <a:buFont typeface="Arial" panose="020B0604020202020204" pitchFamily="34" charset="0"/>
            </a:pPr>
            <a:r>
              <a:rPr lang="en-US" sz="1500" dirty="0"/>
              <a:t>Bike rentals are predominantly concentrated during daytime hours (12 PM onwards) and taper off significantly after midnight.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</a:pPr>
            <a:r>
              <a:rPr lang="en-US" sz="1500" dirty="0"/>
              <a:t>This trend is consistent and logical, as late-night and early-morning hours are typically rest periods for most people.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</a:pPr>
            <a:r>
              <a:rPr lang="en-US" sz="1500" dirty="0"/>
              <a:t>This pattern holds true across all seasons.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</a:pPr>
            <a:r>
              <a:rPr lang="en-US" sz="1500" dirty="0"/>
              <a:t>Takeaway: Awareness of these daily rental cycles can assist in optimizing bike availability and maintenance schedules.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  <p:pic>
        <p:nvPicPr>
          <p:cNvPr id="17" name="image25.jpe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/>
          <a:srcRect l="2365" t="1592" r="1339" b="1114"/>
          <a:stretch/>
        </p:blipFill>
        <p:spPr>
          <a:xfrm>
            <a:off x="224287" y="1742534"/>
            <a:ext cx="5943600" cy="370073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8373223" cy="531812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Bike rental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309420" y="1504315"/>
            <a:ext cx="3932237" cy="3811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histogram reveals a mode around 250 bikes, indicating that most of the time, bike rentals hover around this number.</a:t>
            </a:r>
          </a:p>
          <a:p>
            <a:r>
              <a:rPr lang="en-US" dirty="0"/>
              <a:t>However, we also spot some irregularities—additional 'bumps' at about 700, 900, 1900, and 3200 bikes suggest multiple modes or peaks within subgroups.</a:t>
            </a:r>
          </a:p>
          <a:p>
            <a:r>
              <a:rPr lang="en-US" dirty="0"/>
              <a:t>The tail of the distribution hints at outlier events where bike rentals shoot up far above the norm.</a:t>
            </a:r>
          </a:p>
          <a:p>
            <a:r>
              <a:rPr lang="en-US" dirty="0"/>
              <a:t>Takeaway: While the typical demand is moderate, there are specific instances or conditions that trigger significantly higher bike rentals. This suggests room for further investigation to pinpoint these demand drivers.</a:t>
            </a:r>
            <a:endParaRPr lang="en-US" sz="1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  <p:pic>
        <p:nvPicPr>
          <p:cNvPr id="19" name="image26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92327" y="1504315"/>
            <a:ext cx="6172200" cy="38493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Daily total rainfall and snowfall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/>
          </a:p>
        </p:txBody>
      </p:sp>
      <p:pic>
        <p:nvPicPr>
          <p:cNvPr id="49" name="image26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55330" y="1459278"/>
            <a:ext cx="5607685" cy="47148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364930" y="1536174"/>
            <a:ext cx="49888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As expected, snowfall mainly occurs in winter, while rainfall is spread throughout the rest of the year.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Generally, the climate is dry; there's often no rain or snow.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In the given year, about 30 days experienced snowfall and around 100 days had rainfall.</a:t>
            </a:r>
          </a:p>
          <a:p>
            <a:pPr algn="l"/>
            <a:endParaRPr lang="en-US" sz="16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Takeaway: The majority of days are precipitation-free, but when it does happen, it's more likely to be rain than snow. This could influence bike rental patterns and should be considered in demand forecasting.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285075" y="1743074"/>
            <a:ext cx="7068725" cy="4465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Focus: Optimize bike rental supply for better availability and accessibility.</a:t>
            </a:r>
          </a:p>
          <a:p>
            <a:r>
              <a:rPr lang="en-US" sz="1500" dirty="0"/>
              <a:t>Data Methods: Used standardized and normalized data, scraped Wikipedia for bike-sharing trends.</a:t>
            </a:r>
          </a:p>
          <a:p>
            <a:r>
              <a:rPr lang="en-US" sz="1500" dirty="0"/>
              <a:t>Key Findings:</a:t>
            </a:r>
          </a:p>
          <a:p>
            <a:r>
              <a:rPr lang="en-US" sz="1500" dirty="0"/>
              <a:t>Peak Months: June and September see highest rental rates.</a:t>
            </a:r>
          </a:p>
          <a:p>
            <a:r>
              <a:rPr lang="en-US" sz="1500" dirty="0"/>
              <a:t>High Demand Hours: 6am to 8pm.</a:t>
            </a:r>
          </a:p>
          <a:p>
            <a:r>
              <a:rPr lang="en-US" sz="1500" dirty="0"/>
              <a:t>Key Variables: Weather conditions, specifically temperature and rainfall, influence demand the most.</a:t>
            </a:r>
          </a:p>
          <a:p>
            <a:r>
              <a:rPr lang="en-US" sz="1500" dirty="0"/>
              <a:t>Demand Fluctuations: Typical rentals range from 200-300, but can spike to 3500.</a:t>
            </a:r>
          </a:p>
          <a:p>
            <a:r>
              <a:rPr lang="en-US" sz="1500" dirty="0"/>
              <a:t>City Trends: Similar cities in terms of population and climate show comparable rental patterns.</a:t>
            </a:r>
          </a:p>
          <a:p>
            <a:r>
              <a:rPr lang="en-US" sz="1500" dirty="0"/>
              <a:t>Impact: Supply adjustments based on predictive analytics can reduce operational costs.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837721" cy="629728"/>
          </a:xfrm>
        </p:spPr>
        <p:txBody>
          <a:bodyPr>
            <a:normAutofit/>
          </a:bodyPr>
          <a:lstStyle/>
          <a:p>
            <a:r>
              <a:rPr lang="en-US" dirty="0"/>
              <a:t>Ranked coefficients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839788" y="1708031"/>
            <a:ext cx="3932237" cy="381158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dirty="0"/>
              <a:t>Top factors for bike rental prediction in Seoul: Rainfall, 6pm time slot, Humidity, and Temperature.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dirty="0"/>
              <a:t>These factors vary across seasons, adding a layer of complexity to the prediction model.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en-US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dirty="0"/>
              <a:t>Takeaway: These dynamic variables partly explain the seasonal patterns in bike rentals. For more accurate predictions, these should be key considerations in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/>
          </a:p>
        </p:txBody>
      </p:sp>
      <p:sp>
        <p:nvSpPr>
          <p:cNvPr id="1073742903" name="Straight Connector 1073742902"/>
          <p:cNvSpPr/>
          <p:nvPr/>
        </p:nvSpPr>
        <p:spPr>
          <a:xfrm>
            <a:off x="917742" y="1082615"/>
            <a:ext cx="8246745" cy="0"/>
          </a:xfrm>
          <a:prstGeom prst="line">
            <a:avLst/>
          </a:prstGeom>
          <a:ln w="6350" cap="flat" cmpd="sng">
            <a:solidFill>
              <a:srgbClr val="00AFE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587041" y="1708031"/>
            <a:ext cx="6172200" cy="3846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38318" cy="36230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839788" y="1298276"/>
            <a:ext cx="3932237" cy="3811588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dirty="0"/>
              <a:t>A deep dive into the residuals indicated the need for a log transformation on the predicted variable for better model fit.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dirty="0"/>
              <a:t>Post-transformation, linear regression assumptions are better met.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dirty="0"/>
              <a:t>Going forward, "RENTED_BIKE_COUNT" will represent the log-transformed counts.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en-US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dirty="0"/>
              <a:t>Takeaway: Model 2 performs the best, particularly after the log transformation. Keep this in mind for subsequent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/>
          </a:p>
        </p:txBody>
      </p:sp>
      <p:pic>
        <p:nvPicPr>
          <p:cNvPr id="55" name="image29.jpe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5840095" y="987425"/>
            <a:ext cx="4858385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best performing model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37565" y="1529715"/>
            <a:ext cx="9247505" cy="3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 algn="l" fontAlgn="b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3" indent="-285750" algn="l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Top Performers: Three models—Poly only, </a:t>
            </a:r>
            <a:r>
              <a:rPr lang="en-US" sz="16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Poly+Interact</a:t>
            </a: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, and Ridge (L2)—have an RMSE under 330 and R-squared above 0.72.</a:t>
            </a:r>
          </a:p>
          <a:p>
            <a:pPr marL="285750" lvl="3" indent="-285750" algn="l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Our Pick: Going for simplicity and effectiveness, the Polynomial-only model stands out.</a:t>
            </a:r>
          </a:p>
          <a:p>
            <a:pPr marL="285750" lvl="3" indent="-285750" algn="l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285750" lvl="3" indent="-285750" algn="l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Model Formula:</a:t>
            </a:r>
          </a:p>
          <a:p>
            <a:pPr marL="285750" lvl="3" indent="-285750" algn="l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RENTED_BIKE_COUNT ~ . + poly(RAINFALL, 3) + poly(HUMIDITY, 3) + poly(TEMPERATURE, 3) + poly(DEW_POINT_TEMPERATURE, 3)</a:t>
            </a:r>
          </a:p>
          <a:p>
            <a:pPr marL="285750" lvl="3" indent="-285750" algn="l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285750" lvl="3" indent="-285750" algn="l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Key Takeaway: The Polynomial-only model offers the best balance of accuracy and simplicity.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Q-Q plot of the 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•Model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  <p:pic>
        <p:nvPicPr>
          <p:cNvPr id="59" name="image31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5824855" y="987425"/>
            <a:ext cx="4888230" cy="48736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99590" y="3369310"/>
            <a:ext cx="165798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Prediction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Truth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155" y="3488055"/>
            <a:ext cx="183515" cy="1708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875155" y="3787775"/>
            <a:ext cx="183515" cy="17081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20"/>
          </a:xfrm>
        </p:spPr>
        <p:txBody>
          <a:bodyPr>
            <a:normAutofit fontScale="90000"/>
          </a:bodyPr>
          <a:lstStyle/>
          <a:p>
            <a:r>
              <a:rPr lang="en-US" dirty="0"/>
              <a:t>Bike-sharing demand prediction for </a:t>
            </a:r>
            <a:r>
              <a:rPr lang="en-IN" dirty="0"/>
              <a:t>city : London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  <p:pic>
        <p:nvPicPr>
          <p:cNvPr id="63" name="image33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835" y="1474470"/>
            <a:ext cx="10587355" cy="49980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>
            <a:normAutofit fontScale="90000"/>
          </a:bodyPr>
          <a:lstStyle/>
          <a:p>
            <a:r>
              <a:rPr lang="en-US" dirty="0"/>
              <a:t>Bike-sharing demand prediction for </a:t>
            </a:r>
            <a:r>
              <a:rPr lang="en-IN" dirty="0"/>
              <a:t>city : Paris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  <p:pic>
        <p:nvPicPr>
          <p:cNvPr id="65" name="image34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4645"/>
            <a:ext cx="10516235" cy="47517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75000" lnSpcReduction="20000"/>
          </a:bodyPr>
          <a:lstStyle/>
          <a:p>
            <a:r>
              <a:rPr lang="en-US" dirty="0"/>
              <a:t>Typical Scene: Rentals usually hover around 200-300 bikes.</a:t>
            </a:r>
          </a:p>
          <a:p>
            <a:r>
              <a:rPr lang="en-US" dirty="0"/>
              <a:t>Weather &amp; Time: Favorable conditions and peak hours can spike rentals to 3,500.</a:t>
            </a:r>
          </a:p>
          <a:p>
            <a:r>
              <a:rPr lang="en-US" dirty="0"/>
              <a:t>Seasonal Trends: Summer and Autumn see the most action, with June and September as peak months. Winter's a slow season.</a:t>
            </a:r>
          </a:p>
          <a:p>
            <a:r>
              <a:rPr lang="en-US" dirty="0"/>
              <a:t>Prime Time: 6am and 8pm are the hotspots for rentals.</a:t>
            </a:r>
          </a:p>
          <a:p>
            <a:r>
              <a:rPr lang="en-US" dirty="0"/>
              <a:t>Key Factors: Temperature and weather conditions like Humidity/Rainfall heavily influence rentals.</a:t>
            </a:r>
          </a:p>
          <a:p>
            <a:r>
              <a:rPr lang="en-US" dirty="0"/>
              <a:t>One Size Doesn't Fit All: Similar cities may have similar patterns, but always check the local data.</a:t>
            </a:r>
          </a:p>
          <a:p>
            <a:r>
              <a:rPr lang="en-US" dirty="0"/>
              <a:t>Business Impact: Aligning bike supply with our dashboard predictions could cut costs and better meet customer demands.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Urban Bike Rentals</a:t>
            </a:r>
          </a:p>
          <a:p>
            <a:pPr lvl="1"/>
            <a:r>
              <a:rPr lang="en-US" sz="1400" dirty="0"/>
              <a:t>Critical for city mobility</a:t>
            </a:r>
          </a:p>
          <a:p>
            <a:pPr lvl="1"/>
            <a:r>
              <a:rPr lang="en-US" sz="1400" dirty="0"/>
              <a:t>Need to balance availability &amp; accessibility</a:t>
            </a:r>
          </a:p>
          <a:p>
            <a:r>
              <a:rPr lang="en-US" sz="1800" dirty="0"/>
              <a:t>Challenge</a:t>
            </a:r>
          </a:p>
          <a:p>
            <a:pPr lvl="1"/>
            <a:r>
              <a:rPr lang="en-US" sz="1400" dirty="0"/>
              <a:t>Oversupply = High Costs</a:t>
            </a:r>
          </a:p>
          <a:p>
            <a:pPr lvl="1"/>
            <a:r>
              <a:rPr lang="en-US" sz="1400" dirty="0"/>
              <a:t>Undersupply = Lost Revenue</a:t>
            </a:r>
          </a:p>
          <a:p>
            <a:r>
              <a:rPr lang="en-US" sz="1800" dirty="0"/>
              <a:t>Solution</a:t>
            </a:r>
          </a:p>
          <a:p>
            <a:pPr lvl="1"/>
            <a:r>
              <a:rPr lang="en-US" sz="1400" dirty="0"/>
              <a:t>ML model to predict hourly demand</a:t>
            </a:r>
          </a:p>
          <a:p>
            <a:pPr marL="0" indent="0">
              <a:buNone/>
            </a:pPr>
            <a:r>
              <a:rPr lang="en-US" sz="1800" dirty="0"/>
              <a:t>  Key Predictors</a:t>
            </a:r>
          </a:p>
          <a:p>
            <a:pPr lvl="1"/>
            <a:r>
              <a:rPr lang="en-US" sz="1400" dirty="0"/>
              <a:t>Weather</a:t>
            </a:r>
          </a:p>
          <a:p>
            <a:pPr lvl="1"/>
            <a:r>
              <a:rPr lang="en-US" sz="1400" dirty="0"/>
              <a:t>Season</a:t>
            </a:r>
          </a:p>
          <a:p>
            <a:pPr lvl="1"/>
            <a:r>
              <a:rPr lang="en-US" sz="1400" dirty="0"/>
              <a:t>Hour of Day</a:t>
            </a:r>
            <a:endParaRPr lang="en-US" sz="11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Perform data collection</a:t>
            </a:r>
          </a:p>
          <a:p>
            <a:r>
              <a:rPr lang="en-US" sz="2200" dirty="0"/>
              <a:t>Perform data wrangling</a:t>
            </a:r>
          </a:p>
          <a:p>
            <a:r>
              <a:rPr lang="en-US" sz="2200" dirty="0"/>
              <a:t>Perform exploratory data analysis (EDA) using SQL and visualization</a:t>
            </a:r>
          </a:p>
          <a:p>
            <a:r>
              <a:rPr lang="en-US" sz="2200" dirty="0"/>
              <a:t>Perform predictive analysis using regression models</a:t>
            </a:r>
          </a:p>
          <a:p>
            <a:pPr lvl="1"/>
            <a:r>
              <a:rPr lang="en-US" sz="1800" dirty="0"/>
              <a:t>How to build the baseline model</a:t>
            </a:r>
          </a:p>
          <a:p>
            <a:pPr lvl="1"/>
            <a:r>
              <a:rPr lang="en-US" sz="1800" dirty="0"/>
              <a:t>How to improve the baseline model</a:t>
            </a:r>
          </a:p>
          <a:p>
            <a:r>
              <a:rPr lang="en-US" sz="2200" dirty="0"/>
              <a:t>Build a R Shiny dashboard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8200" y="1478915"/>
            <a:ext cx="10616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Sources for Bike Sharing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Seoul Bike Sharing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Metrics: Temp, Humidity, Windspeed,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Retrieval: Utilized </a:t>
            </a:r>
            <a:r>
              <a:rPr lang="en-US" dirty="0" err="1"/>
              <a:t>download.file</a:t>
            </a:r>
            <a:r>
              <a:rPr lang="en-US" dirty="0"/>
              <a:t> function for dataset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IBM 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Weather API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Provides: 5-day forecast for multiple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HTTP requests to API, stored in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Tools: JSON parsing, HTTP GET loop, saved 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 err="1"/>
              <a:t>OpenWeather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Bike Sharing Systems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Content: Active bike-sharing programs globally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8200" y="1478915"/>
            <a:ext cx="1061656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Data Collection Methods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Wikipedia Bike-Sharing Data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Approach: Web scraping using </a:t>
            </a:r>
            <a:r>
              <a:rPr lang="en-US" sz="2000" dirty="0" err="1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read_html</a:t>
            </a: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html_node</a:t>
            </a: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, and </a:t>
            </a:r>
            <a:r>
              <a:rPr lang="en-US" sz="2000" dirty="0" err="1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html_table</a:t>
            </a:r>
            <a:endParaRPr lang="en-US" sz="2000" dirty="0">
              <a:solidFill>
                <a:srgbClr val="0070C0"/>
              </a:solidFill>
              <a:latin typeface="IBM Plex Mono Text" panose="020B0509050203000203" pitchFamily="49" charset="0"/>
              <a:sym typeface="+mn-ea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Output: Data saved to CSV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Source: Wikipedia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/>
              <a:buChar char="•"/>
            </a:pPr>
            <a:endParaRPr lang="en-US" sz="2000" dirty="0">
              <a:solidFill>
                <a:srgbClr val="0070C0"/>
              </a:solidFill>
              <a:latin typeface="IBM Plex Mono Text" panose="020B0509050203000203" pitchFamily="49" charset="0"/>
              <a:sym typeface="+mn-ea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World Cities Data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Approach: Used </a:t>
            </a:r>
            <a:r>
              <a:rPr lang="en-US" sz="2000" dirty="0" err="1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download.file</a:t>
            </a: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 for data acquisition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Content: Major cities' name, latitude, longitude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  <a:sym typeface="+mn-ea"/>
              </a:rPr>
              <a:t>Source: IBM Cloud Storage</a:t>
            </a:r>
            <a:endParaRPr lang="en-US" sz="20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pic>
        <p:nvPicPr>
          <p:cNvPr id="9" name="image5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2510" y="1734185"/>
            <a:ext cx="9598660" cy="4822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IBM CAD">
      <a:dk1>
        <a:srgbClr val="005493"/>
      </a:dk1>
      <a:lt1>
        <a:srgbClr val="4472C4"/>
      </a:lt1>
      <a:dk2>
        <a:srgbClr val="1C1C1C"/>
      </a:dk2>
      <a:lt2>
        <a:srgbClr val="FFFFFF"/>
      </a:lt2>
      <a:accent1>
        <a:srgbClr val="00B0F0"/>
      </a:accent1>
      <a:accent2>
        <a:srgbClr val="FF0000"/>
      </a:accent2>
      <a:accent3>
        <a:srgbClr val="F2F2F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0000"/>
      </a:folHlink>
    </a:clrScheme>
    <a:fontScheme name="IBM CAD">
      <a:majorFont>
        <a:latin typeface="IBM Plex Mono SemiBold"/>
        <a:ea typeface=""/>
        <a:cs typeface=""/>
      </a:majorFont>
      <a:minorFont>
        <a:latin typeface="IBM Plex Mono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342900" indent="-342900" algn="l">
          <a:buClrTx/>
          <a:buSzTx/>
          <a:buFont typeface="Arial" panose="020B0604020202020204" pitchFamily="34" charset="0"/>
          <a:buChar char="•"/>
          <a:defRPr lang="en-US" sz="2000" dirty="0">
            <a:solidFill>
              <a:srgbClr val="0070C0"/>
            </a:solidFill>
            <a:latin typeface="IBM Plex Mono Text" panose="020B0509050203000203" pitchFamily="49" charset="0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SLIDE_TEMPLATE_skill_network</Template>
  <TotalTime>32</TotalTime>
  <Words>2363</Words>
  <Application>Microsoft Office PowerPoint</Application>
  <PresentationFormat>Widescreen</PresentationFormat>
  <Paragraphs>300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IBM Plex Mono SemiBold</vt:lpstr>
      <vt:lpstr>IBM Plex Mono Text</vt:lpstr>
      <vt:lpstr>SLIDE_TEMPLATE_skill_network</vt:lpstr>
      <vt:lpstr>Applied Data Science with R Capstone project</vt:lpstr>
      <vt:lpstr>Outline</vt:lpstr>
      <vt:lpstr>Executive Summary</vt:lpstr>
      <vt:lpstr>Introduction</vt:lpstr>
      <vt:lpstr>Methodology</vt:lpstr>
      <vt:lpstr>Methodology</vt:lpstr>
      <vt:lpstr>Data collection</vt:lpstr>
      <vt:lpstr>Data collection</vt:lpstr>
      <vt:lpstr>Data collection</vt:lpstr>
      <vt:lpstr>Data wrangling</vt:lpstr>
      <vt:lpstr>Data wrangling</vt:lpstr>
      <vt:lpstr>EDA with SQL</vt:lpstr>
      <vt:lpstr>EDA with data visualization</vt:lpstr>
      <vt:lpstr>Predictive analysis</vt:lpstr>
      <vt:lpstr>Predictive analysis cont.</vt:lpstr>
      <vt:lpstr>Build a R Shiny dashboard</vt:lpstr>
      <vt:lpstr>Results</vt:lpstr>
      <vt:lpstr>EDA with SQL</vt:lpstr>
      <vt:lpstr>Busiest bike rental times</vt:lpstr>
      <vt:lpstr>Hourly popularity and temperature by seasons </vt:lpstr>
      <vt:lpstr>Rental Seasonality</vt:lpstr>
      <vt:lpstr>Weather Seasonality</vt:lpstr>
      <vt:lpstr>Bike-sharing info in Seoul</vt:lpstr>
      <vt:lpstr>Cities similar to Seoul</vt:lpstr>
      <vt:lpstr>EDA with Visualization</vt:lpstr>
      <vt:lpstr>Bike rental vs. Date</vt:lpstr>
      <vt:lpstr>Bike rental vs. Datetime</vt:lpstr>
      <vt:lpstr>Bike rental histogram</vt:lpstr>
      <vt:lpstr>Daily total rainfall and snowfall</vt:lpstr>
      <vt:lpstr>Predictive analysis</vt:lpstr>
      <vt:lpstr>Ranked coefficients</vt:lpstr>
      <vt:lpstr>Model evaluation</vt:lpstr>
      <vt:lpstr>Find the best performing model </vt:lpstr>
      <vt:lpstr>Q-Q plot of the best model</vt:lpstr>
      <vt:lpstr>Dashboard</vt:lpstr>
      <vt:lpstr>Bike-sharing demand prediction for city : London</vt:lpstr>
      <vt:lpstr>Bike-sharing demand prediction for city : Paris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Brian S</cp:lastModifiedBy>
  <cp:revision>150</cp:revision>
  <dcterms:created xsi:type="dcterms:W3CDTF">2021-04-29T18:58:00Z</dcterms:created>
  <dcterms:modified xsi:type="dcterms:W3CDTF">2023-08-31T01:26:51Z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ICV">
    <vt:lpwstr>A320D3A4AEF9495F96FC747E247B9E86</vt:lpwstr>
  </property>
  <property fmtid="{D5CDD505-2E9C-101B-9397-08002B2CF9AE}" pid="4" name="KSOProductBuildVer">
    <vt:lpwstr>1033-11.2.0.11130</vt:lpwstr>
  </property>
</Properties>
</file>