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41"/>
  </p:notesMasterIdLst>
  <p:sldIdLst>
    <p:sldId id="256" r:id="rId5"/>
    <p:sldId id="259" r:id="rId6"/>
    <p:sldId id="260" r:id="rId7"/>
    <p:sldId id="261" r:id="rId8"/>
    <p:sldId id="262" r:id="rId9"/>
    <p:sldId id="298" r:id="rId10"/>
    <p:sldId id="263" r:id="rId11"/>
    <p:sldId id="264" r:id="rId12"/>
    <p:sldId id="265" r:id="rId13"/>
    <p:sldId id="266" r:id="rId14"/>
    <p:sldId id="293" r:id="rId15"/>
    <p:sldId id="276" r:id="rId16"/>
    <p:sldId id="277" r:id="rId17"/>
    <p:sldId id="278" r:id="rId18"/>
    <p:sldId id="270" r:id="rId19"/>
    <p:sldId id="279" r:id="rId20"/>
    <p:sldId id="280" r:id="rId21"/>
    <p:sldId id="281" r:id="rId22"/>
    <p:sldId id="282" r:id="rId23"/>
    <p:sldId id="283" r:id="rId24"/>
    <p:sldId id="284" r:id="rId25"/>
    <p:sldId id="269" r:id="rId26"/>
    <p:sldId id="285" r:id="rId27"/>
    <p:sldId id="286" r:id="rId28"/>
    <p:sldId id="287" r:id="rId29"/>
    <p:sldId id="288" r:id="rId30"/>
    <p:sldId id="267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74" r:id="rId39"/>
    <p:sldId id="275" r:id="rId4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483"/>
    <a:srgbClr val="145579"/>
    <a:srgbClr val="204E79"/>
    <a:srgbClr val="005493"/>
    <a:srgbClr val="F8F9FA"/>
    <a:srgbClr val="F2F2F2"/>
    <a:srgbClr val="121619"/>
    <a:srgbClr val="F7F3F2"/>
    <a:srgbClr val="F6F2FF"/>
    <a:srgbClr val="ED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7"/>
    <p:restoredTop sz="96327"/>
  </p:normalViewPr>
  <p:slideViewPr>
    <p:cSldViewPr snapToGrid="0">
      <p:cViewPr varScale="1">
        <p:scale>
          <a:sx n="99" d="100"/>
          <a:sy n="99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FBAC-BC43-174B-8362-DF782CBFF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25C29AF-D985-5942-8A28-14626910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B9FB-F8F4-7F4F-87A4-883C7116E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90D7B-2B6B-2D45-B68E-903BB49D9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D4FE-13CD-604D-B272-7D2568F4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E935-029C-474F-849D-E85C929A3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C2D4B7-423C-B64C-91C2-024ACCB7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BDB4F-B51D-4F43-96CA-8769EDF75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3911B-C823-8F4D-A0F5-678EB8BD4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AEBD-6719-CA48-A235-34A6A378C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8C3F149-D0F5-7E45-848F-762B0FD0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34ECAB-8CA0-8D40-836C-AEE5AE3C1E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08FA7A2-4D43-AB48-A94E-BD374D2F9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991E-C6E4-4C46-9375-F85058052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376D9B7-3A9C-D24B-88D8-068A87AB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1E8E1F9-7A9B-3449-8ED0-2CC545C3A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86EE8-15CB-0841-AED8-6AFB3623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9D453-43AB-0442-A49F-B782F2B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B22B678-4D42-8747-A390-2C0A371B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6499B-5FDB-F84A-AF4B-03DAC2E6E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0738B2-6D3A-4648-87C8-A0DA8771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5F500-14B4-8946-9E21-29BD8481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D88E1-0250-A14B-9448-FAF34C49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Applied Data Science with R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Seko</a:t>
            </a:r>
          </a:p>
          <a:p>
            <a:r>
              <a:rPr lang="en-US"/>
              <a:t>August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what charts were plotted using bullet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screenshots of your </a:t>
            </a:r>
            <a:r>
              <a:rPr lang="en-US" dirty="0" err="1"/>
              <a:t>ggplot</a:t>
            </a:r>
            <a:r>
              <a:rPr lang="en-US" dirty="0"/>
              <a:t> code snippets to the Appendix section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how you built, evaluated, improved and found the best performing model </a:t>
            </a:r>
          </a:p>
          <a:p>
            <a:endParaRPr lang="en-US" dirty="0"/>
          </a:p>
          <a:p>
            <a:r>
              <a:rPr lang="en-US" dirty="0"/>
              <a:t>You need present your model development process using key phrases and flowchart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R Shiny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what plots and interactions you built into the dashboard using bullet points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Exploratory data analysis results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Predictive analysis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A dashboard demo in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Busiest bike rental 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dates and hours which had the most bike rentals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CA" b="1" dirty="0"/>
              <a:t>Hourly popularity and temperature by seasons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hourly popularity and temperature by season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5478-DA14-224A-86EB-1DEBC1E91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Rental Seasonality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Rental Seasonality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EC204-6979-264D-A847-A40A6855A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Weather Seasonality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Weather Seasonality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E2FD-95BF-5C4B-B607-B4C4D1C01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Bike-sharing info in Seoul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the total Bike count and city info for Seoul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83BC8-CBF6-D844-AA13-2B3E45B6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20004-7A7B-1846-B8F9-E034BB7B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754898-2E75-F643-867F-EE5BE8F1580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7475-929A-3C43-8710-21F89720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/>
              <a:t>Cities similar to Seoul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CA" dirty="0"/>
              <a:t>Find all city names and coordinates with comparable bike scale to Seoul's bike sharing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query result with a short explanation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B5D5-D62F-D340-9B86-E53618111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FE4F3-0232-0849-BFC2-DCEE7091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Bike rental vs. Date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09F086-366C-4343-8B57-58BF0B36827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scatter plot of RENTED_BIKE_COUNT vs. 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Bike rental vs. Datetime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0D7484-C538-944F-96AB-2942D4F10CF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the same plot of the RENTED_BIKE_COUNT time series, but now add HOURS as the colour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scatter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8D5F1-C390-9F4D-988B-81E5AA1FD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Bike rental histogram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B075DF-6B82-224A-99AC-6D2CE2838E3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histogram overlaid with a kernel density curve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histogram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9A576-7B32-774A-A15A-0925AFF04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Daily total rainfall and snowfall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BC8185-BBF5-2348-829D-CB05F1DCE4A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Show a </a:t>
            </a:r>
            <a:r>
              <a:rPr lang="en-CA" dirty="0" err="1"/>
              <a:t>barchart</a:t>
            </a:r>
            <a:r>
              <a:rPr lang="en-CA" dirty="0"/>
              <a:t> calculating the daily total rainfall and snowfall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the screenshot of the box plot with explanations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2F682-CCE1-1241-BB0B-AED9A056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1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DC8F1-F98E-B74A-AFE7-5BAA1319D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Ranked coefficients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8A1F52-B577-4546-8401-814729594B1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Show a screenshot of the ranked coefficients bar chart for the baseline model</a:t>
            </a:r>
          </a:p>
          <a:p>
            <a:endParaRPr lang="en-US" dirty="0"/>
          </a:p>
          <a:p>
            <a:r>
              <a:rPr lang="en-US" dirty="0"/>
              <a:t>Try to tell a story why some variables are important while some are not for predicting bike-sharing demand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53FF5-A73E-9642-A9AD-7478F728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6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F48CE57-D8EC-D24F-984D-3158249557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Built at least 5 different models using polynomial terms, interaction terms, and regularizations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Visualize the refined models’ RMSE and R-squared using grouped bar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3A94-3B89-8A4A-AB23-2FC7E47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best performing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34C5-C497-6442-B752-99A5D43F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the best performing model with:</a:t>
            </a:r>
          </a:p>
          <a:p>
            <a:pPr lvl="1"/>
            <a:r>
              <a:rPr lang="en-US" dirty="0"/>
              <a:t>RMSE must be less than 330</a:t>
            </a:r>
          </a:p>
          <a:p>
            <a:pPr lvl="1"/>
            <a:r>
              <a:rPr lang="en-US" dirty="0"/>
              <a:t>R-squared must be larger than 0.72</a:t>
            </a:r>
          </a:p>
          <a:p>
            <a:pPr lvl="1"/>
            <a:r>
              <a:rPr lang="en-US" dirty="0"/>
              <a:t>Shown a screenshot of the model performance</a:t>
            </a:r>
          </a:p>
          <a:p>
            <a:endParaRPr lang="en-US" dirty="0"/>
          </a:p>
          <a:p>
            <a:r>
              <a:rPr lang="en-US" dirty="0"/>
              <a:t>Show its model formula here (RENTED_BIKE_COUNT ~ x1 + x2 + x3 ….)</a:t>
            </a:r>
          </a:p>
          <a:p>
            <a:endParaRPr lang="en-US" dirty="0"/>
          </a:p>
          <a:p>
            <a:r>
              <a:rPr lang="en-US" dirty="0"/>
              <a:t>You could optionally present their final coefficients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FCE24-BC6D-2E49-A733-732F5F9F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1CA137-23BE-D343-A99F-678FC448591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pPr lvl="1"/>
            <a:r>
              <a:rPr lang="en-US" sz="1800"/>
              <a:t>Sub Point 1</a:t>
            </a:r>
          </a:p>
          <a:p>
            <a:pPr lvl="1"/>
            <a:r>
              <a:rPr lang="en-US" sz="1800"/>
              <a:t>Sub Point 2</a:t>
            </a:r>
          </a:p>
          <a:p>
            <a:pPr lvl="1"/>
            <a:r>
              <a:rPr lang="en-US" sz="1800"/>
              <a:t>Sub Point 3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r>
              <a:rPr lang="en-US" sz="2200"/>
              <a:t>Point5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18C2-9175-0F42-907F-F0BF5659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58D4-A60E-214E-8C16-CD93F57F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3A94-3B89-8A4A-AB23-2FC7E47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Q-Q plot of the best model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A31769-2F5C-2C4E-9B88-8A02C64BA1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34C5-C497-6442-B752-99A5D43F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Plot the Q-Q plot of the best model’s test results vs the truths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5E48F-F367-1549-BB9D-5093A0294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1&gt;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&lt;Dashboard screenshot 1&gt; title with an appropriate title</a:t>
            </a:r>
          </a:p>
          <a:p>
            <a:endParaRPr lang="en-US" dirty="0"/>
          </a:p>
          <a:p>
            <a:r>
              <a:rPr lang="en-US" dirty="0"/>
              <a:t>Show the screenshot for cities’ max bike-sharing prediction on a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the important elements on the screenshot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977AE-309C-AC49-B15B-7A3721533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2&gt;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&lt;Dashboard screenshot 2&gt; title with an appropriate 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when one specific city is selected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the important elements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&lt;Dashboard screenshot 3&gt;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Replace &lt;Dashboard screenshot 3&gt; title with an appropriate title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screenshot when another specific city is selected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the important elements on the screenshot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540D3-DDDE-4144-9FF0-E6F9944E7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7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  <a:p>
            <a:r>
              <a:rPr lang="en-US" dirty="0"/>
              <a:t>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assets like R code snippets, SQL queries, charts, Notebook outputs, </a:t>
            </a:r>
            <a:r>
              <a:rPr lang="en-US"/>
              <a:t>or data sets </a:t>
            </a:r>
            <a:r>
              <a:rPr lang="en-US" dirty="0"/>
              <a:t>that you may have created during this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2AAC-90A4-4846-970F-EEFF077D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C53D-47D8-7B4A-B568-D9C50E110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Perform data collection</a:t>
            </a:r>
          </a:p>
          <a:p>
            <a:r>
              <a:rPr lang="en-US" sz="2200" dirty="0"/>
              <a:t>Perform data wrangling</a:t>
            </a:r>
          </a:p>
          <a:p>
            <a:r>
              <a:rPr lang="en-US" sz="2200" dirty="0"/>
              <a:t>Perform exploratory data analysis (EDA) using SQL and visualization</a:t>
            </a:r>
          </a:p>
          <a:p>
            <a:r>
              <a:rPr lang="en-US" sz="2200" dirty="0"/>
              <a:t>Perform predictive analysis using regression models</a:t>
            </a:r>
          </a:p>
          <a:p>
            <a:pPr lvl="1"/>
            <a:r>
              <a:rPr lang="en-US" sz="1800" dirty="0"/>
              <a:t>How to build the baseline model</a:t>
            </a:r>
          </a:p>
          <a:p>
            <a:pPr lvl="1"/>
            <a:r>
              <a:rPr lang="en-US" sz="1800" dirty="0"/>
              <a:t>How to improve the baseline model</a:t>
            </a:r>
          </a:p>
          <a:p>
            <a:r>
              <a:rPr lang="en-US" sz="2200" dirty="0"/>
              <a:t>Build a R Shiny dashboard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data sets were collected. </a:t>
            </a:r>
          </a:p>
          <a:p>
            <a:endParaRPr lang="en-US" dirty="0"/>
          </a:p>
          <a:p>
            <a:r>
              <a:rPr lang="en-US" dirty="0"/>
              <a:t>You need to present your data collection process use key phrases and flowcharts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screenshots of Notebook code cell and cell output used for </a:t>
            </a:r>
            <a:r>
              <a:rPr lang="en-US" dirty="0" err="1"/>
              <a:t>OpenWeatherAPI</a:t>
            </a:r>
            <a:r>
              <a:rPr lang="en-US" dirty="0"/>
              <a:t> and </a:t>
            </a:r>
            <a:r>
              <a:rPr lang="en-US" dirty="0" err="1"/>
              <a:t>Webscrping</a:t>
            </a:r>
            <a:r>
              <a:rPr lang="en-US" dirty="0"/>
              <a:t> to the Appendix section for peer-review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data sets were processed</a:t>
            </a:r>
          </a:p>
          <a:p>
            <a:endParaRPr lang="en-US" dirty="0"/>
          </a:p>
          <a:p>
            <a:r>
              <a:rPr lang="en-US" dirty="0"/>
              <a:t>You need to present your data wrangling process using key phrases and flowcharts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the screenshots of data wrangling code cell and output for regular expressions, missing values handling, generating indicator columns to the Appendix section for peer-review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performed SQL queries using bullet points</a:t>
            </a:r>
          </a:p>
          <a:p>
            <a:endParaRPr lang="en-US" dirty="0"/>
          </a:p>
          <a:p>
            <a:r>
              <a:rPr lang="en-US" dirty="0"/>
              <a:t>Add screenshots of all required SQL queries to the Appendix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IBM CAD">
      <a:dk1>
        <a:srgbClr val="005493"/>
      </a:dk1>
      <a:lt1>
        <a:srgbClr val="4472C4"/>
      </a:lt1>
      <a:dk2>
        <a:srgbClr val="1C1C1C"/>
      </a:dk2>
      <a:lt2>
        <a:srgbClr val="FFFFFF"/>
      </a:lt2>
      <a:accent1>
        <a:srgbClr val="00B0F0"/>
      </a:accent1>
      <a:accent2>
        <a:srgbClr val="FF0000"/>
      </a:accent2>
      <a:accent3>
        <a:srgbClr val="F2F2F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0000"/>
      </a:folHlink>
    </a:clrScheme>
    <a:fontScheme name="IBM CAD">
      <a:majorFont>
        <a:latin typeface="IBM Plex Mono SemiBold"/>
        <a:ea typeface=""/>
        <a:cs typeface=""/>
      </a:majorFont>
      <a:minorFont>
        <a:latin typeface="IBM Plex Mono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-r-capstone-template" id="{20AE7CCB-5FE8-BD43-B8DB-E6C0FDEE3675}" vid="{8C2F4096-8635-6345-AFEA-626992B7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80a141d-92ca-4d3d-9308-f7e7b1d44ce8"/>
    <ds:schemaRef ds:uri="155be751-a274-42e8-93fb-f39d3b9bcc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SLIDE_TEMPLATE_skill_network</Template>
  <TotalTime>99</TotalTime>
  <Words>836</Words>
  <Application>Microsoft Office PowerPoint</Application>
  <PresentationFormat>Widescreen</PresentationFormat>
  <Paragraphs>217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IBM Plex Mono SemiBold</vt:lpstr>
      <vt:lpstr>IBM Plex Mono Text</vt:lpstr>
      <vt:lpstr>SLIDE_TEMPLATE_skill_network</vt:lpstr>
      <vt:lpstr>Applied Data Science with R Capstone project</vt:lpstr>
      <vt:lpstr>Outline</vt:lpstr>
      <vt:lpstr>Executive Summary</vt:lpstr>
      <vt:lpstr>Introduction</vt:lpstr>
      <vt:lpstr>Methodology</vt:lpstr>
      <vt:lpstr>Methodology</vt:lpstr>
      <vt:lpstr>Data collection</vt:lpstr>
      <vt:lpstr>Data wrangling</vt:lpstr>
      <vt:lpstr>EDA with SQL</vt:lpstr>
      <vt:lpstr>EDA with data visualization</vt:lpstr>
      <vt:lpstr>Predictive analysis</vt:lpstr>
      <vt:lpstr>Build a R Shiny dashboard</vt:lpstr>
      <vt:lpstr>Results</vt:lpstr>
      <vt:lpstr>EDA with SQL</vt:lpstr>
      <vt:lpstr>Busiest bike rental times</vt:lpstr>
      <vt:lpstr>Hourly popularity and temperature by seasons</vt:lpstr>
      <vt:lpstr>Rental Seasonality</vt:lpstr>
      <vt:lpstr>Weather Seasonality</vt:lpstr>
      <vt:lpstr>Bike-sharing info in Seoul</vt:lpstr>
      <vt:lpstr>Cities similar to Seoul</vt:lpstr>
      <vt:lpstr>EDA with Visualization</vt:lpstr>
      <vt:lpstr>Bike rental vs. Date</vt:lpstr>
      <vt:lpstr>Bike rental vs. Datetime</vt:lpstr>
      <vt:lpstr>Bike rental histogram</vt:lpstr>
      <vt:lpstr>Daily total rainfall and snowfall</vt:lpstr>
      <vt:lpstr>Predictive analysis</vt:lpstr>
      <vt:lpstr>Ranked coefficients</vt:lpstr>
      <vt:lpstr>Model evaluation</vt:lpstr>
      <vt:lpstr>Find the best performing model </vt:lpstr>
      <vt:lpstr>Q-Q plot of the best model</vt:lpstr>
      <vt:lpstr>Dashboard</vt:lpstr>
      <vt:lpstr>&lt;Dashboard screenshot 1&gt;</vt:lpstr>
      <vt:lpstr>&lt;Dashboard screenshot 2&gt;</vt:lpstr>
      <vt:lpstr>&lt;Dashboard screenshot 3&gt;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Brian S</cp:lastModifiedBy>
  <cp:revision>128</cp:revision>
  <dcterms:created xsi:type="dcterms:W3CDTF">2021-04-29T18:58:34Z</dcterms:created>
  <dcterms:modified xsi:type="dcterms:W3CDTF">2023-08-31T00:31:28Z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