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4" r:id="rId15"/>
    <p:sldId id="283" r:id="rId16"/>
    <p:sldId id="28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1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9" autoAdjust="0"/>
  </p:normalViewPr>
  <p:slideViewPr>
    <p:cSldViewPr snapToGrid="0">
      <p:cViewPr varScale="1">
        <p:scale>
          <a:sx n="86" d="100"/>
          <a:sy n="86" d="100"/>
        </p:scale>
        <p:origin x="84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E9D0B-ECB4-43F2-9A19-D3983C0B6CA3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CC4FC-8F9C-4330-92A9-82CA87D56E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Visualizations should be used to convey messages from data that we can’t get from a tabular output. When creating a visualization ask yourself “what point am I trying to make”? The delivery of this message should be more effective through visualizations.</a:t>
            </a:r>
          </a:p>
          <a:p>
            <a:endParaRPr lang="en-US" dirty="0"/>
          </a:p>
          <a:p>
            <a:r>
              <a:rPr lang="en-US" dirty="0"/>
              <a:t>A good example of when to visualize data is shown here. These datasets look similar when displayed in a tabular format. Let’s see what happens when we visualize these points…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91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0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3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a very different story in each data set that was not as prominent until we used visualizations. Keep this in mind when creating charts avoid complicating an idea - instead, simplify.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comes to talking about visuals, two tenants should always be followed: a chart should be both expressive and effective. If you achieve this, any visualization you create will accomplish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2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7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6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5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6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3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7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9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5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1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5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67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FCD7-5D4C-4754-9A70-0976D76F5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/>
              <a:t>Data </a:t>
            </a:r>
            <a:r>
              <a:rPr lang="en-US" sz="4400" cap="none" dirty="0"/>
              <a:t>Visualization</a:t>
            </a:r>
            <a:br>
              <a:rPr lang="en-US" sz="4800" cap="none" dirty="0"/>
            </a:br>
            <a:r>
              <a:rPr lang="en-US" sz="4800" cap="none" dirty="0"/>
              <a:t>Best </a:t>
            </a:r>
            <a:r>
              <a:rPr lang="en-US" sz="4400" cap="none" dirty="0"/>
              <a:t>Practices Part 1</a:t>
            </a:r>
            <a:endParaRPr lang="en-US" sz="48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765AE-F029-4E52-A990-D3A66BC3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6260480"/>
            <a:ext cx="2830286" cy="459635"/>
          </a:xfrm>
        </p:spPr>
        <p:txBody>
          <a:bodyPr/>
          <a:lstStyle/>
          <a:p>
            <a:r>
              <a:rPr lang="en-US" dirty="0"/>
              <a:t>Brian Seko, March 2022</a:t>
            </a:r>
          </a:p>
        </p:txBody>
      </p:sp>
    </p:spTree>
    <p:extLst>
      <p:ext uri="{BB962C8B-B14F-4D97-AF65-F5344CB8AC3E}">
        <p14:creationId xmlns:p14="http://schemas.microsoft.com/office/powerpoint/2010/main" val="401609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are best for creating discrete buckets for a single variable</a:t>
            </a:r>
          </a:p>
          <a:p>
            <a:endParaRPr lang="en-US" dirty="0"/>
          </a:p>
          <a:p>
            <a:r>
              <a:rPr lang="en-US" dirty="0"/>
              <a:t>Additional variables </a:t>
            </a:r>
            <a:r>
              <a:rPr lang="en-US" b="1" dirty="0"/>
              <a:t>should not </a:t>
            </a:r>
            <a:r>
              <a:rPr lang="en-US" dirty="0"/>
              <a:t>be encoded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77BE8BD-A0E4-4200-A55C-80530E0D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5" y="903650"/>
            <a:ext cx="5873273" cy="48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 of thumb: bin size can vary, but </a:t>
            </a:r>
            <a:r>
              <a:rPr lang="en-US" b="1" dirty="0"/>
              <a:t>bins should touch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BE8BD-A0E4-4200-A55C-80530E0D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035" y="903650"/>
            <a:ext cx="5873273" cy="4894393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9227E7A-17C2-400F-863D-3535FC8D40AD}"/>
              </a:ext>
            </a:extLst>
          </p:cNvPr>
          <p:cNvSpPr/>
          <p:nvPr/>
        </p:nvSpPr>
        <p:spPr>
          <a:xfrm>
            <a:off x="5205229" y="47697"/>
            <a:ext cx="2086708" cy="202452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5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3960" y="-805"/>
            <a:ext cx="12203722" cy="6858000"/>
            <a:chOff x="-11722" y="46892"/>
            <a:chExt cx="1220372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-11722" y="46892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Line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when data is </a:t>
            </a:r>
            <a:r>
              <a:rPr lang="en-US" b="1" dirty="0"/>
              <a:t>connected</a:t>
            </a:r>
            <a:r>
              <a:rPr lang="en-US" dirty="0"/>
              <a:t>, most often used with timeseries data.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Line should emphasize trends.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BE8BD-A0E4-4200-A55C-80530E0D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128" y="1348884"/>
            <a:ext cx="6656372" cy="41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2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Line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jagged charts that can’t show a trend.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BE8BD-A0E4-4200-A55C-80530E0D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957" y="1301187"/>
            <a:ext cx="6656371" cy="4160232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17FC29B0-825E-4D1C-BA8F-D634BABC786F}"/>
              </a:ext>
            </a:extLst>
          </p:cNvPr>
          <p:cNvSpPr/>
          <p:nvPr/>
        </p:nvSpPr>
        <p:spPr>
          <a:xfrm>
            <a:off x="5654651" y="384321"/>
            <a:ext cx="2086708" cy="202452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2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3960" y="-805"/>
            <a:ext cx="12203722" cy="6858000"/>
            <a:chOff x="-11722" y="46892"/>
            <a:chExt cx="1220372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-11722" y="46892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Line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charts are effective at comparing trends. Example: different years.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BE8BD-A0E4-4200-A55C-80530E0D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128" y="1348884"/>
            <a:ext cx="6656371" cy="41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Line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making too many comparisons.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BE8BD-A0E4-4200-A55C-80530E0D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957" y="1301187"/>
            <a:ext cx="6656371" cy="4160231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17FC29B0-825E-4D1C-BA8F-D634BABC786F}"/>
              </a:ext>
            </a:extLst>
          </p:cNvPr>
          <p:cNvSpPr/>
          <p:nvPr/>
        </p:nvSpPr>
        <p:spPr>
          <a:xfrm>
            <a:off x="5654651" y="384321"/>
            <a:ext cx="2086708" cy="202452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3785" y="-21297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Line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need to make many comparisons, color should be used to highlight the meaningful trend.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BE8BD-A0E4-4200-A55C-80530E0D2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957" y="1301187"/>
            <a:ext cx="6656370" cy="4160231"/>
          </a:xfrm>
          <a:prstGeom prst="rect">
            <a:avLst/>
          </a:prstGeom>
        </p:spPr>
      </p:pic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D0BBC6F3-76BF-4259-A65E-569DFB7CD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8600" y="736037"/>
            <a:ext cx="1130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Area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7762913" y="4300161"/>
            <a:ext cx="3614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how a total and its shares developed over time. Used with continuous connected data.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F6AA85A-6DFD-4C9F-828D-BCE79799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1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Area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7762913" y="4300161"/>
            <a:ext cx="3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rules as a line chart, avoid using if you have a lot of categories.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AC8932FD-B4D6-4D09-8884-09B12B12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" y="1142995"/>
            <a:ext cx="7315215" cy="4572009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11390294-2799-4E1C-8463-74707D997C55}"/>
              </a:ext>
            </a:extLst>
          </p:cNvPr>
          <p:cNvSpPr/>
          <p:nvPr/>
        </p:nvSpPr>
        <p:spPr>
          <a:xfrm>
            <a:off x="5052646" y="213071"/>
            <a:ext cx="2086708" cy="202452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4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PIE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7762913" y="4300161"/>
            <a:ext cx="3614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Helpful for showing the relationship of parts to the whole.</a:t>
            </a:r>
          </a:p>
          <a:p>
            <a:endParaRPr lang="en-US" dirty="0"/>
          </a:p>
          <a:p>
            <a:r>
              <a:rPr lang="en-US" dirty="0"/>
              <a:t>Only helpful with limited categories.</a:t>
            </a:r>
          </a:p>
          <a:p>
            <a:endParaRPr lang="en-US" dirty="0"/>
          </a:p>
          <a:p>
            <a:r>
              <a:rPr lang="en-US" dirty="0"/>
              <a:t>Use color hue instead of saturation to distinguish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8CA8E-87CA-4CE2-BB1E-64FBEB8CC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8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5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24EE-95D3-4439-8D00-12B831B1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7144"/>
            <a:ext cx="10515600" cy="857619"/>
          </a:xfrm>
        </p:spPr>
        <p:txBody>
          <a:bodyPr/>
          <a:lstStyle/>
          <a:p>
            <a:r>
              <a:rPr lang="en-US" cap="none" dirty="0"/>
              <a:t>Why Visualize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0E16-D2F7-4BF9-A72D-C88E2BFE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/>
          <a:lstStyle/>
          <a:p>
            <a:r>
              <a:rPr lang="en-US" dirty="0"/>
              <a:t>Visualizations should convey information better than tabular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8CD67-FEEB-4E0B-84F6-77A4D266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58" y="2282382"/>
            <a:ext cx="632548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8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PIE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7762913" y="4300161"/>
            <a:ext cx="3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using when there are many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8CA8E-87CA-4CE2-BB1E-64FBEB8CC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554" y="1142995"/>
            <a:ext cx="7315215" cy="4572009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4814298-A60C-48C7-BDD6-1EDBB8F33351}"/>
              </a:ext>
            </a:extLst>
          </p:cNvPr>
          <p:cNvSpPr/>
          <p:nvPr/>
        </p:nvSpPr>
        <p:spPr>
          <a:xfrm>
            <a:off x="4535186" y="301971"/>
            <a:ext cx="2086708" cy="202452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38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Bar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7762913" y="4300161"/>
            <a:ext cx="3614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in doubt, you can likely use a bar chart.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Great for continuous and discrete data.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4F0DD9-F43F-45A3-A0BD-108F5AEA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Bar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7762913" y="4300161"/>
            <a:ext cx="3614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in doubt, you can likely use a bar chart.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Great for continuous and discrete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F0DD9-F43F-45A3-A0BD-108F5AEA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58" y="696953"/>
            <a:ext cx="6591254" cy="57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8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Bar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7762913" y="4300161"/>
            <a:ext cx="3614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Unless you have ordinal values, order in ascending/descending order.</a:t>
            </a:r>
          </a:p>
          <a:p>
            <a:endParaRPr lang="en-US" dirty="0"/>
          </a:p>
          <a:p>
            <a:r>
              <a:rPr lang="en-US" dirty="0"/>
              <a:t>Keep axis labels readable by rotating the chart.</a:t>
            </a:r>
          </a:p>
          <a:p>
            <a:br>
              <a:rPr lang="en-US" dirty="0"/>
            </a:br>
            <a:r>
              <a:rPr lang="en-US" dirty="0"/>
              <a:t>Do not truncate scales.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F0DD9-F43F-45A3-A0BD-108F5AEA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552" y="545326"/>
            <a:ext cx="6591253" cy="5767347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C3726B75-A9DD-4A8B-8C1B-2EB81B45FF53}"/>
              </a:ext>
            </a:extLst>
          </p:cNvPr>
          <p:cNvSpPr/>
          <p:nvPr/>
        </p:nvSpPr>
        <p:spPr>
          <a:xfrm>
            <a:off x="5778606" y="-296205"/>
            <a:ext cx="2086708" cy="202452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20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BEF06A-7B53-433E-9A78-6239B69C4C02}"/>
              </a:ext>
            </a:extLst>
          </p:cNvPr>
          <p:cNvSpPr txBox="1"/>
          <p:nvPr/>
        </p:nvSpPr>
        <p:spPr>
          <a:xfrm>
            <a:off x="0" y="0"/>
            <a:ext cx="650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Visual Standards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3DBC767-E61A-4C04-904E-E2C63C11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433"/>
              </p:ext>
            </p:extLst>
          </p:nvPr>
        </p:nvGraphicFramePr>
        <p:xfrm>
          <a:off x="1078523" y="1582615"/>
          <a:ext cx="8345176" cy="3624086"/>
        </p:xfrm>
        <a:graphic>
          <a:graphicData uri="http://schemas.openxmlformats.org/drawingml/2006/table">
            <a:tbl>
              <a:tblPr/>
              <a:tblGrid>
                <a:gridCol w="2060861">
                  <a:extLst>
                    <a:ext uri="{9D8B030D-6E8A-4147-A177-3AD203B41FA5}">
                      <a16:colId xmlns:a16="http://schemas.microsoft.com/office/drawing/2014/main" val="1951344199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3998152004"/>
                    </a:ext>
                  </a:extLst>
                </a:gridCol>
                <a:gridCol w="2122022">
                  <a:extLst>
                    <a:ext uri="{9D8B030D-6E8A-4147-A177-3AD203B41FA5}">
                      <a16:colId xmlns:a16="http://schemas.microsoft.com/office/drawing/2014/main" val="3677902948"/>
                    </a:ext>
                  </a:extLst>
                </a:gridCol>
                <a:gridCol w="1900102">
                  <a:extLst>
                    <a:ext uri="{9D8B030D-6E8A-4147-A177-3AD203B41FA5}">
                      <a16:colId xmlns:a16="http://schemas.microsoft.com/office/drawing/2014/main" val="1857486058"/>
                    </a:ext>
                  </a:extLst>
                </a:gridCol>
              </a:tblGrid>
              <a:tr h="386605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Quantitative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82858"/>
                  </a:ext>
                </a:extLst>
              </a:tr>
              <a:tr h="1439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Continuous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Scatterplot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Histogram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Line Chart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Area Chart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Stacked Bar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Grouped Bar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85024"/>
                  </a:ext>
                </a:extLst>
              </a:tr>
              <a:tr h="179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Histogram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Stacked Bar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Grouped Bar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4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8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BEF06A-7B53-433E-9A78-6239B69C4C02}"/>
              </a:ext>
            </a:extLst>
          </p:cNvPr>
          <p:cNvSpPr txBox="1"/>
          <p:nvPr/>
        </p:nvSpPr>
        <p:spPr>
          <a:xfrm>
            <a:off x="0" y="0"/>
            <a:ext cx="650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Visual Standards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6BE58BC-3375-4D63-81C4-4B659BA68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78491"/>
              </p:ext>
            </p:extLst>
          </p:nvPr>
        </p:nvGraphicFramePr>
        <p:xfrm>
          <a:off x="1565030" y="1526571"/>
          <a:ext cx="7913078" cy="3804857"/>
        </p:xfrm>
        <a:graphic>
          <a:graphicData uri="http://schemas.openxmlformats.org/drawingml/2006/table">
            <a:tbl>
              <a:tblPr/>
              <a:tblGrid>
                <a:gridCol w="1951530">
                  <a:extLst>
                    <a:ext uri="{9D8B030D-6E8A-4147-A177-3AD203B41FA5}">
                      <a16:colId xmlns:a16="http://schemas.microsoft.com/office/drawing/2014/main" val="1951344199"/>
                    </a:ext>
                  </a:extLst>
                </a:gridCol>
                <a:gridCol w="2142178">
                  <a:extLst>
                    <a:ext uri="{9D8B030D-6E8A-4147-A177-3AD203B41FA5}">
                      <a16:colId xmlns:a16="http://schemas.microsoft.com/office/drawing/2014/main" val="3998152004"/>
                    </a:ext>
                  </a:extLst>
                </a:gridCol>
                <a:gridCol w="2009446">
                  <a:extLst>
                    <a:ext uri="{9D8B030D-6E8A-4147-A177-3AD203B41FA5}">
                      <a16:colId xmlns:a16="http://schemas.microsoft.com/office/drawing/2014/main" val="3677902948"/>
                    </a:ext>
                  </a:extLst>
                </a:gridCol>
                <a:gridCol w="1809924">
                  <a:extLst>
                    <a:ext uri="{9D8B030D-6E8A-4147-A177-3AD203B41FA5}">
                      <a16:colId xmlns:a16="http://schemas.microsoft.com/office/drawing/2014/main" val="1857486058"/>
                    </a:ext>
                  </a:extLst>
                </a:gridCol>
              </a:tblGrid>
              <a:tr h="405889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Quantitative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82858"/>
                  </a:ext>
                </a:extLst>
              </a:tr>
              <a:tr h="1511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Continuous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Saturation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Saturation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85024"/>
                  </a:ext>
                </a:extLst>
              </a:tr>
              <a:tr h="1887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Color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/Texture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4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0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24EE-95D3-4439-8D00-12B831B180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333" y="208751"/>
            <a:ext cx="10515600" cy="857250"/>
          </a:xfrm>
        </p:spPr>
        <p:txBody>
          <a:bodyPr/>
          <a:lstStyle/>
          <a:p>
            <a:r>
              <a:rPr lang="en-US" cap="none" dirty="0">
                <a:solidFill>
                  <a:srgbClr val="00B0F0"/>
                </a:solidFill>
              </a:rPr>
              <a:t>Why Visualize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EB7EB-86B6-4311-96F8-7536100E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19" y="1334191"/>
            <a:ext cx="3660876" cy="2555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F67C1-EA78-4836-A8F9-B92ABB3AE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819" y="3979739"/>
            <a:ext cx="3749305" cy="2578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82D90-6670-41B7-A425-8B5BA45A3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16287"/>
            <a:ext cx="3813630" cy="2591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30677-84FE-42F1-96EE-2CCF66EBE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579" y="3922880"/>
            <a:ext cx="3813630" cy="2700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30BB1-FE69-4500-A428-8B9580341C01}"/>
              </a:ext>
            </a:extLst>
          </p:cNvPr>
          <p:cNvSpPr txBox="1"/>
          <p:nvPr/>
        </p:nvSpPr>
        <p:spPr>
          <a:xfrm>
            <a:off x="3669621" y="6372251"/>
            <a:ext cx="33087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x2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6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895E-45F8-4557-84DB-8EC7E05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Should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8E04-1B4B-48C4-9902-24AD906C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94856"/>
            <a:ext cx="9784080" cy="3823063"/>
          </a:xfrm>
        </p:spPr>
        <p:txBody>
          <a:bodyPr>
            <a:normAutofit/>
          </a:bodyPr>
          <a:lstStyle/>
          <a:p>
            <a:r>
              <a:rPr lang="en-US" sz="2800" dirty="0"/>
              <a:t>Effective</a:t>
            </a:r>
          </a:p>
          <a:p>
            <a:pPr lvl="1"/>
            <a:r>
              <a:rPr lang="en-US" sz="2800" dirty="0"/>
              <a:t>Delivering the facts better than any other method</a:t>
            </a:r>
          </a:p>
          <a:p>
            <a:pPr lvl="1"/>
            <a:endParaRPr lang="en-US" sz="2800" dirty="0"/>
          </a:p>
          <a:p>
            <a:r>
              <a:rPr lang="en-US" sz="2800" dirty="0"/>
              <a:t>Expressive</a:t>
            </a:r>
          </a:p>
          <a:p>
            <a:pPr lvl="1"/>
            <a:r>
              <a:rPr lang="en-US" sz="2800" dirty="0"/>
              <a:t>Show all the facts, and only the facts </a:t>
            </a:r>
            <a:r>
              <a:rPr lang="en-US" sz="2800" i="1" dirty="0"/>
              <a:t>(relevant facts…)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220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80CC-D622-4120-BEB9-9E0507A1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72" y="316449"/>
            <a:ext cx="9784080" cy="1508760"/>
          </a:xfrm>
        </p:spPr>
        <p:txBody>
          <a:bodyPr/>
          <a:lstStyle/>
          <a:p>
            <a:r>
              <a:rPr lang="en-US" cap="none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2F39-D2F7-4635-94FF-7D258566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38" y="2151529"/>
            <a:ext cx="5380761" cy="4206240"/>
          </a:xfrm>
        </p:spPr>
        <p:txBody>
          <a:bodyPr>
            <a:normAutofit/>
          </a:bodyPr>
          <a:lstStyle/>
          <a:p>
            <a:r>
              <a:rPr lang="en-US" sz="2000" b="1" dirty="0"/>
              <a:t>Quantitative</a:t>
            </a:r>
            <a:r>
              <a:rPr lang="en-US" sz="2000" dirty="0"/>
              <a:t> – information that can be quantified (a number)</a:t>
            </a:r>
          </a:p>
          <a:p>
            <a:pPr lvl="1"/>
            <a:r>
              <a:rPr lang="en-US" sz="1800" dirty="0"/>
              <a:t>“How much”, “how many”, “how often”</a:t>
            </a:r>
          </a:p>
          <a:p>
            <a:pPr lvl="1"/>
            <a:r>
              <a:rPr lang="en-US" sz="1800" dirty="0"/>
              <a:t>Can take an average or median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Continuous data – has an unspecified number of possible measurements between two points</a:t>
            </a:r>
          </a:p>
          <a:p>
            <a:pPr lvl="2"/>
            <a:r>
              <a:rPr lang="en-US" sz="1600" dirty="0"/>
              <a:t>A ruler</a:t>
            </a:r>
          </a:p>
          <a:p>
            <a:pPr lvl="2"/>
            <a:r>
              <a:rPr lang="en-US" sz="1600" dirty="0"/>
              <a:t>Timeseries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Discrete data – has a limited number of possible values</a:t>
            </a:r>
          </a:p>
          <a:p>
            <a:pPr lvl="2"/>
            <a:r>
              <a:rPr lang="en-US" sz="1600" dirty="0"/>
              <a:t>Number of patients in the ICU right now</a:t>
            </a:r>
          </a:p>
          <a:p>
            <a:pPr lvl="1"/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7B549E-E417-4D7D-9B47-BECDE0AE7A4A}"/>
              </a:ext>
            </a:extLst>
          </p:cNvPr>
          <p:cNvSpPr txBox="1">
            <a:spLocks/>
          </p:cNvSpPr>
          <p:nvPr/>
        </p:nvSpPr>
        <p:spPr>
          <a:xfrm>
            <a:off x="6096000" y="2151529"/>
            <a:ext cx="538076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Ordinal</a:t>
            </a:r>
            <a:r>
              <a:rPr lang="en-US" sz="2000" dirty="0"/>
              <a:t> – information has a natural order, and the order is important</a:t>
            </a:r>
          </a:p>
          <a:p>
            <a:pPr lvl="1"/>
            <a:r>
              <a:rPr lang="en-US" sz="1800" dirty="0"/>
              <a:t>Months of the year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Nominal</a:t>
            </a:r>
            <a:r>
              <a:rPr lang="en-US" sz="2000" dirty="0"/>
              <a:t>  - information that is divided into groups where order is not important</a:t>
            </a:r>
          </a:p>
          <a:p>
            <a:pPr lvl="1"/>
            <a:r>
              <a:rPr lang="en-US" sz="1800" dirty="0"/>
              <a:t>Types of fruit</a:t>
            </a:r>
          </a:p>
        </p:txBody>
      </p:sp>
    </p:spTree>
    <p:extLst>
      <p:ext uri="{BB962C8B-B14F-4D97-AF65-F5344CB8AC3E}">
        <p14:creationId xmlns:p14="http://schemas.microsoft.com/office/powerpoint/2010/main" val="78960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to compare two continuous variables.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6BE7D7-2B8F-4F6B-B684-1988BBEE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050" y="1086354"/>
            <a:ext cx="5622350" cy="46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14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778B59-4F5B-4424-91D2-F010994D35F6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EC899E-903F-4BCC-BCB2-3759F2995E8B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4D23DC-48A0-4C27-93A0-B919502572B4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Saturation can be used to encode a third continuous variable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6BE7D7-2B8F-4F6B-B684-1988BBEE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486" y="914400"/>
            <a:ext cx="60350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Hue can encode a discrete variable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6BE7D7-2B8F-4F6B-B684-1988BBEE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865" y="914400"/>
            <a:ext cx="60350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A730BF-E2FC-4C49-909F-427C951BA3F1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B4924-FEAA-4C76-8923-B557A13D57D1}"/>
                </a:ext>
              </a:extLst>
            </p:cNvPr>
            <p:cNvSpPr/>
            <p:nvPr/>
          </p:nvSpPr>
          <p:spPr>
            <a:xfrm>
              <a:off x="7502769" y="2051538"/>
              <a:ext cx="4689231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528EB-4FCD-41DB-9398-2BC8D8341B90}"/>
                </a:ext>
              </a:extLst>
            </p:cNvPr>
            <p:cNvSpPr/>
            <p:nvPr/>
          </p:nvSpPr>
          <p:spPr>
            <a:xfrm>
              <a:off x="1" y="0"/>
              <a:ext cx="7540356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107B4-05D4-4E71-80CA-8162E55DD738}"/>
              </a:ext>
            </a:extLst>
          </p:cNvPr>
          <p:cNvSpPr txBox="1"/>
          <p:nvPr/>
        </p:nvSpPr>
        <p:spPr>
          <a:xfrm>
            <a:off x="7865314" y="2237591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150" dirty="0">
                <a:solidFill>
                  <a:srgbClr val="099BDD"/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903B-464C-4FA3-9761-1048267C8A30}"/>
              </a:ext>
            </a:extLst>
          </p:cNvPr>
          <p:cNvSpPr txBox="1"/>
          <p:nvPr/>
        </p:nvSpPr>
        <p:spPr>
          <a:xfrm>
            <a:off x="8055990" y="4335331"/>
            <a:ext cx="3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Don’t </a:t>
            </a:r>
            <a:r>
              <a:rPr lang="en-US" dirty="0"/>
              <a:t>use shapes to encode additional variables!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6BE7D7-2B8F-4F6B-B684-1988BBEE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026" y="953141"/>
            <a:ext cx="6179109" cy="5149258"/>
          </a:xfrm>
          <a:prstGeom prst="rect">
            <a:avLst/>
          </a:prstGeom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50906C13-764E-424E-87D5-0FAF3BA9D834}"/>
              </a:ext>
            </a:extLst>
          </p:cNvPr>
          <p:cNvSpPr/>
          <p:nvPr/>
        </p:nvSpPr>
        <p:spPr>
          <a:xfrm>
            <a:off x="4794921" y="270170"/>
            <a:ext cx="2086708" cy="202452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11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</TotalTime>
  <Words>674</Words>
  <Application>Microsoft Office PowerPoint</Application>
  <PresentationFormat>Widescreen</PresentationFormat>
  <Paragraphs>112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Corbel</vt:lpstr>
      <vt:lpstr>Wingdings</vt:lpstr>
      <vt:lpstr>Banded</vt:lpstr>
      <vt:lpstr>Data Visualization Best Practices Part 1</vt:lpstr>
      <vt:lpstr>Why Visualize Data?</vt:lpstr>
      <vt:lpstr>Why Visualize Data?</vt:lpstr>
      <vt:lpstr>A Visual Should be…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Best Practices</dc:title>
  <dc:creator>Seko, Brian S./Strategy And Innovation</dc:creator>
  <cp:lastModifiedBy>Seko, Brian S./Strategy And Innovation</cp:lastModifiedBy>
  <cp:revision>70</cp:revision>
  <dcterms:created xsi:type="dcterms:W3CDTF">2022-03-07T16:15:36Z</dcterms:created>
  <dcterms:modified xsi:type="dcterms:W3CDTF">2022-03-29T20:00:22Z</dcterms:modified>
</cp:coreProperties>
</file>