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66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81" autoAdjust="0"/>
  </p:normalViewPr>
  <p:slideViewPr>
    <p:cSldViewPr snapToGrid="0">
      <p:cViewPr varScale="1">
        <p:scale>
          <a:sx n="76" d="100"/>
          <a:sy n="76" d="100"/>
        </p:scale>
        <p:origin x="124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E9D0B-ECB4-43F2-9A19-D3983C0B6CA3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CC4FC-8F9C-4330-92A9-82CA87D56E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comes to talking about visuals, two tenants should always be followed: a chart should be both expressive and effective. If you achieve this, any visualization you create will accomplish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0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CC4FC-8F9C-4330-92A9-82CA87D56E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3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7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5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1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5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ADBC8F5-E861-475B-B026-29102D09E8BB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2DF194A-C08C-4F7C-AD9A-02FA10148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67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FCD7-5D4C-4754-9A70-0976D76F5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Data </a:t>
            </a:r>
            <a:r>
              <a:rPr lang="en-US" sz="4400" cap="none" dirty="0"/>
              <a:t>Visualization</a:t>
            </a:r>
            <a:br>
              <a:rPr lang="en-US" sz="4800" cap="none" dirty="0"/>
            </a:br>
            <a:r>
              <a:rPr lang="en-US" sz="4800" cap="none" dirty="0"/>
              <a:t>Best </a:t>
            </a:r>
            <a:r>
              <a:rPr lang="en-US" sz="4400" cap="none" dirty="0"/>
              <a:t>Practices Part 1</a:t>
            </a:r>
            <a:endParaRPr lang="en-US" sz="4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765AE-F029-4E52-A990-D3A66BC3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6260480"/>
            <a:ext cx="2830286" cy="459635"/>
          </a:xfrm>
        </p:spPr>
        <p:txBody>
          <a:bodyPr/>
          <a:lstStyle/>
          <a:p>
            <a:r>
              <a:rPr lang="en-US" dirty="0"/>
              <a:t>Brian Seko, March 2022</a:t>
            </a:r>
          </a:p>
        </p:txBody>
      </p:sp>
    </p:spTree>
    <p:extLst>
      <p:ext uri="{BB962C8B-B14F-4D97-AF65-F5344CB8AC3E}">
        <p14:creationId xmlns:p14="http://schemas.microsoft.com/office/powerpoint/2010/main" val="401609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895E-45F8-4557-84DB-8EC7E05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Should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8E04-1B4B-48C4-9902-24AD906C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94856"/>
            <a:ext cx="9784080" cy="3823063"/>
          </a:xfrm>
        </p:spPr>
        <p:txBody>
          <a:bodyPr>
            <a:normAutofit/>
          </a:bodyPr>
          <a:lstStyle/>
          <a:p>
            <a:r>
              <a:rPr lang="en-US" sz="2800" dirty="0"/>
              <a:t>Effective</a:t>
            </a:r>
          </a:p>
          <a:p>
            <a:pPr lvl="1"/>
            <a:r>
              <a:rPr lang="en-US" sz="2800" dirty="0"/>
              <a:t>Delivering the facts better than any other method</a:t>
            </a:r>
          </a:p>
          <a:p>
            <a:pPr lvl="1"/>
            <a:endParaRPr lang="en-US" sz="2800" dirty="0"/>
          </a:p>
          <a:p>
            <a:r>
              <a:rPr lang="en-US" sz="2800" dirty="0"/>
              <a:t>Expressive</a:t>
            </a:r>
          </a:p>
          <a:p>
            <a:pPr lvl="1"/>
            <a:r>
              <a:rPr lang="en-US" sz="2800" dirty="0"/>
              <a:t>Show all the facts, and only the facts </a:t>
            </a:r>
            <a:r>
              <a:rPr lang="en-US" sz="2800" i="1" dirty="0"/>
              <a:t>(relevant facts…)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220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BEF06A-7B53-433E-9A78-6239B69C4C02}"/>
              </a:ext>
            </a:extLst>
          </p:cNvPr>
          <p:cNvSpPr txBox="1"/>
          <p:nvPr/>
        </p:nvSpPr>
        <p:spPr>
          <a:xfrm>
            <a:off x="0" y="0"/>
            <a:ext cx="650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Visual Standards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3DBC767-E61A-4C04-904E-E2C63C11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433"/>
              </p:ext>
            </p:extLst>
          </p:nvPr>
        </p:nvGraphicFramePr>
        <p:xfrm>
          <a:off x="1078523" y="1582615"/>
          <a:ext cx="8345176" cy="3624086"/>
        </p:xfrm>
        <a:graphic>
          <a:graphicData uri="http://schemas.openxmlformats.org/drawingml/2006/table">
            <a:tbl>
              <a:tblPr/>
              <a:tblGrid>
                <a:gridCol w="2060861">
                  <a:extLst>
                    <a:ext uri="{9D8B030D-6E8A-4147-A177-3AD203B41FA5}">
                      <a16:colId xmlns:a16="http://schemas.microsoft.com/office/drawing/2014/main" val="1951344199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3998152004"/>
                    </a:ext>
                  </a:extLst>
                </a:gridCol>
                <a:gridCol w="2122022">
                  <a:extLst>
                    <a:ext uri="{9D8B030D-6E8A-4147-A177-3AD203B41FA5}">
                      <a16:colId xmlns:a16="http://schemas.microsoft.com/office/drawing/2014/main" val="3677902948"/>
                    </a:ext>
                  </a:extLst>
                </a:gridCol>
                <a:gridCol w="1900102">
                  <a:extLst>
                    <a:ext uri="{9D8B030D-6E8A-4147-A177-3AD203B41FA5}">
                      <a16:colId xmlns:a16="http://schemas.microsoft.com/office/drawing/2014/main" val="1857486058"/>
                    </a:ext>
                  </a:extLst>
                </a:gridCol>
              </a:tblGrid>
              <a:tr h="386605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Quantitative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82858"/>
                  </a:ext>
                </a:extLst>
              </a:tr>
              <a:tr h="1439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Continuous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Scatterplot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Histogram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Line Chart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Area Chart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Stacked Bar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Grouped Bar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85024"/>
                  </a:ext>
                </a:extLst>
              </a:tr>
              <a:tr h="179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Histogram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Stacked Bar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Grouped Bar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4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8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BEF06A-7B53-433E-9A78-6239B69C4C02}"/>
              </a:ext>
            </a:extLst>
          </p:cNvPr>
          <p:cNvSpPr txBox="1"/>
          <p:nvPr/>
        </p:nvSpPr>
        <p:spPr>
          <a:xfrm>
            <a:off x="0" y="0"/>
            <a:ext cx="650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Visual Standards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6BE58BC-3375-4D63-81C4-4B659BA68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78491"/>
              </p:ext>
            </p:extLst>
          </p:nvPr>
        </p:nvGraphicFramePr>
        <p:xfrm>
          <a:off x="1565030" y="1526571"/>
          <a:ext cx="7913078" cy="3804857"/>
        </p:xfrm>
        <a:graphic>
          <a:graphicData uri="http://schemas.openxmlformats.org/drawingml/2006/table">
            <a:tbl>
              <a:tblPr/>
              <a:tblGrid>
                <a:gridCol w="1951530">
                  <a:extLst>
                    <a:ext uri="{9D8B030D-6E8A-4147-A177-3AD203B41FA5}">
                      <a16:colId xmlns:a16="http://schemas.microsoft.com/office/drawing/2014/main" val="1951344199"/>
                    </a:ext>
                  </a:extLst>
                </a:gridCol>
                <a:gridCol w="2142178">
                  <a:extLst>
                    <a:ext uri="{9D8B030D-6E8A-4147-A177-3AD203B41FA5}">
                      <a16:colId xmlns:a16="http://schemas.microsoft.com/office/drawing/2014/main" val="3998152004"/>
                    </a:ext>
                  </a:extLst>
                </a:gridCol>
                <a:gridCol w="2009446">
                  <a:extLst>
                    <a:ext uri="{9D8B030D-6E8A-4147-A177-3AD203B41FA5}">
                      <a16:colId xmlns:a16="http://schemas.microsoft.com/office/drawing/2014/main" val="3677902948"/>
                    </a:ext>
                  </a:extLst>
                </a:gridCol>
                <a:gridCol w="1809924">
                  <a:extLst>
                    <a:ext uri="{9D8B030D-6E8A-4147-A177-3AD203B41FA5}">
                      <a16:colId xmlns:a16="http://schemas.microsoft.com/office/drawing/2014/main" val="1857486058"/>
                    </a:ext>
                  </a:extLst>
                </a:gridCol>
              </a:tblGrid>
              <a:tr h="405889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Quantitative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82858"/>
                  </a:ext>
                </a:extLst>
              </a:tr>
              <a:tr h="1511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Continuous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Saturation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Saturation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85024"/>
                  </a:ext>
                </a:extLst>
              </a:tr>
              <a:tr h="1887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  <a:b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Color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/Texture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4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0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0C1B-11D8-401A-9B18-D7870A301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1343" y="2391681"/>
            <a:ext cx="2862943" cy="31382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Do</a:t>
            </a:r>
          </a:p>
          <a:p>
            <a:r>
              <a:rPr lang="en-US" sz="1800" dirty="0"/>
              <a:t>Limit the number of variables you visualize</a:t>
            </a:r>
          </a:p>
          <a:p>
            <a:r>
              <a:rPr lang="en-US" sz="1800" dirty="0"/>
              <a:t>Embrace whitespace</a:t>
            </a:r>
          </a:p>
          <a:p>
            <a:r>
              <a:rPr lang="en-US" sz="1800" dirty="0"/>
              <a:t>Reduce visual complexity </a:t>
            </a:r>
          </a:p>
          <a:p>
            <a:r>
              <a:rPr lang="en-US" sz="1800" dirty="0"/>
              <a:t>Use connections when content is related (e.g., timeseries)</a:t>
            </a:r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C8FDA-861B-43CE-A617-374BDFC9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4773" y="2391681"/>
            <a:ext cx="2862943" cy="31382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Try to Avoid</a:t>
            </a:r>
          </a:p>
          <a:p>
            <a:r>
              <a:rPr lang="en-US" sz="1800" dirty="0"/>
              <a:t>Pie charts – limit to 2-3 comparisons if they must be used</a:t>
            </a:r>
          </a:p>
          <a:p>
            <a:r>
              <a:rPr lang="en-US" sz="1800" dirty="0"/>
              <a:t>Comparing charts on the same slide</a:t>
            </a:r>
          </a:p>
          <a:p>
            <a:r>
              <a:rPr lang="en-US" sz="1800" dirty="0"/>
              <a:t>Overlaying visualizations</a:t>
            </a:r>
          </a:p>
          <a:p>
            <a:r>
              <a:rPr lang="en-US" sz="1800" dirty="0"/>
              <a:t>Overlaying data with different scales</a:t>
            </a:r>
          </a:p>
          <a:p>
            <a:endParaRPr lang="en-US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E782C18-B968-4CE0-91A5-529E618C4F8B}"/>
              </a:ext>
            </a:extLst>
          </p:cNvPr>
          <p:cNvSpPr txBox="1">
            <a:spLocks/>
          </p:cNvSpPr>
          <p:nvPr/>
        </p:nvSpPr>
        <p:spPr>
          <a:xfrm>
            <a:off x="8331198" y="2391681"/>
            <a:ext cx="2862943" cy="3138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/>
              <a:t>Don’t</a:t>
            </a:r>
            <a:endParaRPr lang="en-US" b="1" dirty="0"/>
          </a:p>
          <a:p>
            <a:r>
              <a:rPr lang="en-US" sz="1800" dirty="0"/>
              <a:t>Create needless variety</a:t>
            </a:r>
          </a:p>
          <a:p>
            <a:r>
              <a:rPr lang="en-US" sz="1800" dirty="0"/>
              <a:t>Use cultural meaning out of context (e.g., green = bad, red = good)</a:t>
            </a:r>
          </a:p>
          <a:p>
            <a:r>
              <a:rPr lang="en-US" sz="1800" dirty="0"/>
              <a:t>Use of 3D charts, just don’t use them</a:t>
            </a:r>
          </a:p>
          <a:p>
            <a:r>
              <a:rPr lang="en-US" sz="1800" dirty="0"/>
              <a:t>Truncate your axis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F5FE17-BBA2-4EDD-9173-B5857FD42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1" y="611718"/>
            <a:ext cx="885068" cy="88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EB3BB-E055-4FD5-B5FF-9DDD0EB81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57" y="446619"/>
            <a:ext cx="1215266" cy="1215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2F034-8AEA-44FB-AACE-914228531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31" y="660707"/>
            <a:ext cx="836079" cy="8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F1248A-4F92-4907-B73F-1B32A952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48" y="309136"/>
            <a:ext cx="9421303" cy="62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7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573-E45A-4A41-B3A2-AD1F8F32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05" y="945308"/>
            <a:ext cx="8764389" cy="46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223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Banded</vt:lpstr>
      <vt:lpstr>Data Visualization Best Practices Part 1</vt:lpstr>
      <vt:lpstr>A Visual Should be…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Best Practices</dc:title>
  <dc:creator>Seko, Brian S./Strategy And Innovation</dc:creator>
  <cp:lastModifiedBy>Seko, Brian S./Strategy And Innovation</cp:lastModifiedBy>
  <cp:revision>67</cp:revision>
  <dcterms:created xsi:type="dcterms:W3CDTF">2022-03-07T16:15:36Z</dcterms:created>
  <dcterms:modified xsi:type="dcterms:W3CDTF">2022-03-29T19:48:36Z</dcterms:modified>
</cp:coreProperties>
</file>