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1"/>
  </p:notesMasterIdLst>
  <p:sldIdLst>
    <p:sldId id="256" r:id="rId2"/>
    <p:sldId id="346" r:id="rId3"/>
    <p:sldId id="347" r:id="rId4"/>
    <p:sldId id="349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2" r:id="rId27"/>
    <p:sldId id="370" r:id="rId28"/>
    <p:sldId id="371" r:id="rId29"/>
    <p:sldId id="345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095" autoAdjust="0"/>
  </p:normalViewPr>
  <p:slideViewPr>
    <p:cSldViewPr>
      <p:cViewPr varScale="1">
        <p:scale>
          <a:sx n="63" d="100"/>
          <a:sy n="63" d="100"/>
        </p:scale>
        <p:origin x="10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29E68-401D-44D5-9F92-9792D040BA36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80C1E-CEAD-4898-B9B9-E4C9FD13B9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76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Analisando especificamente o processo de remoção dos elementos (início da fila), toda execução implica em deslocamento físico dos dados, o que pode ser um processo bastante oneroso, principalmente considerando o elevado número de inserções (quanto maior, pior). Por exemplo, na Figura está representada uma fila com 6 (seis) elementos. Ao ser solicitada a remoção (só pode ser no início, pois trata-se de uma fila), todos os demais elementos que estavam localizados imediatamente à direita foram deslocados para o início. Quanto maior o número de elementos, pior é o desempenho dessa operação.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80C1E-CEAD-4898-B9B9-E4C9FD13B9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95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2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3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3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6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26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0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9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0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6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8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smtClean="0">
                <a:latin typeface="Arial Rounded MT Bold" panose="020F0704030504030204" pitchFamily="34" charset="0"/>
              </a:rPr>
              <a:t>Estrutura de Dados</a:t>
            </a:r>
            <a:endParaRPr lang="pt-BR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85547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Profa. Angela Santana</a:t>
            </a:r>
          </a:p>
          <a:p>
            <a:pPr algn="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404899" y="4887011"/>
            <a:ext cx="298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angela.Santana@pro.ucsal.br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226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problema dessa solução é que sucessivas remoções vão promover o deslocamento da referência para o início da fila até que esta encontre a referência para o final da fila. </a:t>
            </a:r>
            <a:endParaRPr lang="pt-BR" dirty="0" smtClean="0"/>
          </a:p>
          <a:p>
            <a:pPr algn="just"/>
            <a:r>
              <a:rPr lang="pt-BR" dirty="0" smtClean="0"/>
              <a:t>A figura a seguir está </a:t>
            </a:r>
            <a:r>
              <a:rPr lang="pt-BR" dirty="0"/>
              <a:t>representado um caso extremo: inicialmente havia uma fila com 5 (cinco) elementos; foram promovidas 4 (quatro) remoções sucessivas, o que implicou no encontro da referência início com a referência fim da fila.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82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870" y="1846263"/>
            <a:ext cx="619070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Supondo que seja necessário adicionar novos elementos nessa fila, a operação que faz a inserção vai perceber que a referência para o final está indicando que a estrutura está cheia, ou seja, não podem ser inseridos elementos. No entanto, percebe-se que a fila contém 4 (quatro) posições disponíveis (índices de 0 até 3). </a:t>
            </a:r>
          </a:p>
          <a:p>
            <a:r>
              <a:rPr lang="pt-BR" dirty="0"/>
              <a:t>Uma solução para esse problema é fazer o gerenciamento circular da estrutura, ou seja, ao percorrer o vetor, automaticamente volta-se ao início da fila.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50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590" y="1846263"/>
            <a:ext cx="51812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1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solução apresentada resolve os dois problemas discutidos nesta seção, ou seja, não é necessário realizar o deslocamento físico dos dados (que é uma operação muito onerosa para o sistema) e o gerenciamento dos índices do vetor é realizado com eficiência (o vetor poderá trabalhar com a maior capacidade possível de armazenamento, sem desperdício de memória).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59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- Operações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2743200"/>
            <a:ext cx="7258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- Criação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FilaEstatica</a:t>
            </a:r>
            <a:r>
              <a:rPr lang="pt-BR" dirty="0"/>
              <a:t>&lt;T&gt;{ </a:t>
            </a:r>
            <a:endParaRPr lang="pt-BR" dirty="0" smtClean="0"/>
          </a:p>
          <a:p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/>
              <a:t>T[] elementos; </a:t>
            </a:r>
            <a:endParaRPr lang="pt-BR" dirty="0" smtClean="0"/>
          </a:p>
          <a:p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/>
              <a:t> inicio, fim, tamanho; </a:t>
            </a:r>
            <a:endParaRPr lang="pt-BR" dirty="0" smtClean="0"/>
          </a:p>
          <a:p>
            <a:r>
              <a:rPr lang="pt-BR" dirty="0" smtClean="0"/>
              <a:t>}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92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- Criação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se tratar do gerenciamento circular do vetor, alguns detalhes merecem atenção: é necessário, por exemplo, definir o posicionamento das referências início e fim da estrutura no momento da sua criação. Uma sugestão para solução desse problema é adotar que início e fim começarão juntos na posição 0 (zero) do vetor. 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FilaEstatica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tamanho){ </a:t>
            </a:r>
            <a:endParaRPr lang="pt-BR" dirty="0" smtClean="0"/>
          </a:p>
          <a:p>
            <a:r>
              <a:rPr lang="pt-BR" dirty="0" err="1" smtClean="0"/>
              <a:t>this.elementos</a:t>
            </a:r>
            <a:r>
              <a:rPr lang="pt-BR" dirty="0" smtClean="0"/>
              <a:t> </a:t>
            </a:r>
            <a:r>
              <a:rPr lang="pt-BR" dirty="0"/>
              <a:t>= (T[]) new </a:t>
            </a:r>
            <a:r>
              <a:rPr lang="pt-BR" dirty="0" err="1"/>
              <a:t>Object</a:t>
            </a:r>
            <a:r>
              <a:rPr lang="pt-BR" dirty="0"/>
              <a:t>[tamanho]; </a:t>
            </a:r>
            <a:endParaRPr lang="pt-BR" dirty="0" smtClean="0"/>
          </a:p>
          <a:p>
            <a:r>
              <a:rPr lang="pt-BR" dirty="0" err="1" smtClean="0"/>
              <a:t>this.inicio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this.fim</a:t>
            </a:r>
            <a:r>
              <a:rPr lang="pt-BR" dirty="0"/>
              <a:t> = 0; </a:t>
            </a:r>
            <a:endParaRPr lang="pt-BR" dirty="0" smtClean="0"/>
          </a:p>
          <a:p>
            <a:r>
              <a:rPr lang="pt-BR" dirty="0" err="1" smtClean="0"/>
              <a:t>this.tamanho</a:t>
            </a:r>
            <a:r>
              <a:rPr lang="pt-BR" dirty="0" smtClean="0"/>
              <a:t> </a:t>
            </a:r>
            <a:r>
              <a:rPr lang="pt-BR" dirty="0"/>
              <a:t>= tamanho; </a:t>
            </a:r>
            <a:endParaRPr lang="pt-BR" dirty="0" smtClean="0"/>
          </a:p>
          <a:p>
            <a:r>
              <a:rPr lang="pt-BR" dirty="0" smtClean="0"/>
              <a:t>}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6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– Vazia e Cheia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Ao ser criada, a fila estática define que as referências início e fim começam no índice 0 (zero) do vetor. Sucessivas inserções e remoções deslocarão essas referências ao longo do vetor. </a:t>
            </a:r>
            <a:endParaRPr lang="pt-BR" dirty="0" smtClean="0"/>
          </a:p>
          <a:p>
            <a:pPr algn="just"/>
            <a:r>
              <a:rPr lang="pt-BR" dirty="0" smtClean="0"/>
              <a:t>Devido </a:t>
            </a:r>
            <a:r>
              <a:rPr lang="pt-BR" dirty="0"/>
              <a:t>à implementação circular, ao incrementar uma referência (início ou fim) e esta chegar ao último índice do vetor, ela deverá voltar ao seu início (ou seja, índice 0). 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referência “início” indica o primeiro elemento da coleção e a referência “fim” indica a próxima posição disponível para inserir novos elementos, caso a estrutura não esteja cheia.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56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– Vazia e Cheia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// Verificar se está vazia </a:t>
            </a:r>
            <a:endParaRPr lang="pt-BR" b="1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isVazia</a:t>
            </a:r>
            <a:r>
              <a:rPr lang="pt-BR" dirty="0"/>
              <a:t>(){ </a:t>
            </a:r>
            <a:endParaRPr lang="pt-BR" dirty="0" smtClean="0"/>
          </a:p>
          <a:p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this.inicio</a:t>
            </a:r>
            <a:r>
              <a:rPr lang="pt-BR" dirty="0"/>
              <a:t> == </a:t>
            </a:r>
            <a:r>
              <a:rPr lang="pt-BR" dirty="0" err="1"/>
              <a:t>this.fim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smtClean="0"/>
              <a:t>} </a:t>
            </a:r>
          </a:p>
          <a:p>
            <a:r>
              <a:rPr lang="pt-BR" b="1" dirty="0" smtClean="0"/>
              <a:t>// </a:t>
            </a:r>
            <a:r>
              <a:rPr lang="pt-BR" b="1" dirty="0"/>
              <a:t>Verificar se está vazia </a:t>
            </a:r>
            <a:endParaRPr lang="pt-BR" b="1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isCheia</a:t>
            </a:r>
            <a:r>
              <a:rPr lang="pt-BR" dirty="0"/>
              <a:t>(){ </a:t>
            </a:r>
            <a:endParaRPr lang="pt-BR" dirty="0" smtClean="0"/>
          </a:p>
          <a:p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((</a:t>
            </a:r>
            <a:r>
              <a:rPr lang="pt-BR" dirty="0" err="1"/>
              <a:t>this.fim</a:t>
            </a:r>
            <a:r>
              <a:rPr lang="pt-BR" dirty="0"/>
              <a:t> + 1) % </a:t>
            </a:r>
            <a:r>
              <a:rPr lang="pt-BR" dirty="0" err="1"/>
              <a:t>this.tamanho</a:t>
            </a:r>
            <a:r>
              <a:rPr lang="pt-BR" dirty="0"/>
              <a:t>) == </a:t>
            </a:r>
            <a:r>
              <a:rPr lang="pt-BR" dirty="0" err="1"/>
              <a:t>this.inicio</a:t>
            </a:r>
            <a:r>
              <a:rPr lang="pt-BR" dirty="0" smtClean="0"/>
              <a:t>;</a:t>
            </a:r>
          </a:p>
          <a:p>
            <a:r>
              <a:rPr lang="pt-BR" dirty="0" smtClean="0"/>
              <a:t> </a:t>
            </a:r>
            <a:r>
              <a:rPr lang="pt-BR" dirty="0"/>
              <a:t>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47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fila é uma estrutura linear na qual as operações de inserção são efetuadas apenas no final e as de retirada só podem ser realizadas no início da estrutura. </a:t>
            </a:r>
          </a:p>
          <a:p>
            <a:pPr algn="just"/>
            <a:r>
              <a:rPr lang="pt-BR" dirty="0"/>
              <a:t>Supondo uma estrutura formada pelos elementos E1, E2,... </a:t>
            </a:r>
            <a:r>
              <a:rPr lang="pt-BR" dirty="0" err="1"/>
              <a:t>En</a:t>
            </a:r>
            <a:r>
              <a:rPr lang="pt-BR" dirty="0"/>
              <a:t>, se desejarmos adicionar um novo elemento, ele será o elemento En+1. Se desejarmos retirar um elemento da lista, teremos que excluir o elemento E1. </a:t>
            </a:r>
            <a:endParaRPr lang="pt-BR" dirty="0" smtClean="0"/>
          </a:p>
          <a:p>
            <a:pPr algn="just"/>
            <a:r>
              <a:rPr lang="pt-BR" b="1" dirty="0" smtClean="0"/>
              <a:t>A </a:t>
            </a:r>
            <a:r>
              <a:rPr lang="pt-BR" b="1" dirty="0"/>
              <a:t>fila é comumente conhecida como estrutura “FIFO” (</a:t>
            </a:r>
            <a:r>
              <a:rPr lang="pt-BR" b="1" i="1" dirty="0" err="1"/>
              <a:t>first</a:t>
            </a:r>
            <a:r>
              <a:rPr lang="pt-BR" b="1" i="1" dirty="0"/>
              <a:t> in, </a:t>
            </a:r>
            <a:r>
              <a:rPr lang="pt-BR" b="1" i="1" dirty="0" err="1"/>
              <a:t>first</a:t>
            </a:r>
            <a:r>
              <a:rPr lang="pt-BR" b="1" i="1" dirty="0"/>
              <a:t> out</a:t>
            </a:r>
            <a:r>
              <a:rPr lang="pt-BR" b="1" dirty="0"/>
              <a:t>).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83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- Quantidade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lista deverá ser percorrida a partir do início até encontrar o “índice nulo”, ou seja, o índice que antecede a referência “fim” da lista. 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getQuantidade</a:t>
            </a:r>
            <a:r>
              <a:rPr lang="pt-BR" dirty="0"/>
              <a:t>() { 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this.inicio</a:t>
            </a:r>
            <a:r>
              <a:rPr lang="pt-BR" dirty="0"/>
              <a:t>, </a:t>
            </a:r>
            <a:r>
              <a:rPr lang="pt-BR" dirty="0" err="1"/>
              <a:t>qtde</a:t>
            </a:r>
            <a:r>
              <a:rPr lang="pt-BR" dirty="0"/>
              <a:t> = 0; </a:t>
            </a:r>
            <a:endParaRPr lang="pt-BR" dirty="0" smtClean="0"/>
          </a:p>
          <a:p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 != </a:t>
            </a:r>
            <a:r>
              <a:rPr lang="pt-BR" dirty="0" err="1"/>
              <a:t>this.fim</a:t>
            </a:r>
            <a:r>
              <a:rPr lang="pt-BR" dirty="0"/>
              <a:t>){ </a:t>
            </a:r>
            <a:endParaRPr lang="pt-BR" dirty="0" smtClean="0"/>
          </a:p>
          <a:p>
            <a:r>
              <a:rPr lang="pt-BR" dirty="0" smtClean="0"/>
              <a:t>++</a:t>
            </a:r>
            <a:r>
              <a:rPr lang="pt-BR" dirty="0" err="1"/>
              <a:t>qtde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err="1" smtClean="0"/>
              <a:t>this.fim</a:t>
            </a:r>
            <a:r>
              <a:rPr lang="pt-BR" dirty="0" smtClean="0"/>
              <a:t> </a:t>
            </a:r>
            <a:r>
              <a:rPr lang="pt-BR" dirty="0"/>
              <a:t>= (++</a:t>
            </a:r>
            <a:r>
              <a:rPr lang="pt-BR" dirty="0" err="1"/>
              <a:t>this.fim</a:t>
            </a:r>
            <a:r>
              <a:rPr lang="pt-BR" dirty="0"/>
              <a:t>) % </a:t>
            </a:r>
            <a:r>
              <a:rPr lang="pt-BR" dirty="0" err="1"/>
              <a:t>this.tamanho</a:t>
            </a:r>
            <a:r>
              <a:rPr lang="pt-BR" dirty="0"/>
              <a:t>; } </a:t>
            </a:r>
            <a:endParaRPr lang="pt-BR" dirty="0" smtClean="0"/>
          </a:p>
          <a:p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qtde</a:t>
            </a:r>
            <a:r>
              <a:rPr lang="pt-BR" dirty="0"/>
              <a:t>; 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66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- Quantidade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Novos elementos são inseridos no final da estrutura, ou seja, no índice indicado pela referência “fim”. Apenas é possível inserir elementos caso a lista não esteja cheia, ou seja, o “índice nulo” não pode receber elementos. Considerando que a fila não esteja cheia, a referência “fim” deverá receber o novo elemento. Posteriormente, seu valor será incrementado considerando a implementação circular, ou seja, caso esteja no último índice do vetor, este deverá ir para o início. 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inserir(T </a:t>
            </a:r>
            <a:r>
              <a:rPr lang="pt-BR" dirty="0" err="1"/>
              <a:t>elem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FilaCheiaException</a:t>
            </a:r>
            <a:r>
              <a:rPr lang="pt-BR" dirty="0"/>
              <a:t> { </a:t>
            </a:r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this.isCheia</a:t>
            </a:r>
            <a:r>
              <a:rPr lang="pt-BR" dirty="0"/>
              <a:t>())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/>
              <a:t>FilaCheiaException</a:t>
            </a:r>
            <a:r>
              <a:rPr lang="pt-BR" dirty="0"/>
              <a:t>(); </a:t>
            </a:r>
            <a:r>
              <a:rPr lang="pt-BR" dirty="0" err="1"/>
              <a:t>this.elementos</a:t>
            </a:r>
            <a:r>
              <a:rPr lang="pt-BR" dirty="0"/>
              <a:t>[</a:t>
            </a:r>
            <a:r>
              <a:rPr lang="pt-BR" dirty="0" err="1"/>
              <a:t>this.fim</a:t>
            </a:r>
            <a:r>
              <a:rPr lang="pt-BR" dirty="0"/>
              <a:t>] = </a:t>
            </a:r>
            <a:r>
              <a:rPr lang="pt-BR" dirty="0" err="1"/>
              <a:t>elem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err="1" smtClean="0"/>
              <a:t>this.fim</a:t>
            </a:r>
            <a:r>
              <a:rPr lang="pt-BR" dirty="0" smtClean="0"/>
              <a:t> </a:t>
            </a:r>
            <a:r>
              <a:rPr lang="pt-BR" dirty="0"/>
              <a:t>= (++</a:t>
            </a:r>
            <a:r>
              <a:rPr lang="pt-BR" dirty="0" err="1"/>
              <a:t>this.fim</a:t>
            </a:r>
            <a:r>
              <a:rPr lang="pt-BR" dirty="0"/>
              <a:t>) % </a:t>
            </a:r>
            <a:r>
              <a:rPr lang="pt-BR" dirty="0" err="1"/>
              <a:t>this.tamanho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smtClean="0"/>
              <a:t>}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44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-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acesso aos elementos armazenados na estrutura para impressão e/ou busca, semelhante ao que ocorre na lista estática, também começa do início e termina no final. </a:t>
            </a:r>
          </a:p>
          <a:p>
            <a:r>
              <a:rPr lang="pt-BR" b="1" dirty="0"/>
              <a:t>// Buscar um elemento na Fila </a:t>
            </a:r>
            <a:endParaRPr lang="pt-BR" b="1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(T </a:t>
            </a:r>
            <a:r>
              <a:rPr lang="pt-BR" dirty="0" err="1"/>
              <a:t>elem</a:t>
            </a:r>
            <a:r>
              <a:rPr lang="pt-BR" dirty="0"/>
              <a:t>) { 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this.inicio</a:t>
            </a:r>
            <a:r>
              <a:rPr lang="pt-BR" dirty="0"/>
              <a:t>; 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aux</a:t>
            </a:r>
            <a:r>
              <a:rPr lang="pt-BR" dirty="0"/>
              <a:t> != </a:t>
            </a:r>
            <a:r>
              <a:rPr lang="pt-BR" dirty="0" err="1"/>
              <a:t>this.fim</a:t>
            </a:r>
            <a:r>
              <a:rPr lang="pt-BR" dirty="0"/>
              <a:t>){ </a:t>
            </a:r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this.elementos</a:t>
            </a:r>
            <a:r>
              <a:rPr lang="pt-BR" dirty="0"/>
              <a:t>[</a:t>
            </a:r>
            <a:r>
              <a:rPr lang="pt-BR" dirty="0" err="1"/>
              <a:t>aux</a:t>
            </a:r>
            <a:r>
              <a:rPr lang="pt-BR" dirty="0"/>
              <a:t>].</a:t>
            </a:r>
            <a:r>
              <a:rPr lang="pt-BR" dirty="0" err="1"/>
              <a:t>equals</a:t>
            </a:r>
            <a:r>
              <a:rPr lang="pt-BR" dirty="0"/>
              <a:t>(</a:t>
            </a:r>
            <a:r>
              <a:rPr lang="pt-BR" dirty="0" err="1"/>
              <a:t>elem</a:t>
            </a:r>
            <a:r>
              <a:rPr lang="pt-BR" dirty="0"/>
              <a:t>)) </a:t>
            </a:r>
            <a:endParaRPr lang="pt-BR" dirty="0" smtClean="0"/>
          </a:p>
          <a:p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aux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err="1" smtClean="0"/>
              <a:t>aux</a:t>
            </a:r>
            <a:r>
              <a:rPr lang="pt-BR" dirty="0" smtClean="0"/>
              <a:t> </a:t>
            </a:r>
            <a:r>
              <a:rPr lang="pt-BR" dirty="0"/>
              <a:t>= ++</a:t>
            </a:r>
            <a:r>
              <a:rPr lang="pt-BR" dirty="0" err="1"/>
              <a:t>aux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} </a:t>
            </a:r>
            <a:r>
              <a:rPr lang="pt-BR" dirty="0" err="1"/>
              <a:t>return</a:t>
            </a:r>
            <a:r>
              <a:rPr lang="pt-BR" dirty="0"/>
              <a:t> -1</a:t>
            </a:r>
            <a:r>
              <a:rPr lang="pt-BR" dirty="0" smtClean="0"/>
              <a:t>;</a:t>
            </a:r>
          </a:p>
          <a:p>
            <a:r>
              <a:rPr lang="pt-BR" dirty="0" smtClean="0"/>
              <a:t> </a:t>
            </a:r>
            <a:r>
              <a:rPr lang="pt-BR" dirty="0"/>
              <a:t>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88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-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// Obter coleção para posterior impressão da Fila </a:t>
            </a:r>
            <a:endParaRPr lang="pt-BR" b="1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Iterator</a:t>
            </a:r>
            <a:r>
              <a:rPr lang="pt-BR" dirty="0"/>
              <a:t>&lt;T&gt; </a:t>
            </a:r>
            <a:r>
              <a:rPr lang="pt-BR" dirty="0" err="1"/>
              <a:t>get</a:t>
            </a:r>
            <a:r>
              <a:rPr lang="pt-BR" dirty="0"/>
              <a:t>() { </a:t>
            </a: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/>
              <a:t>SuppressWarnings</a:t>
            </a:r>
            <a:r>
              <a:rPr lang="pt-BR" dirty="0"/>
              <a:t>("</a:t>
            </a:r>
            <a:r>
              <a:rPr lang="pt-BR" dirty="0" err="1"/>
              <a:t>unchecked</a:t>
            </a:r>
            <a:r>
              <a:rPr lang="pt-BR" dirty="0"/>
              <a:t>") </a:t>
            </a:r>
            <a:endParaRPr lang="pt-BR" dirty="0" smtClean="0"/>
          </a:p>
          <a:p>
            <a:r>
              <a:rPr lang="pt-BR" dirty="0" smtClean="0"/>
              <a:t>T</a:t>
            </a:r>
            <a:r>
              <a:rPr lang="pt-BR" dirty="0"/>
              <a:t>[] </a:t>
            </a:r>
            <a:r>
              <a:rPr lang="pt-BR" dirty="0" err="1"/>
              <a:t>temp</a:t>
            </a:r>
            <a:r>
              <a:rPr lang="pt-BR" dirty="0"/>
              <a:t> = (T[]) new </a:t>
            </a:r>
            <a:r>
              <a:rPr lang="pt-BR" dirty="0" err="1"/>
              <a:t>Object</a:t>
            </a:r>
            <a:r>
              <a:rPr lang="pt-BR" dirty="0"/>
              <a:t>[</a:t>
            </a:r>
            <a:r>
              <a:rPr lang="pt-BR" dirty="0" err="1"/>
              <a:t>this.getQuantidade</a:t>
            </a:r>
            <a:r>
              <a:rPr lang="pt-BR" dirty="0"/>
              <a:t>()]; 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this.inicio</a:t>
            </a:r>
            <a:r>
              <a:rPr lang="pt-BR" dirty="0"/>
              <a:t>, i = 0; </a:t>
            </a:r>
            <a:endParaRPr lang="pt-BR" dirty="0" smtClean="0"/>
          </a:p>
          <a:p>
            <a:r>
              <a:rPr lang="pt-BR" dirty="0" err="1" smtClean="0"/>
              <a:t>while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 != </a:t>
            </a:r>
            <a:r>
              <a:rPr lang="pt-BR" dirty="0" err="1"/>
              <a:t>this.fim</a:t>
            </a:r>
            <a:r>
              <a:rPr lang="pt-BR" dirty="0"/>
              <a:t>){ </a:t>
            </a:r>
            <a:endParaRPr lang="pt-BR" dirty="0" smtClean="0"/>
          </a:p>
          <a:p>
            <a:r>
              <a:rPr lang="pt-BR" dirty="0" err="1" smtClean="0"/>
              <a:t>temp</a:t>
            </a:r>
            <a:r>
              <a:rPr lang="pt-BR" dirty="0" smtClean="0"/>
              <a:t>[i</a:t>
            </a:r>
            <a:r>
              <a:rPr lang="pt-BR" dirty="0"/>
              <a:t>++] = </a:t>
            </a:r>
            <a:r>
              <a:rPr lang="pt-BR" dirty="0" err="1"/>
              <a:t>this.elementos</a:t>
            </a:r>
            <a:r>
              <a:rPr lang="pt-BR" dirty="0"/>
              <a:t>[</a:t>
            </a:r>
            <a:r>
              <a:rPr lang="pt-BR" dirty="0" err="1"/>
              <a:t>aux</a:t>
            </a:r>
            <a:r>
              <a:rPr lang="pt-BR" dirty="0"/>
              <a:t>]; </a:t>
            </a:r>
            <a:endParaRPr lang="pt-BR" dirty="0" smtClean="0"/>
          </a:p>
          <a:p>
            <a:r>
              <a:rPr lang="pt-BR" dirty="0" err="1" smtClean="0"/>
              <a:t>aux</a:t>
            </a:r>
            <a:r>
              <a:rPr lang="pt-BR" dirty="0" smtClean="0"/>
              <a:t> </a:t>
            </a:r>
            <a:r>
              <a:rPr lang="pt-BR" dirty="0"/>
              <a:t>= ++</a:t>
            </a:r>
            <a:r>
              <a:rPr lang="pt-BR" dirty="0" err="1"/>
              <a:t>aux</a:t>
            </a:r>
            <a:r>
              <a:rPr lang="pt-BR" dirty="0"/>
              <a:t> % </a:t>
            </a:r>
            <a:r>
              <a:rPr lang="pt-BR" dirty="0" err="1"/>
              <a:t>this.tamanho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smtClean="0"/>
              <a:t>} </a:t>
            </a:r>
          </a:p>
          <a:p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Arrays.asList</a:t>
            </a:r>
            <a:r>
              <a:rPr lang="pt-BR" dirty="0"/>
              <a:t>(</a:t>
            </a:r>
            <a:r>
              <a:rPr lang="pt-BR" dirty="0" err="1"/>
              <a:t>temp</a:t>
            </a:r>
            <a:r>
              <a:rPr lang="pt-BR" dirty="0"/>
              <a:t>).</a:t>
            </a:r>
            <a:r>
              <a:rPr lang="pt-BR" dirty="0" err="1"/>
              <a:t>iterator</a:t>
            </a:r>
            <a:r>
              <a:rPr lang="pt-BR" dirty="0"/>
              <a:t>(); </a:t>
            </a:r>
            <a:endParaRPr lang="pt-BR" dirty="0" smtClean="0"/>
          </a:p>
          <a:p>
            <a:r>
              <a:rPr lang="pt-BR" dirty="0" smtClean="0"/>
              <a:t>}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554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-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// Ver o início da Fila </a:t>
            </a:r>
            <a:endParaRPr lang="pt-BR" b="1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/>
              <a:t>T </a:t>
            </a:r>
            <a:r>
              <a:rPr lang="pt-BR" dirty="0" err="1"/>
              <a:t>getInicio</a:t>
            </a:r>
            <a:r>
              <a:rPr lang="pt-BR" dirty="0"/>
              <a:t>()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FilaVaziaException</a:t>
            </a:r>
            <a:r>
              <a:rPr lang="pt-BR" dirty="0"/>
              <a:t>{ </a:t>
            </a:r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this.isVazia</a:t>
            </a:r>
            <a:r>
              <a:rPr lang="pt-BR" dirty="0"/>
              <a:t>())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/>
              <a:t>FilaVaziaException</a:t>
            </a:r>
            <a:r>
              <a:rPr lang="pt-BR" dirty="0"/>
              <a:t>(); </a:t>
            </a:r>
            <a:endParaRPr lang="pt-BR" dirty="0" smtClean="0"/>
          </a:p>
          <a:p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this.elementos</a:t>
            </a:r>
            <a:r>
              <a:rPr lang="pt-BR" dirty="0"/>
              <a:t>[</a:t>
            </a:r>
            <a:r>
              <a:rPr lang="pt-BR" dirty="0" err="1"/>
              <a:t>this.inicio</a:t>
            </a:r>
            <a:r>
              <a:rPr lang="pt-BR" dirty="0"/>
              <a:t>]; </a:t>
            </a:r>
            <a:endParaRPr lang="pt-BR" dirty="0" smtClean="0"/>
          </a:p>
          <a:p>
            <a:r>
              <a:rPr lang="pt-BR" dirty="0" smtClean="0"/>
              <a:t>} </a:t>
            </a:r>
          </a:p>
          <a:p>
            <a:r>
              <a:rPr lang="pt-BR" b="1" dirty="0" smtClean="0"/>
              <a:t>// </a:t>
            </a:r>
            <a:r>
              <a:rPr lang="pt-BR" b="1" dirty="0"/>
              <a:t>Ver o final da Fila </a:t>
            </a:r>
            <a:endParaRPr lang="pt-BR" b="1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/>
              <a:t>T </a:t>
            </a:r>
            <a:r>
              <a:rPr lang="pt-BR" dirty="0" err="1"/>
              <a:t>getFim</a:t>
            </a:r>
            <a:r>
              <a:rPr lang="pt-BR" dirty="0"/>
              <a:t>()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FilaVaziaException</a:t>
            </a:r>
            <a:r>
              <a:rPr lang="pt-BR" dirty="0"/>
              <a:t>{ </a:t>
            </a:r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/>
              <a:t>aux</a:t>
            </a:r>
            <a:r>
              <a:rPr lang="pt-BR" dirty="0"/>
              <a:t>;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this.isVazia</a:t>
            </a:r>
            <a:r>
              <a:rPr lang="pt-BR" dirty="0"/>
              <a:t>())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/>
              <a:t>FilaVaziaException</a:t>
            </a:r>
            <a:r>
              <a:rPr lang="pt-BR" dirty="0"/>
              <a:t>(); </a:t>
            </a:r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((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this.fim</a:t>
            </a:r>
            <a:r>
              <a:rPr lang="pt-BR" dirty="0"/>
              <a:t> - 1) &lt; 0) </a:t>
            </a:r>
            <a:endParaRPr lang="pt-BR" dirty="0" smtClean="0"/>
          </a:p>
          <a:p>
            <a:r>
              <a:rPr lang="pt-BR" dirty="0" err="1" smtClean="0"/>
              <a:t>aux</a:t>
            </a:r>
            <a:r>
              <a:rPr lang="pt-BR" dirty="0" smtClean="0"/>
              <a:t> </a:t>
            </a:r>
            <a:r>
              <a:rPr lang="pt-BR" dirty="0"/>
              <a:t>+= </a:t>
            </a:r>
            <a:r>
              <a:rPr lang="pt-BR" dirty="0" err="1"/>
              <a:t>this.tamanho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this.elementos</a:t>
            </a:r>
            <a:r>
              <a:rPr lang="pt-BR" dirty="0"/>
              <a:t>[</a:t>
            </a:r>
            <a:r>
              <a:rPr lang="pt-BR" dirty="0" err="1"/>
              <a:t>aux</a:t>
            </a:r>
            <a:r>
              <a:rPr lang="pt-BR" dirty="0"/>
              <a:t>]; </a:t>
            </a:r>
            <a:endParaRPr lang="pt-BR" dirty="0" smtClean="0"/>
          </a:p>
          <a:p>
            <a:r>
              <a:rPr lang="pt-BR" dirty="0" smtClean="0"/>
              <a:t>}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109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– Removendo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fila só permite remoção no início da estrutura (FIFO). Para haver a remoção antes, deve ser verificado se existe o elemento que se deseja remover. Considerando que a fila não está vazia, o elemento que está posicionado na referência “início” deve ser retornado e posteriormente o valor da referência deve ser incrementado, considerando a implementação circular do vetor. 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inserir(T </a:t>
            </a:r>
            <a:r>
              <a:rPr lang="pt-BR" dirty="0" err="1"/>
              <a:t>elem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 smtClean="0"/>
              <a:t>FilaVaziaException</a:t>
            </a:r>
            <a:r>
              <a:rPr lang="pt-BR" dirty="0" smtClean="0"/>
              <a:t> </a:t>
            </a:r>
            <a:r>
              <a:rPr lang="pt-BR" dirty="0"/>
              <a:t>{ </a:t>
            </a:r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 smtClean="0"/>
              <a:t>this.isVazia</a:t>
            </a:r>
            <a:r>
              <a:rPr lang="pt-BR" dirty="0" smtClean="0"/>
              <a:t>())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 smtClean="0"/>
              <a:t>FilaVaziaException</a:t>
            </a:r>
            <a:r>
              <a:rPr lang="pt-BR" dirty="0"/>
              <a:t>(); </a:t>
            </a:r>
            <a:r>
              <a:rPr lang="pt-BR" dirty="0" err="1"/>
              <a:t>this.elementos</a:t>
            </a:r>
            <a:r>
              <a:rPr lang="pt-BR" dirty="0"/>
              <a:t>[</a:t>
            </a:r>
            <a:r>
              <a:rPr lang="pt-BR" dirty="0" err="1"/>
              <a:t>this.fim</a:t>
            </a:r>
            <a:r>
              <a:rPr lang="pt-BR" dirty="0"/>
              <a:t>] = </a:t>
            </a:r>
            <a:r>
              <a:rPr lang="pt-BR" dirty="0" err="1"/>
              <a:t>elem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err="1" smtClean="0"/>
              <a:t>this.fim</a:t>
            </a:r>
            <a:r>
              <a:rPr lang="pt-BR" dirty="0" smtClean="0"/>
              <a:t> </a:t>
            </a:r>
            <a:r>
              <a:rPr lang="pt-BR" dirty="0"/>
              <a:t>= (++</a:t>
            </a:r>
            <a:r>
              <a:rPr lang="pt-BR" dirty="0" err="1"/>
              <a:t>this.fim</a:t>
            </a:r>
            <a:r>
              <a:rPr lang="pt-BR" dirty="0"/>
              <a:t>) % </a:t>
            </a:r>
            <a:r>
              <a:rPr lang="pt-BR" dirty="0" err="1"/>
              <a:t>this.tamanho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smtClean="0"/>
              <a:t>}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3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 -Representação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 </a:t>
            </a:r>
            <a:r>
              <a:rPr lang="pt-BR" dirty="0"/>
              <a:t>como uma </a:t>
            </a:r>
            <a:r>
              <a:rPr lang="pt-BR" b="1" dirty="0"/>
              <a:t>lista com duas cabeças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cabeça aponta para o início da fila</a:t>
            </a:r>
          </a:p>
          <a:p>
            <a:pPr lvl="1"/>
            <a:r>
              <a:rPr lang="pt-BR" dirty="0" smtClean="0"/>
              <a:t>Outra </a:t>
            </a:r>
            <a:r>
              <a:rPr lang="pt-BR" dirty="0"/>
              <a:t>aponta para o fim;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12976"/>
            <a:ext cx="6130022" cy="24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0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Semelhante ao que ocorre com a estrutura de dados pilha (</a:t>
            </a:r>
            <a:r>
              <a:rPr lang="pt-BR" i="1" dirty="0" err="1"/>
              <a:t>Stack</a:t>
            </a:r>
            <a:r>
              <a:rPr lang="pt-BR" dirty="0"/>
              <a:t>), o </a:t>
            </a:r>
            <a:r>
              <a:rPr lang="pt-BR" i="1" dirty="0"/>
              <a:t>framework </a:t>
            </a:r>
            <a:r>
              <a:rPr lang="pt-BR" i="1" dirty="0" err="1"/>
              <a:t>Collections</a:t>
            </a:r>
            <a:r>
              <a:rPr lang="pt-BR" i="1" dirty="0"/>
              <a:t> </a:t>
            </a:r>
            <a:r>
              <a:rPr lang="pt-BR" dirty="0"/>
              <a:t>traz uma definição para a fila, é a interface “</a:t>
            </a:r>
            <a:r>
              <a:rPr lang="pt-BR" i="1" dirty="0" err="1" smtClean="0"/>
              <a:t>Queue</a:t>
            </a:r>
            <a:r>
              <a:rPr lang="pt-BR" dirty="0" smtClean="0"/>
              <a:t>” </a:t>
            </a:r>
            <a:r>
              <a:rPr lang="pt-BR" dirty="0"/>
              <a:t>(</a:t>
            </a:r>
            <a:r>
              <a:rPr lang="pt-BR" dirty="0" err="1"/>
              <a:t>java.util.Queue</a:t>
            </a:r>
            <a:r>
              <a:rPr lang="pt-BR" dirty="0"/>
              <a:t>&lt;E&gt;) e a classe “</a:t>
            </a:r>
            <a:r>
              <a:rPr lang="pt-BR" i="1" dirty="0" err="1"/>
              <a:t>LinkedList</a:t>
            </a:r>
            <a:r>
              <a:rPr lang="pt-BR" dirty="0"/>
              <a:t>” implementa essa especificação.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43243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9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das 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82" y="1866694"/>
            <a:ext cx="7610049" cy="39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69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 Rounded MT Bold" panose="020F0704030504030204" pitchFamily="34" charset="0"/>
              </a:rPr>
              <a:t>Próxima aula...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7609589" cy="38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Um exemplo dessa estrutura é uma fila </a:t>
            </a:r>
            <a:r>
              <a:rPr lang="pt-BR" dirty="0" smtClean="0"/>
              <a:t>do balcão para comprar ingressos de um show, </a:t>
            </a:r>
            <a:r>
              <a:rPr lang="pt-BR" dirty="0"/>
              <a:t>em que os clientes que chegam ficam no final da fila (inserção) e os que são atendidos (e portanto deixam </a:t>
            </a:r>
            <a:r>
              <a:rPr lang="pt-BR" dirty="0" smtClean="0"/>
              <a:t>a fila) </a:t>
            </a:r>
            <a:r>
              <a:rPr lang="pt-BR" dirty="0"/>
              <a:t>são os do início da fila (retirada por ordem de chegada).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Analogia</a:t>
            </a:r>
            <a:r>
              <a:rPr lang="pt-BR" dirty="0"/>
              <a:t>: filas do nosso dia-a-dia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01008"/>
            <a:ext cx="4929256" cy="188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Filas - 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Escalonamento de "Jobs":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Fila </a:t>
            </a:r>
            <a:r>
              <a:rPr lang="pt-BR" dirty="0"/>
              <a:t>de processos aguardando os recursos do SO;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Fila </a:t>
            </a:r>
            <a:r>
              <a:rPr lang="pt-BR" dirty="0"/>
              <a:t>de pacotes a serem transmitidos numa rede </a:t>
            </a:r>
            <a:r>
              <a:rPr lang="pt-BR" dirty="0" smtClean="0"/>
              <a:t>de comutação </a:t>
            </a:r>
            <a:r>
              <a:rPr lang="pt-BR" dirty="0"/>
              <a:t>de pacotes.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Fila </a:t>
            </a:r>
            <a:r>
              <a:rPr lang="pt-BR" dirty="0"/>
              <a:t>de impressão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36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Listas que possuem a seguinte característica: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/>
              <a:t>Inserção </a:t>
            </a:r>
            <a:r>
              <a:rPr lang="pt-BR" dirty="0"/>
              <a:t>é sempre feita no </a:t>
            </a:r>
            <a:r>
              <a:rPr lang="pt-BR" b="1" dirty="0"/>
              <a:t>final da fila </a:t>
            </a:r>
            <a:r>
              <a:rPr lang="pt-BR" dirty="0"/>
              <a:t>(lista)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/>
              <a:t>Remoção </a:t>
            </a:r>
            <a:r>
              <a:rPr lang="pt-BR" dirty="0"/>
              <a:t>é feita no </a:t>
            </a:r>
            <a:r>
              <a:rPr lang="pt-BR" b="1" dirty="0"/>
              <a:t>início da fila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4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</a:t>
            </a:r>
            <a:r>
              <a:rPr lang="pt-BR" dirty="0" smtClean="0"/>
              <a:t>sse </a:t>
            </a:r>
            <a:r>
              <a:rPr lang="pt-BR" dirty="0"/>
              <a:t>tipo de implementação utiliza como repositório de dados (gerenciamento da memória) o vetor, que é uma coleção estática. </a:t>
            </a:r>
          </a:p>
          <a:p>
            <a:pPr algn="just"/>
            <a:r>
              <a:rPr lang="pt-BR" dirty="0"/>
              <a:t>A fila só permite inserir elementos no final </a:t>
            </a:r>
            <a:r>
              <a:rPr lang="pt-BR" dirty="0" smtClean="0"/>
              <a:t>essa </a:t>
            </a:r>
            <a:r>
              <a:rPr lang="pt-BR" dirty="0"/>
              <a:t>operação, por sua vez, </a:t>
            </a:r>
            <a:r>
              <a:rPr lang="pt-BR" dirty="0" smtClean="0"/>
              <a:t>é similar a lista estática. Considerando </a:t>
            </a:r>
            <a:r>
              <a:rPr lang="pt-BR" dirty="0"/>
              <a:t>a remoção, esta só poderá ocorrer no início da </a:t>
            </a:r>
            <a:r>
              <a:rPr lang="pt-BR" dirty="0" smtClean="0"/>
              <a:t>lista essa </a:t>
            </a:r>
            <a:r>
              <a:rPr lang="pt-BR" dirty="0"/>
              <a:t>operação também </a:t>
            </a:r>
            <a:r>
              <a:rPr lang="pt-BR" dirty="0" smtClean="0"/>
              <a:t>é similar ao da lista estática.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573016"/>
            <a:ext cx="4896544" cy="26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6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Analisando especificamente o processo de remoção dos elementos (início da fila), toda execução implica em deslocamento físico dos dados, o que pode ser um processo bastante oneroso, principalmente considerando o elevado número de inserções (quanto maior, pior). </a:t>
            </a:r>
            <a:endParaRPr lang="pt-BR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Por </a:t>
            </a:r>
            <a:r>
              <a:rPr lang="pt-BR" dirty="0">
                <a:solidFill>
                  <a:schemeClr val="tx1"/>
                </a:solidFill>
              </a:rPr>
              <a:t>exemplo, na Figura está representada uma fila com 6 (seis) elementos. Ao ser solicitada a remoção (só pode ser no início, pois trata-se de uma fila), todos os demais elementos que estavam localizados imediatamente à direita foram deslocados para o início. Quanto maior o número de elementos, pior é o desempenho dessa operação.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32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problema não ocorre com a inserção, uma vez que esta é executada de forma direta, no final do vetor. O problema está na remoção dos elementos, que em termos de eficiência, pode representar um sério problema para o sistema. </a:t>
            </a:r>
          </a:p>
          <a:p>
            <a:r>
              <a:rPr lang="pt-BR" dirty="0"/>
              <a:t>Uma solução para o problema proposto é remover o elemento desejado e, para evitar o deslocamento físico dos dados, promover o deslocamento do início da fila. Dessa forma, a remoção ocorre com ônus muito inferior ao da solução anteriormente apresentada.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78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Fila estática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852" y="2060848"/>
            <a:ext cx="5424016" cy="28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17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15147</TotalTime>
  <Words>1688</Words>
  <Application>Microsoft Office PowerPoint</Application>
  <PresentationFormat>Apresentação na tela (4:3)</PresentationFormat>
  <Paragraphs>136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Arial Rounded MT Bold</vt:lpstr>
      <vt:lpstr>Calibri</vt:lpstr>
      <vt:lpstr>Calibri Light</vt:lpstr>
      <vt:lpstr>Retrospectiva</vt:lpstr>
      <vt:lpstr>Estrutura de Dados</vt:lpstr>
      <vt:lpstr>Fila</vt:lpstr>
      <vt:lpstr>Fila</vt:lpstr>
      <vt:lpstr>Filas - Aplicações</vt:lpstr>
      <vt:lpstr>Fila</vt:lpstr>
      <vt:lpstr>Fila Estática</vt:lpstr>
      <vt:lpstr>Fila estática</vt:lpstr>
      <vt:lpstr>Fila estática</vt:lpstr>
      <vt:lpstr>Fila estática</vt:lpstr>
      <vt:lpstr>Fila estática</vt:lpstr>
      <vt:lpstr>Fila estática</vt:lpstr>
      <vt:lpstr>Fila estática</vt:lpstr>
      <vt:lpstr>Fila estática</vt:lpstr>
      <vt:lpstr>Fila estática</vt:lpstr>
      <vt:lpstr>Fila - Operações</vt:lpstr>
      <vt:lpstr>Fila - Criação</vt:lpstr>
      <vt:lpstr>Fila - Criação</vt:lpstr>
      <vt:lpstr>Fila – Vazia e Cheia</vt:lpstr>
      <vt:lpstr>Fila – Vazia e Cheia</vt:lpstr>
      <vt:lpstr>Fila - Quantidade</vt:lpstr>
      <vt:lpstr>Fila - Quantidade</vt:lpstr>
      <vt:lpstr>Fila - Busca</vt:lpstr>
      <vt:lpstr>Fila - Busca</vt:lpstr>
      <vt:lpstr>Fila - Busca</vt:lpstr>
      <vt:lpstr>Fila – Removendo </vt:lpstr>
      <vt:lpstr>Filas -Representação Dinâmica</vt:lpstr>
      <vt:lpstr>API Java</vt:lpstr>
      <vt:lpstr>Mapeamento das operações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e Administração de Redes</dc:title>
  <dc:creator>Angela</dc:creator>
  <cp:lastModifiedBy>Angela Porras</cp:lastModifiedBy>
  <cp:revision>168</cp:revision>
  <dcterms:created xsi:type="dcterms:W3CDTF">2013-08-01T03:02:24Z</dcterms:created>
  <dcterms:modified xsi:type="dcterms:W3CDTF">2020-06-09T21:04:31Z</dcterms:modified>
</cp:coreProperties>
</file>