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61" r:id="rId2"/>
    <p:sldId id="263" r:id="rId3"/>
    <p:sldId id="264" r:id="rId4"/>
    <p:sldId id="293" r:id="rId5"/>
    <p:sldId id="292" r:id="rId6"/>
    <p:sldId id="295" r:id="rId7"/>
    <p:sldId id="294" r:id="rId8"/>
    <p:sldId id="297" r:id="rId9"/>
    <p:sldId id="298" r:id="rId10"/>
    <p:sldId id="289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548280"/>
    <a:srgbClr val="E1D3B8"/>
    <a:srgbClr val="2CBEFD"/>
    <a:srgbClr val="9A2424"/>
    <a:srgbClr val="68DB13"/>
    <a:srgbClr val="FF9425"/>
    <a:srgbClr val="16557F"/>
    <a:srgbClr val="0B83CF"/>
    <a:srgbClr val="29B9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7" autoAdjust="0"/>
    <p:restoredTop sz="96291" autoAdjust="0"/>
  </p:normalViewPr>
  <p:slideViewPr>
    <p:cSldViewPr snapToGrid="0">
      <p:cViewPr varScale="1">
        <p:scale>
          <a:sx n="119" d="100"/>
          <a:sy n="119" d="100"/>
        </p:scale>
        <p:origin x="208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0BFD8-3EFB-4662-A6C5-0617795C5F14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E4D13-0F77-4153-B279-5BD9F682C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747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338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166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643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970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216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61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066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077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701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343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67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 xmlns:p15="http://schemas.microsoft.com/office/powerpoint/2012/main">
      <p:transition spd="slow" advClick="0" advTm="2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CDA3ED-71EA-4841-8BBD-ABD29DF9F449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66BBAD-8FB9-49DF-AAE2-11A181007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00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 xmlns:p15="http://schemas.microsoft.com/office/powerpoint/2012/main">
      <p:transition spd="slow" advClick="0" advTm="2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228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 xmlns:p15="http://schemas.microsoft.com/office/powerpoint/2012/main">
      <p:transition spd="slow" advClick="0" advTm="2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1750116" y="3715288"/>
            <a:ext cx="1800000" cy="424732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二级目录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3785626" y="3715288"/>
            <a:ext cx="1800000" cy="424732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二级目录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2" hasCustomPrompt="1"/>
          </p:nvPr>
        </p:nvSpPr>
        <p:spPr>
          <a:xfrm>
            <a:off x="1750116" y="4351075"/>
            <a:ext cx="1800000" cy="424732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二级目录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 hasCustomPrompt="1"/>
          </p:nvPr>
        </p:nvSpPr>
        <p:spPr>
          <a:xfrm>
            <a:off x="3785626" y="4351075"/>
            <a:ext cx="1800000" cy="424732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二级目录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2403139" y="2479939"/>
            <a:ext cx="2519362" cy="5355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一级标题</a:t>
            </a: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5" hasCustomPrompt="1"/>
          </p:nvPr>
        </p:nvSpPr>
        <p:spPr>
          <a:xfrm>
            <a:off x="2392820" y="3015470"/>
            <a:ext cx="2540000" cy="313932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/>
              <a:t>YIJIBIAOTI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96103" y="1923346"/>
            <a:ext cx="3374726" cy="337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50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 xmlns:p15="http://schemas.microsoft.com/office/powerpoint/2012/main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</p:cTn>
                        </p:par>
                        <p:par>
                          <p:cTn id="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" presetID="9" presetClass="entr" presetSubtype="0" fill="hold" nodeType="afterEffect"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10" presetID="42" presetClass="entr" presetSubtype="0" fill="hold" grpId="4" nodeType="afterEffect"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5" nodeType="withEffect"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2" nodeType="withEffect"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3" nodeType="withEffect"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3" grpId="1" build="p"/>
      <p:bldP spid="15" grpId="2" build="p"/>
      <p:bldP spid="17" grpId="3" build="p"/>
      <p:bldP spid="19" grpId="4" build="p"/>
      <p:bldP spid="21" grpId="5" build="p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85522" y="51558"/>
            <a:ext cx="1620957" cy="523220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lvl1pPr algn="ctr">
              <a:lnSpc>
                <a:spcPct val="100000"/>
              </a:lnSpc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标题样式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-1" y="128585"/>
            <a:ext cx="5285523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E76B84F-0957-4FE4-8506-5011661E409F}"/>
              </a:ext>
            </a:extLst>
          </p:cNvPr>
          <p:cNvSpPr/>
          <p:nvPr userDrawn="1"/>
        </p:nvSpPr>
        <p:spPr>
          <a:xfrm>
            <a:off x="6907284" y="128585"/>
            <a:ext cx="5285523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16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 xmlns:p15="http://schemas.microsoft.com/office/powerpoint/2012/main">
      <p:transition spd="slow" advClick="0" advTm="2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CDA3ED-71EA-4841-8BBD-ABD29DF9F449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66BBAD-8FB9-49DF-AAE2-11A181007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87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 xmlns:p15="http://schemas.microsoft.com/office/powerpoint/2012/main">
      <p:transition spd="slow" advClick="0" advTm="2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CDA3ED-71EA-4841-8BBD-ABD29DF9F449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66BBAD-8FB9-49DF-AAE2-11A181007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60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 xmlns:p15="http://schemas.microsoft.com/office/powerpoint/2012/main">
      <p:transition spd="slow" advClick="0" advTm="2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CDA3ED-71EA-4841-8BBD-ABD29DF9F449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66BBAD-8FB9-49DF-AAE2-11A181007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1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 xmlns:p15="http://schemas.microsoft.com/office/powerpoint/2012/main">
      <p:transition spd="slow" advClick="0" advTm="2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CDA3ED-71EA-4841-8BBD-ABD29DF9F449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66BBAD-8FB9-49DF-AAE2-11A181007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14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 xmlns:p15="http://schemas.microsoft.com/office/powerpoint/2012/main">
      <p:transition spd="slow" advClick="0" advTm="2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CDA3ED-71EA-4841-8BBD-ABD29DF9F449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66BBAD-8FB9-49DF-AAE2-11A181007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54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 xmlns:p15="http://schemas.microsoft.com/office/powerpoint/2012/main">
      <p:transition spd="slow" advClick="0" advTm="2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3459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="" xmlns:p15="http://schemas.microsoft.com/office/powerpoint/2012/main">
      <p:transition spd="slow" advClick="0" advTm="2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77480" y="104356"/>
            <a:ext cx="4837040" cy="6723254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1E9AB4F3-E437-4EDB-BD51-59E749273FA5}"/>
              </a:ext>
            </a:extLst>
          </p:cNvPr>
          <p:cNvGrpSpPr/>
          <p:nvPr/>
        </p:nvGrpSpPr>
        <p:grpSpPr>
          <a:xfrm>
            <a:off x="1002328" y="2665464"/>
            <a:ext cx="9944668" cy="3032034"/>
            <a:chOff x="1002328" y="2872407"/>
            <a:chExt cx="9944668" cy="3032034"/>
          </a:xfrm>
        </p:grpSpPr>
        <p:sp>
          <p:nvSpPr>
            <p:cNvPr id="12" name="文本框 11"/>
            <p:cNvSpPr txBox="1"/>
            <p:nvPr/>
          </p:nvSpPr>
          <p:spPr>
            <a:xfrm>
              <a:off x="1002328" y="2872407"/>
              <a:ext cx="99446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 err="1">
                  <a:solidFill>
                    <a:schemeClr val="bg1"/>
                  </a:solidFill>
                  <a:highlight>
                    <a:srgbClr val="548280"/>
                  </a:highlight>
                  <a:cs typeface="+mn-ea"/>
                  <a:sym typeface="+mn-lt"/>
                </a:rPr>
                <a:t>NodeFocus</a:t>
              </a:r>
              <a:r>
                <a:rPr lang="zh-CN" altLang="en-US" sz="4000" b="1" dirty="0">
                  <a:solidFill>
                    <a:schemeClr val="bg1"/>
                  </a:solidFill>
                  <a:highlight>
                    <a:srgbClr val="548280"/>
                  </a:highlight>
                  <a:cs typeface="+mn-ea"/>
                  <a:sym typeface="+mn-lt"/>
                </a:rPr>
                <a:t>（</a:t>
              </a:r>
              <a:r>
                <a:rPr lang="zh-CN" altLang="en-KR" sz="4000" b="1" dirty="0">
                  <a:solidFill>
                    <a:schemeClr val="bg1"/>
                  </a:solidFill>
                  <a:highlight>
                    <a:srgbClr val="548280"/>
                  </a:highlight>
                  <a:cs typeface="+mn-ea"/>
                  <a:sym typeface="+mn-lt"/>
                </a:rPr>
                <a:t>学脉</a:t>
              </a:r>
              <a:r>
                <a:rPr lang="zh-CN" altLang="en-US" sz="4000" b="1" dirty="0">
                  <a:solidFill>
                    <a:schemeClr val="bg1"/>
                  </a:solidFill>
                  <a:highlight>
                    <a:srgbClr val="548280"/>
                  </a:highlight>
                  <a:cs typeface="+mn-ea"/>
                  <a:sym typeface="+mn-lt"/>
                </a:rPr>
                <a:t>）</a:t>
              </a:r>
              <a:r>
                <a:rPr lang="en-US" altLang="zh-CN" sz="4000" dirty="0">
                  <a:solidFill>
                    <a:schemeClr val="bg1"/>
                  </a:solidFill>
                  <a:highlight>
                    <a:srgbClr val="548280"/>
                  </a:highlight>
                  <a:cs typeface="+mn-ea"/>
                  <a:sym typeface="+mn-lt"/>
                </a:rPr>
                <a:t>:</a:t>
              </a:r>
              <a:r>
                <a:rPr lang="zh-CN" altLang="en-US" sz="4000" dirty="0">
                  <a:solidFill>
                    <a:schemeClr val="bg1"/>
                  </a:solidFill>
                  <a:highlight>
                    <a:srgbClr val="548280"/>
                  </a:highlight>
                  <a:cs typeface="+mn-ea"/>
                  <a:sym typeface="+mn-lt"/>
                </a:rPr>
                <a:t> </a:t>
              </a:r>
              <a:r>
                <a:rPr lang="zh-CN" altLang="en-US" sz="4000" dirty="0">
                  <a:solidFill>
                    <a:srgbClr val="FFC000"/>
                  </a:solidFill>
                  <a:highlight>
                    <a:srgbClr val="548280"/>
                  </a:highlight>
                  <a:cs typeface="+mn-ea"/>
                  <a:sym typeface="+mn-lt"/>
                </a:rPr>
                <a:t>深度挖掘学术信息</a:t>
              </a: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1700910" y="5504331"/>
              <a:ext cx="8547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dirty="0">
                  <a:solidFill>
                    <a:srgbClr val="FFC000"/>
                  </a:solidFill>
                  <a:cs typeface="+mn-ea"/>
                  <a:sym typeface="+mn-lt"/>
                </a:rPr>
                <a:t>项目成员：</a:t>
              </a:r>
              <a:r>
                <a:rPr lang="zh-CN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成镇宇 李振宇</a:t>
              </a: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1729483" y="4399479"/>
              <a:ext cx="8547504" cy="0"/>
            </a:xfrm>
            <a:prstGeom prst="line">
              <a:avLst/>
            </a:prstGeom>
            <a:ln>
              <a:gradFill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690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97B3FAA9-17A5-49E6-B4E5-CA9D63CC4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87FFD35-F767-4C66-B91F-03BD106509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77480" y="104356"/>
            <a:ext cx="4837040" cy="672325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95093" y="2726633"/>
            <a:ext cx="9944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solidFill>
                  <a:schemeClr val="bg1"/>
                </a:solidFill>
                <a:cs typeface="+mn-ea"/>
                <a:sym typeface="+mn-lt"/>
              </a:rPr>
              <a:t>感谢您的观看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793675" y="3646172"/>
            <a:ext cx="8547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  <a:cs typeface="+mn-ea"/>
                <a:sym typeface="+mn-lt"/>
              </a:rPr>
              <a:t>THANK YOU FOR YOUR WATCHING</a:t>
            </a:r>
            <a:endParaRPr lang="zh-CN" altLang="en-US" sz="280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822248" y="4253705"/>
            <a:ext cx="8547504" cy="0"/>
          </a:xfrm>
          <a:prstGeom prst="line">
            <a:avLst/>
          </a:prstGeom>
          <a:ln>
            <a:gradFill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19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1" nodeType="afterEffect"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withGroup">
                            <p:stCondLst>
                              <p:cond delay="1750"/>
                            </p:stCondLst>
                            <p:childTnLst>
                              <p:par>
                                <p:cTn id="15" presetID="16" presetClass="entr" presetSubtype="37" fill="hold" nodeType="afterEffect"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4916719" y="941000"/>
            <a:ext cx="2007618" cy="2409143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2136435" y="4924427"/>
            <a:ext cx="170474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2400">
                <a:solidFill>
                  <a:schemeClr val="bg1"/>
                </a:solidFill>
                <a:cs typeface="+mn-ea"/>
                <a:sym typeface="+mn-lt"/>
              </a:rPr>
              <a:t>项目介绍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5243629" y="4871226"/>
            <a:ext cx="170474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产品展示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8372871" y="4871226"/>
            <a:ext cx="170474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之后的计划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5797549" y="2063761"/>
            <a:ext cx="3279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cs typeface="+mn-ea"/>
                <a:sym typeface="+mn-lt"/>
              </a:rPr>
              <a:t>NodeFocus</a:t>
            </a:r>
            <a:endParaRPr lang="zh-CN" altLang="en-US" sz="1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5" name="任意多边形 34"/>
          <p:cNvSpPr>
            <a:spLocks noChangeAspect="1"/>
          </p:cNvSpPr>
          <p:nvPr/>
        </p:nvSpPr>
        <p:spPr>
          <a:xfrm>
            <a:off x="2888078" y="4488500"/>
            <a:ext cx="201453" cy="324000"/>
          </a:xfrm>
          <a:custGeom>
            <a:avLst/>
            <a:gdLst>
              <a:gd name="connsiteX0" fmla="*/ 677901 w 2374831"/>
              <a:gd name="connsiteY0" fmla="*/ 3412116 h 3819479"/>
              <a:gd name="connsiteX1" fmla="*/ 1644059 w 2374831"/>
              <a:gd name="connsiteY1" fmla="*/ 3412116 h 3819479"/>
              <a:gd name="connsiteX2" fmla="*/ 1644059 w 2374831"/>
              <a:gd name="connsiteY2" fmla="*/ 3636403 h 3819479"/>
              <a:gd name="connsiteX3" fmla="*/ 1452135 w 2374831"/>
              <a:gd name="connsiteY3" fmla="*/ 3636403 h 3819479"/>
              <a:gd name="connsiteX4" fmla="*/ 1406366 w 2374831"/>
              <a:gd name="connsiteY4" fmla="*/ 3819479 h 3819479"/>
              <a:gd name="connsiteX5" fmla="*/ 904644 w 2374831"/>
              <a:gd name="connsiteY5" fmla="*/ 3819479 h 3819479"/>
              <a:gd name="connsiteX6" fmla="*/ 858875 w 2374831"/>
              <a:gd name="connsiteY6" fmla="*/ 3636403 h 3819479"/>
              <a:gd name="connsiteX7" fmla="*/ 677901 w 2374831"/>
              <a:gd name="connsiteY7" fmla="*/ 3636403 h 3819479"/>
              <a:gd name="connsiteX8" fmla="*/ 1210563 w 2374831"/>
              <a:gd name="connsiteY8" fmla="*/ 214813 h 3819479"/>
              <a:gd name="connsiteX9" fmla="*/ 234135 w 2374831"/>
              <a:gd name="connsiteY9" fmla="*/ 1200968 h 3819479"/>
              <a:gd name="connsiteX10" fmla="*/ 530439 w 2374831"/>
              <a:gd name="connsiteY10" fmla="*/ 2356594 h 3819479"/>
              <a:gd name="connsiteX11" fmla="*/ 629422 w 2374831"/>
              <a:gd name="connsiteY11" fmla="*/ 2455121 h 3819479"/>
              <a:gd name="connsiteX12" fmla="*/ 632955 w 2374831"/>
              <a:gd name="connsiteY12" fmla="*/ 2454082 h 3819479"/>
              <a:gd name="connsiteX13" fmla="*/ 634850 w 2374831"/>
              <a:gd name="connsiteY13" fmla="*/ 2460524 h 3819479"/>
              <a:gd name="connsiteX14" fmla="*/ 645415 w 2374831"/>
              <a:gd name="connsiteY14" fmla="*/ 2471041 h 3819479"/>
              <a:gd name="connsiteX15" fmla="*/ 640611 w 2374831"/>
              <a:gd name="connsiteY15" fmla="*/ 2480115 h 3819479"/>
              <a:gd name="connsiteX16" fmla="*/ 825141 w 2374831"/>
              <a:gd name="connsiteY16" fmla="*/ 3107541 h 3819479"/>
              <a:gd name="connsiteX17" fmla="*/ 1520487 w 2374831"/>
              <a:gd name="connsiteY17" fmla="*/ 3107541 h 3819479"/>
              <a:gd name="connsiteX18" fmla="*/ 1697625 w 2374831"/>
              <a:gd name="connsiteY18" fmla="*/ 2505248 h 3819479"/>
              <a:gd name="connsiteX19" fmla="*/ 1694714 w 2374831"/>
              <a:gd name="connsiteY19" fmla="*/ 2499211 h 3819479"/>
              <a:gd name="connsiteX20" fmla="*/ 1701121 w 2374831"/>
              <a:gd name="connsiteY20" fmla="*/ 2493362 h 3819479"/>
              <a:gd name="connsiteX21" fmla="*/ 1703057 w 2374831"/>
              <a:gd name="connsiteY21" fmla="*/ 2486779 h 3819479"/>
              <a:gd name="connsiteX22" fmla="*/ 1707047 w 2374831"/>
              <a:gd name="connsiteY22" fmla="*/ 2487952 h 3819479"/>
              <a:gd name="connsiteX23" fmla="*/ 1814604 w 2374831"/>
              <a:gd name="connsiteY23" fmla="*/ 2389768 h 3819479"/>
              <a:gd name="connsiteX24" fmla="*/ 2146142 w 2374831"/>
              <a:gd name="connsiteY24" fmla="*/ 1237621 h 3819479"/>
              <a:gd name="connsiteX25" fmla="*/ 1210563 w 2374831"/>
              <a:gd name="connsiteY25" fmla="*/ 214813 h 3819479"/>
              <a:gd name="connsiteX26" fmla="*/ 1214591 w 2374831"/>
              <a:gd name="connsiteY26" fmla="*/ 383 h 3819479"/>
              <a:gd name="connsiteX27" fmla="*/ 2356115 w 2374831"/>
              <a:gd name="connsiteY27" fmla="*/ 1191705 h 3819479"/>
              <a:gd name="connsiteX28" fmla="*/ 1940101 w 2374831"/>
              <a:gd name="connsiteY28" fmla="*/ 2566662 h 3819479"/>
              <a:gd name="connsiteX29" fmla="*/ 1858280 w 2374831"/>
              <a:gd name="connsiteY29" fmla="*/ 2636176 h 3819479"/>
              <a:gd name="connsiteX30" fmla="*/ 1662374 w 2374831"/>
              <a:gd name="connsiteY30" fmla="*/ 3302282 h 3819479"/>
              <a:gd name="connsiteX31" fmla="*/ 1642818 w 2374831"/>
              <a:gd name="connsiteY31" fmla="*/ 3296530 h 3819479"/>
              <a:gd name="connsiteX32" fmla="*/ 1642365 w 2374831"/>
              <a:gd name="connsiteY32" fmla="*/ 3298341 h 3819479"/>
              <a:gd name="connsiteX33" fmla="*/ 668645 w 2374831"/>
              <a:gd name="connsiteY33" fmla="*/ 3298341 h 3819479"/>
              <a:gd name="connsiteX34" fmla="*/ 620945 w 2374831"/>
              <a:gd name="connsiteY34" fmla="*/ 3107541 h 3819479"/>
              <a:gd name="connsiteX35" fmla="*/ 625980 w 2374831"/>
              <a:gd name="connsiteY35" fmla="*/ 3107541 h 3819479"/>
              <a:gd name="connsiteX36" fmla="*/ 477257 w 2374831"/>
              <a:gd name="connsiteY36" fmla="*/ 2601865 h 3819479"/>
              <a:gd name="connsiteX37" fmla="*/ 398351 w 2374831"/>
              <a:gd name="connsiteY37" fmla="*/ 2528795 h 3819479"/>
              <a:gd name="connsiteX38" fmla="*/ 25870 w 2374831"/>
              <a:gd name="connsiteY38" fmla="*/ 1147159 h 3819479"/>
              <a:gd name="connsiteX39" fmla="*/ 1214591 w 2374831"/>
              <a:gd name="connsiteY39" fmla="*/ 383 h 3819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374831" h="3819479">
                <a:moveTo>
                  <a:pt x="677901" y="3412116"/>
                </a:moveTo>
                <a:lnTo>
                  <a:pt x="1644059" y="3412116"/>
                </a:lnTo>
                <a:lnTo>
                  <a:pt x="1644059" y="3636403"/>
                </a:lnTo>
                <a:lnTo>
                  <a:pt x="1452135" y="3636403"/>
                </a:lnTo>
                <a:lnTo>
                  <a:pt x="1406366" y="3819479"/>
                </a:lnTo>
                <a:lnTo>
                  <a:pt x="904644" y="3819479"/>
                </a:lnTo>
                <a:lnTo>
                  <a:pt x="858875" y="3636403"/>
                </a:lnTo>
                <a:lnTo>
                  <a:pt x="677901" y="3636403"/>
                </a:lnTo>
                <a:close/>
                <a:moveTo>
                  <a:pt x="1210563" y="214813"/>
                </a:moveTo>
                <a:cubicBezTo>
                  <a:pt x="739590" y="200611"/>
                  <a:pt x="328256" y="616042"/>
                  <a:pt x="234135" y="1200968"/>
                </a:cubicBezTo>
                <a:cubicBezTo>
                  <a:pt x="165163" y="1629602"/>
                  <a:pt x="280924" y="2067284"/>
                  <a:pt x="530439" y="2356594"/>
                </a:cubicBezTo>
                <a:lnTo>
                  <a:pt x="629422" y="2455121"/>
                </a:lnTo>
                <a:lnTo>
                  <a:pt x="632955" y="2454082"/>
                </a:lnTo>
                <a:lnTo>
                  <a:pt x="634850" y="2460524"/>
                </a:lnTo>
                <a:lnTo>
                  <a:pt x="645415" y="2471041"/>
                </a:lnTo>
                <a:lnTo>
                  <a:pt x="640611" y="2480115"/>
                </a:lnTo>
                <a:lnTo>
                  <a:pt x="825141" y="3107541"/>
                </a:lnTo>
                <a:lnTo>
                  <a:pt x="1520487" y="3107541"/>
                </a:lnTo>
                <a:lnTo>
                  <a:pt x="1697625" y="2505248"/>
                </a:lnTo>
                <a:lnTo>
                  <a:pt x="1694714" y="2499211"/>
                </a:lnTo>
                <a:lnTo>
                  <a:pt x="1701121" y="2493362"/>
                </a:lnTo>
                <a:lnTo>
                  <a:pt x="1703057" y="2486779"/>
                </a:lnTo>
                <a:lnTo>
                  <a:pt x="1707047" y="2487952"/>
                </a:lnTo>
                <a:lnTo>
                  <a:pt x="1814604" y="2389768"/>
                </a:lnTo>
                <a:cubicBezTo>
                  <a:pt x="2075917" y="2110708"/>
                  <a:pt x="2205489" y="1673395"/>
                  <a:pt x="2146142" y="1237621"/>
                </a:cubicBezTo>
                <a:cubicBezTo>
                  <a:pt x="2067107" y="657287"/>
                  <a:pt x="1675186" y="228824"/>
                  <a:pt x="1210563" y="214813"/>
                </a:cubicBezTo>
                <a:close/>
                <a:moveTo>
                  <a:pt x="1214591" y="383"/>
                </a:moveTo>
                <a:cubicBezTo>
                  <a:pt x="1779092" y="16134"/>
                  <a:pt x="2256408" y="514273"/>
                  <a:pt x="2356115" y="1191705"/>
                </a:cubicBezTo>
                <a:cubicBezTo>
                  <a:pt x="2432917" y="1713508"/>
                  <a:pt x="2269282" y="2238010"/>
                  <a:pt x="1940101" y="2566662"/>
                </a:cubicBezTo>
                <a:lnTo>
                  <a:pt x="1858280" y="2636176"/>
                </a:lnTo>
                <a:lnTo>
                  <a:pt x="1662374" y="3302282"/>
                </a:lnTo>
                <a:lnTo>
                  <a:pt x="1642818" y="3296530"/>
                </a:lnTo>
                <a:lnTo>
                  <a:pt x="1642365" y="3298341"/>
                </a:lnTo>
                <a:lnTo>
                  <a:pt x="668645" y="3298341"/>
                </a:lnTo>
                <a:lnTo>
                  <a:pt x="620945" y="3107541"/>
                </a:lnTo>
                <a:lnTo>
                  <a:pt x="625980" y="3107541"/>
                </a:lnTo>
                <a:lnTo>
                  <a:pt x="477257" y="2601865"/>
                </a:lnTo>
                <a:lnTo>
                  <a:pt x="398351" y="2528795"/>
                </a:lnTo>
                <a:cubicBezTo>
                  <a:pt x="83040" y="2187205"/>
                  <a:pt x="-63507" y="1661104"/>
                  <a:pt x="25870" y="1147159"/>
                </a:cubicBezTo>
                <a:cubicBezTo>
                  <a:pt x="144292" y="466195"/>
                  <a:pt x="643655" y="-15547"/>
                  <a:pt x="1214591" y="38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>
            <a:spLocks noChangeAspect="1"/>
          </p:cNvSpPr>
          <p:nvPr/>
        </p:nvSpPr>
        <p:spPr>
          <a:xfrm>
            <a:off x="9077459" y="4435299"/>
            <a:ext cx="295563" cy="324000"/>
          </a:xfrm>
          <a:custGeom>
            <a:avLst/>
            <a:gdLst>
              <a:gd name="connsiteX0" fmla="*/ 1864628 w 4326339"/>
              <a:gd name="connsiteY0" fmla="*/ 3283995 h 4742597"/>
              <a:gd name="connsiteX1" fmla="*/ 1864628 w 4326339"/>
              <a:gd name="connsiteY1" fmla="*/ 4461109 h 4742597"/>
              <a:gd name="connsiteX2" fmla="*/ 2461711 w 4326339"/>
              <a:gd name="connsiteY2" fmla="*/ 4461109 h 4742597"/>
              <a:gd name="connsiteX3" fmla="*/ 2461711 w 4326339"/>
              <a:gd name="connsiteY3" fmla="*/ 3283995 h 4742597"/>
              <a:gd name="connsiteX4" fmla="*/ 1583140 w 4326339"/>
              <a:gd name="connsiteY4" fmla="*/ 3002507 h 4742597"/>
              <a:gd name="connsiteX5" fmla="*/ 2743199 w 4326339"/>
              <a:gd name="connsiteY5" fmla="*/ 3002507 h 4742597"/>
              <a:gd name="connsiteX6" fmla="*/ 2743199 w 4326339"/>
              <a:gd name="connsiteY6" fmla="*/ 4742597 h 4742597"/>
              <a:gd name="connsiteX7" fmla="*/ 1583140 w 4326339"/>
              <a:gd name="connsiteY7" fmla="*/ 4742597 h 4742597"/>
              <a:gd name="connsiteX8" fmla="*/ 281488 w 4326339"/>
              <a:gd name="connsiteY8" fmla="*/ 1850981 h 4742597"/>
              <a:gd name="connsiteX9" fmla="*/ 281488 w 4326339"/>
              <a:gd name="connsiteY9" fmla="*/ 4461109 h 4742597"/>
              <a:gd name="connsiteX10" fmla="*/ 878571 w 4326339"/>
              <a:gd name="connsiteY10" fmla="*/ 4461109 h 4742597"/>
              <a:gd name="connsiteX11" fmla="*/ 878571 w 4326339"/>
              <a:gd name="connsiteY11" fmla="*/ 1850981 h 4742597"/>
              <a:gd name="connsiteX12" fmla="*/ 0 w 4326339"/>
              <a:gd name="connsiteY12" fmla="*/ 1569493 h 4742597"/>
              <a:gd name="connsiteX13" fmla="*/ 1160059 w 4326339"/>
              <a:gd name="connsiteY13" fmla="*/ 1569493 h 4742597"/>
              <a:gd name="connsiteX14" fmla="*/ 1160059 w 4326339"/>
              <a:gd name="connsiteY14" fmla="*/ 4742597 h 4742597"/>
              <a:gd name="connsiteX15" fmla="*/ 0 w 4326339"/>
              <a:gd name="connsiteY15" fmla="*/ 4742597 h 4742597"/>
              <a:gd name="connsiteX16" fmla="*/ 3447768 w 4326339"/>
              <a:gd name="connsiteY16" fmla="*/ 281488 h 4742597"/>
              <a:gd name="connsiteX17" fmla="*/ 3447768 w 4326339"/>
              <a:gd name="connsiteY17" fmla="*/ 4461109 h 4742597"/>
              <a:gd name="connsiteX18" fmla="*/ 4044851 w 4326339"/>
              <a:gd name="connsiteY18" fmla="*/ 4461109 h 4742597"/>
              <a:gd name="connsiteX19" fmla="*/ 4044851 w 4326339"/>
              <a:gd name="connsiteY19" fmla="*/ 281488 h 4742597"/>
              <a:gd name="connsiteX20" fmla="*/ 3166280 w 4326339"/>
              <a:gd name="connsiteY20" fmla="*/ 0 h 4742597"/>
              <a:gd name="connsiteX21" fmla="*/ 4326339 w 4326339"/>
              <a:gd name="connsiteY21" fmla="*/ 0 h 4742597"/>
              <a:gd name="connsiteX22" fmla="*/ 4326339 w 4326339"/>
              <a:gd name="connsiteY22" fmla="*/ 4742597 h 4742597"/>
              <a:gd name="connsiteX23" fmla="*/ 3166280 w 4326339"/>
              <a:gd name="connsiteY23" fmla="*/ 4742597 h 4742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326339" h="4742597">
                <a:moveTo>
                  <a:pt x="1864628" y="3283995"/>
                </a:moveTo>
                <a:lnTo>
                  <a:pt x="1864628" y="4461109"/>
                </a:lnTo>
                <a:lnTo>
                  <a:pt x="2461711" y="4461109"/>
                </a:lnTo>
                <a:lnTo>
                  <a:pt x="2461711" y="3283995"/>
                </a:lnTo>
                <a:close/>
                <a:moveTo>
                  <a:pt x="1583140" y="3002507"/>
                </a:moveTo>
                <a:lnTo>
                  <a:pt x="2743199" y="3002507"/>
                </a:lnTo>
                <a:lnTo>
                  <a:pt x="2743199" y="4742597"/>
                </a:lnTo>
                <a:lnTo>
                  <a:pt x="1583140" y="4742597"/>
                </a:lnTo>
                <a:close/>
                <a:moveTo>
                  <a:pt x="281488" y="1850981"/>
                </a:moveTo>
                <a:lnTo>
                  <a:pt x="281488" y="4461109"/>
                </a:lnTo>
                <a:lnTo>
                  <a:pt x="878571" y="4461109"/>
                </a:lnTo>
                <a:lnTo>
                  <a:pt x="878571" y="1850981"/>
                </a:lnTo>
                <a:close/>
                <a:moveTo>
                  <a:pt x="0" y="1569493"/>
                </a:moveTo>
                <a:lnTo>
                  <a:pt x="1160059" y="1569493"/>
                </a:lnTo>
                <a:lnTo>
                  <a:pt x="1160059" y="4742597"/>
                </a:lnTo>
                <a:lnTo>
                  <a:pt x="0" y="4742597"/>
                </a:lnTo>
                <a:close/>
                <a:moveTo>
                  <a:pt x="3447768" y="281488"/>
                </a:moveTo>
                <a:lnTo>
                  <a:pt x="3447768" y="4461109"/>
                </a:lnTo>
                <a:lnTo>
                  <a:pt x="4044851" y="4461109"/>
                </a:lnTo>
                <a:lnTo>
                  <a:pt x="4044851" y="281488"/>
                </a:lnTo>
                <a:close/>
                <a:moveTo>
                  <a:pt x="3166280" y="0"/>
                </a:moveTo>
                <a:lnTo>
                  <a:pt x="4326339" y="0"/>
                </a:lnTo>
                <a:lnTo>
                  <a:pt x="4326339" y="4742597"/>
                </a:lnTo>
                <a:lnTo>
                  <a:pt x="3166280" y="47425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任意多边形 48"/>
          <p:cNvSpPr>
            <a:spLocks noChangeAspect="1"/>
          </p:cNvSpPr>
          <p:nvPr/>
        </p:nvSpPr>
        <p:spPr>
          <a:xfrm>
            <a:off x="5961793" y="4435299"/>
            <a:ext cx="268411" cy="324000"/>
          </a:xfrm>
          <a:custGeom>
            <a:avLst/>
            <a:gdLst>
              <a:gd name="connsiteX0" fmla="*/ 2540739 w 5081480"/>
              <a:gd name="connsiteY0" fmla="*/ 1728231 h 6133889"/>
              <a:gd name="connsiteX1" fmla="*/ 1728230 w 5081480"/>
              <a:gd name="connsiteY1" fmla="*/ 2540740 h 6133889"/>
              <a:gd name="connsiteX2" fmla="*/ 2540739 w 5081480"/>
              <a:gd name="connsiteY2" fmla="*/ 3353249 h 6133889"/>
              <a:gd name="connsiteX3" fmla="*/ 3353248 w 5081480"/>
              <a:gd name="connsiteY3" fmla="*/ 2540740 h 6133889"/>
              <a:gd name="connsiteX4" fmla="*/ 2540739 w 5081480"/>
              <a:gd name="connsiteY4" fmla="*/ 1728231 h 6133889"/>
              <a:gd name="connsiteX5" fmla="*/ 2540740 w 5081480"/>
              <a:gd name="connsiteY5" fmla="*/ 1407975 h 6133889"/>
              <a:gd name="connsiteX6" fmla="*/ 3673505 w 5081480"/>
              <a:gd name="connsiteY6" fmla="*/ 2540740 h 6133889"/>
              <a:gd name="connsiteX7" fmla="*/ 2540740 w 5081480"/>
              <a:gd name="connsiteY7" fmla="*/ 3673505 h 6133889"/>
              <a:gd name="connsiteX8" fmla="*/ 1407975 w 5081480"/>
              <a:gd name="connsiteY8" fmla="*/ 2540740 h 6133889"/>
              <a:gd name="connsiteX9" fmla="*/ 2540740 w 5081480"/>
              <a:gd name="connsiteY9" fmla="*/ 1407975 h 6133889"/>
              <a:gd name="connsiteX10" fmla="*/ 2540740 w 5081480"/>
              <a:gd name="connsiteY10" fmla="*/ 305592 h 6133889"/>
              <a:gd name="connsiteX11" fmla="*/ 960252 w 5081480"/>
              <a:gd name="connsiteY11" fmla="*/ 960252 h 6133889"/>
              <a:gd name="connsiteX12" fmla="*/ 960252 w 5081480"/>
              <a:gd name="connsiteY12" fmla="*/ 4121228 h 6133889"/>
              <a:gd name="connsiteX13" fmla="*/ 2540740 w 5081480"/>
              <a:gd name="connsiteY13" fmla="*/ 5701715 h 6133889"/>
              <a:gd name="connsiteX14" fmla="*/ 4121228 w 5081480"/>
              <a:gd name="connsiteY14" fmla="*/ 4121228 h 6133889"/>
              <a:gd name="connsiteX15" fmla="*/ 4121228 w 5081480"/>
              <a:gd name="connsiteY15" fmla="*/ 960252 h 6133889"/>
              <a:gd name="connsiteX16" fmla="*/ 2540740 w 5081480"/>
              <a:gd name="connsiteY16" fmla="*/ 305592 h 6133889"/>
              <a:gd name="connsiteX17" fmla="*/ 2540741 w 5081480"/>
              <a:gd name="connsiteY17" fmla="*/ 0 h 6133889"/>
              <a:gd name="connsiteX18" fmla="*/ 4337315 w 5081480"/>
              <a:gd name="connsiteY18" fmla="*/ 744165 h 6133889"/>
              <a:gd name="connsiteX19" fmla="*/ 4337315 w 5081480"/>
              <a:gd name="connsiteY19" fmla="*/ 4337315 h 6133889"/>
              <a:gd name="connsiteX20" fmla="*/ 2540740 w 5081480"/>
              <a:gd name="connsiteY20" fmla="*/ 6133889 h 6133889"/>
              <a:gd name="connsiteX21" fmla="*/ 744165 w 5081480"/>
              <a:gd name="connsiteY21" fmla="*/ 4337315 h 6133889"/>
              <a:gd name="connsiteX22" fmla="*/ 744165 w 5081480"/>
              <a:gd name="connsiteY22" fmla="*/ 744165 h 6133889"/>
              <a:gd name="connsiteX23" fmla="*/ 2540741 w 5081480"/>
              <a:gd name="connsiteY23" fmla="*/ 0 h 6133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081480" h="6133889">
                <a:moveTo>
                  <a:pt x="2540739" y="1728231"/>
                </a:moveTo>
                <a:cubicBezTo>
                  <a:pt x="2092003" y="1728231"/>
                  <a:pt x="1728230" y="2092004"/>
                  <a:pt x="1728230" y="2540740"/>
                </a:cubicBezTo>
                <a:cubicBezTo>
                  <a:pt x="1728230" y="2989476"/>
                  <a:pt x="2092003" y="3353249"/>
                  <a:pt x="2540739" y="3353249"/>
                </a:cubicBezTo>
                <a:cubicBezTo>
                  <a:pt x="2989475" y="3353249"/>
                  <a:pt x="3353248" y="2989476"/>
                  <a:pt x="3353248" y="2540740"/>
                </a:cubicBezTo>
                <a:cubicBezTo>
                  <a:pt x="3353248" y="2092004"/>
                  <a:pt x="2989475" y="1728231"/>
                  <a:pt x="2540739" y="1728231"/>
                </a:cubicBezTo>
                <a:close/>
                <a:moveTo>
                  <a:pt x="2540740" y="1407975"/>
                </a:moveTo>
                <a:cubicBezTo>
                  <a:pt x="3166349" y="1407975"/>
                  <a:pt x="3673505" y="1915131"/>
                  <a:pt x="3673505" y="2540740"/>
                </a:cubicBezTo>
                <a:cubicBezTo>
                  <a:pt x="3673505" y="3166349"/>
                  <a:pt x="3166349" y="3673505"/>
                  <a:pt x="2540740" y="3673505"/>
                </a:cubicBezTo>
                <a:cubicBezTo>
                  <a:pt x="1915131" y="3673505"/>
                  <a:pt x="1407975" y="3166349"/>
                  <a:pt x="1407975" y="2540740"/>
                </a:cubicBezTo>
                <a:cubicBezTo>
                  <a:pt x="1407975" y="1915131"/>
                  <a:pt x="1915131" y="1407975"/>
                  <a:pt x="2540740" y="1407975"/>
                </a:cubicBezTo>
                <a:close/>
                <a:moveTo>
                  <a:pt x="2540740" y="305592"/>
                </a:moveTo>
                <a:cubicBezTo>
                  <a:pt x="1968716" y="305592"/>
                  <a:pt x="1396692" y="523813"/>
                  <a:pt x="960252" y="960252"/>
                </a:cubicBezTo>
                <a:cubicBezTo>
                  <a:pt x="87373" y="1833132"/>
                  <a:pt x="87373" y="3248348"/>
                  <a:pt x="960252" y="4121228"/>
                </a:cubicBezTo>
                <a:lnTo>
                  <a:pt x="2540740" y="5701715"/>
                </a:lnTo>
                <a:lnTo>
                  <a:pt x="4121228" y="4121228"/>
                </a:lnTo>
                <a:cubicBezTo>
                  <a:pt x="4994107" y="3248348"/>
                  <a:pt x="4994107" y="1833132"/>
                  <a:pt x="4121228" y="960252"/>
                </a:cubicBezTo>
                <a:cubicBezTo>
                  <a:pt x="3684788" y="523813"/>
                  <a:pt x="3112764" y="305592"/>
                  <a:pt x="2540740" y="305592"/>
                </a:cubicBezTo>
                <a:close/>
                <a:moveTo>
                  <a:pt x="2540741" y="0"/>
                </a:moveTo>
                <a:cubicBezTo>
                  <a:pt x="3190972" y="0"/>
                  <a:pt x="3841205" y="248054"/>
                  <a:pt x="4337315" y="744165"/>
                </a:cubicBezTo>
                <a:cubicBezTo>
                  <a:pt x="5329535" y="1736387"/>
                  <a:pt x="5329535" y="3345095"/>
                  <a:pt x="4337315" y="4337315"/>
                </a:cubicBezTo>
                <a:lnTo>
                  <a:pt x="2540740" y="6133889"/>
                </a:lnTo>
                <a:lnTo>
                  <a:pt x="744165" y="4337315"/>
                </a:lnTo>
                <a:cubicBezTo>
                  <a:pt x="-248055" y="3345094"/>
                  <a:pt x="-248055" y="1736387"/>
                  <a:pt x="744165" y="744165"/>
                </a:cubicBezTo>
                <a:cubicBezTo>
                  <a:pt x="1240276" y="248055"/>
                  <a:pt x="1890508" y="0"/>
                  <a:pt x="25407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53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</p:cTn>
                        </p:par>
                        <p:par>
                          <p:cTn id="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" presetID="9" presetClass="entr" presetSubtype="0" fill="hold" nodeType="afterEffect"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2" nodeType="withEffect"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3" presetClass="entr" presetSubtype="0" fill="hold" grpId="14" nodeType="afterEffect"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0" presetClass="entr" presetSubtype="0" fill="hold" grpId="1" nodeType="afterEffect"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3" presetClass="entr" presetSubtype="0" fill="hold" grpId="17" nodeType="afterEffect"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withGroup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grpId="5" nodeType="afterEffect"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withGroup">
                            <p:stCondLst>
                              <p:cond delay="4000"/>
                            </p:stCondLst>
                            <p:childTnLst>
                              <p:par>
                                <p:cTn id="33" presetID="53" presetClass="entr" presetSubtype="0" fill="hold" grpId="16" nodeType="afterEffect"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withGroup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0" presetClass="entr" presetSubtype="0" fill="hold" grpId="7" nodeType="afterEffect"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1"/>
      <p:bldP spid="31" grpId="5"/>
      <p:bldP spid="38" grpId="7"/>
      <p:bldP spid="32" grpId="12"/>
      <p:bldP spid="35" grpId="14" animBg="1"/>
      <p:bldP spid="48" grpId="16" animBg="1"/>
      <p:bldP spid="49" grpId="17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4"/>
          <p:cNvSpPr>
            <a:spLocks noGrp="1"/>
          </p:cNvSpPr>
          <p:nvPr>
            <p:ph type="body" sz="quarter" idx="12"/>
          </p:nvPr>
        </p:nvSpPr>
        <p:spPr>
          <a:xfrm>
            <a:off x="463450" y="1725534"/>
            <a:ext cx="5345680" cy="4052391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ts val="400"/>
              </a:spcBef>
            </a:pPr>
            <a:r>
              <a:rPr lang="zh-CN" altLang="en-US" sz="1800" dirty="0">
                <a:solidFill>
                  <a:srgbClr val="FFC000"/>
                </a:solidFill>
              </a:rPr>
              <a:t>从个人到整个领域</a:t>
            </a:r>
            <a:r>
              <a:rPr lang="zh-CN" altLang="en-US" sz="1800" dirty="0"/>
              <a:t>：</a:t>
            </a:r>
            <a:endParaRPr lang="en-US" altLang="zh-CN" sz="1800" dirty="0"/>
          </a:p>
          <a:p>
            <a:pPr algn="l">
              <a:lnSpc>
                <a:spcPct val="100000"/>
              </a:lnSpc>
              <a:spcBef>
                <a:spcPts val="400"/>
              </a:spcBef>
            </a:pPr>
            <a:r>
              <a:rPr lang="zh-CN" altLang="en-US" sz="1800" dirty="0"/>
              <a:t>    目前的学术网站虽然具有海量的学者信息，但是主要专注于个人，没有很好的挖掘内在的“学术群体”信息</a:t>
            </a:r>
            <a:endParaRPr lang="en-US" altLang="zh-CN" sz="1800" dirty="0"/>
          </a:p>
          <a:p>
            <a:pPr algn="l">
              <a:lnSpc>
                <a:spcPct val="100000"/>
              </a:lnSpc>
              <a:spcBef>
                <a:spcPts val="400"/>
              </a:spcBef>
            </a:pPr>
            <a:endParaRPr lang="en-US" altLang="zh-CN" sz="1800" dirty="0"/>
          </a:p>
          <a:p>
            <a:pPr algn="l">
              <a:lnSpc>
                <a:spcPct val="100000"/>
              </a:lnSpc>
              <a:spcBef>
                <a:spcPts val="400"/>
              </a:spcBef>
            </a:pPr>
            <a:r>
              <a:rPr lang="zh-CN" altLang="en-US" sz="1800" dirty="0">
                <a:solidFill>
                  <a:srgbClr val="FFC000"/>
                </a:solidFill>
              </a:rPr>
              <a:t>从某一学者到某一学者群体</a:t>
            </a:r>
            <a:r>
              <a:rPr lang="zh-CN" altLang="en-US" sz="1800" dirty="0"/>
              <a:t>：</a:t>
            </a:r>
            <a:endParaRPr lang="en-US" altLang="zh-CN" sz="1800" dirty="0"/>
          </a:p>
          <a:p>
            <a:pPr algn="l">
              <a:lnSpc>
                <a:spcPct val="100000"/>
              </a:lnSpc>
              <a:spcBef>
                <a:spcPts val="400"/>
              </a:spcBef>
            </a:pPr>
            <a:r>
              <a:rPr lang="zh-CN" altLang="en-US" sz="1800" dirty="0"/>
              <a:t>    群用户往往不仅想了解某个学者，还关注与其关系密切的合作者</a:t>
            </a:r>
            <a:endParaRPr lang="en-US" altLang="zh-CN" sz="1800" dirty="0"/>
          </a:p>
          <a:p>
            <a:pPr algn="l">
              <a:lnSpc>
                <a:spcPct val="100000"/>
              </a:lnSpc>
              <a:spcBef>
                <a:spcPts val="400"/>
              </a:spcBef>
            </a:pPr>
            <a:endParaRPr lang="en-US" altLang="zh-CN" sz="1800" dirty="0"/>
          </a:p>
          <a:p>
            <a:pPr algn="l">
              <a:lnSpc>
                <a:spcPct val="100000"/>
              </a:lnSpc>
              <a:spcBef>
                <a:spcPts val="400"/>
              </a:spcBef>
            </a:pPr>
            <a:r>
              <a:rPr lang="zh-CN" altLang="en-US" sz="1800" dirty="0">
                <a:solidFill>
                  <a:srgbClr val="FFC000"/>
                </a:solidFill>
              </a:rPr>
              <a:t>让学者们之间的合作更上一层楼</a:t>
            </a:r>
            <a:r>
              <a:rPr lang="zh-CN" altLang="en-US" sz="1800" dirty="0"/>
              <a:t>：</a:t>
            </a:r>
            <a:endParaRPr lang="en-US" altLang="zh-CN" sz="1800" dirty="0"/>
          </a:p>
          <a:p>
            <a:pPr algn="l">
              <a:lnSpc>
                <a:spcPct val="100000"/>
              </a:lnSpc>
              <a:spcBef>
                <a:spcPts val="400"/>
              </a:spcBef>
            </a:pPr>
            <a:r>
              <a:rPr lang="zh-CN" altLang="en-US" sz="1800" dirty="0"/>
              <a:t>    通过简便直观的操作让学者之间能够在平台上进行交互、合作、讨论，帮助学者以更加自然的方式进行对接</a:t>
            </a:r>
            <a:endParaRPr lang="en-US" altLang="zh-CN" sz="1800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E9F689-D146-43F4-A214-7C840ACCF6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450" y="639397"/>
            <a:ext cx="2519362" cy="535531"/>
          </a:xfrm>
        </p:spPr>
        <p:txBody>
          <a:bodyPr/>
          <a:lstStyle/>
          <a:p>
            <a:r>
              <a:rPr lang="zh-CN" altLang="en-US" dirty="0"/>
              <a:t>项目初衷：</a:t>
            </a:r>
            <a:endParaRPr lang="en-US" altLang="zh-CN" dirty="0"/>
          </a:p>
        </p:txBody>
      </p:sp>
      <p:sp>
        <p:nvSpPr>
          <p:cNvPr id="7" name="文本占位符 14">
            <a:extLst>
              <a:ext uri="{FF2B5EF4-FFF2-40B4-BE49-F238E27FC236}">
                <a16:creationId xmlns:a16="http://schemas.microsoft.com/office/drawing/2014/main" id="{3DA5110A-7324-9B4A-ADCB-1A30C3A243B8}"/>
              </a:ext>
            </a:extLst>
          </p:cNvPr>
          <p:cNvSpPr txBox="1">
            <a:spLocks/>
          </p:cNvSpPr>
          <p:nvPr/>
        </p:nvSpPr>
        <p:spPr>
          <a:xfrm>
            <a:off x="2982812" y="707107"/>
            <a:ext cx="5345680" cy="40011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400"/>
              </a:spcBef>
            </a:pPr>
            <a:r>
              <a:rPr lang="zh-CN" altLang="en-US" sz="2000" dirty="0"/>
              <a:t>说白了 </a:t>
            </a:r>
            <a:r>
              <a:rPr lang="en-US" altLang="zh-CN" sz="2000" dirty="0"/>
              <a:t>——</a:t>
            </a:r>
            <a:r>
              <a:rPr lang="zh-CN" altLang="en-US" sz="2000" dirty="0"/>
              <a:t> 学者版</a:t>
            </a:r>
            <a:r>
              <a:rPr lang="en-US" altLang="zh-CN" sz="2000" dirty="0"/>
              <a:t>LinkedIn</a:t>
            </a:r>
            <a:r>
              <a:rPr lang="zh-CN" altLang="en-US" sz="2000" dirty="0"/>
              <a:t>！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4059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4"/>
          <p:cNvSpPr>
            <a:spLocks noGrp="1"/>
          </p:cNvSpPr>
          <p:nvPr>
            <p:ph type="body" sz="quarter" idx="12"/>
          </p:nvPr>
        </p:nvSpPr>
        <p:spPr>
          <a:xfrm>
            <a:off x="481074" y="1573852"/>
            <a:ext cx="7486237" cy="4308872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ts val="400"/>
              </a:spcBef>
            </a:pPr>
            <a:r>
              <a:rPr lang="zh-CN" altLang="en-US" sz="1800" dirty="0">
                <a:solidFill>
                  <a:srgbClr val="FFC000"/>
                </a:solidFill>
              </a:rPr>
              <a:t>基于领域和影响力的大规模学者关系图谱及其可视化</a:t>
            </a:r>
            <a:endParaRPr lang="en-US" altLang="zh-CN" sz="1800" dirty="0">
              <a:solidFill>
                <a:srgbClr val="FFC000"/>
              </a:solidFill>
            </a:endParaRPr>
          </a:p>
          <a:p>
            <a:pPr marL="342900" indent="-342900" algn="l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zh-CN" altLang="en-US" sz="1800" dirty="0"/>
              <a:t>面向群体：学生、研究者</a:t>
            </a:r>
            <a:endParaRPr lang="en-US" altLang="zh-CN" sz="1800" dirty="0"/>
          </a:p>
          <a:p>
            <a:pPr algn="l">
              <a:lnSpc>
                <a:spcPct val="100000"/>
              </a:lnSpc>
              <a:spcBef>
                <a:spcPts val="400"/>
              </a:spcBef>
            </a:pPr>
            <a:endParaRPr lang="en-US" altLang="zh-CN" sz="1800" dirty="0"/>
          </a:p>
          <a:p>
            <a:pPr algn="l">
              <a:lnSpc>
                <a:spcPct val="100000"/>
              </a:lnSpc>
              <a:spcBef>
                <a:spcPts val="400"/>
              </a:spcBef>
            </a:pPr>
            <a:r>
              <a:rPr lang="zh-CN" altLang="en-US" sz="1800" dirty="0">
                <a:solidFill>
                  <a:srgbClr val="FFC000"/>
                </a:solidFill>
              </a:rPr>
              <a:t>在关系图谱之上，我们可以满足：</a:t>
            </a:r>
            <a:endParaRPr lang="en-US" altLang="zh-CN" sz="1800" dirty="0">
              <a:solidFill>
                <a:srgbClr val="FFC000"/>
              </a:solidFill>
            </a:endParaRPr>
          </a:p>
          <a:p>
            <a:pPr marL="342900" indent="-342900" algn="l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zh-CN" altLang="en-US" sz="1800" dirty="0"/>
              <a:t>用户可以快速检索到相关领域的知名学者</a:t>
            </a:r>
            <a:endParaRPr lang="en-US" altLang="zh-CN" sz="1800" dirty="0"/>
          </a:p>
          <a:p>
            <a:pPr marL="342900" indent="-342900" algn="l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zh-CN" altLang="en-US" sz="1800" dirty="0"/>
              <a:t>方便地查看学者的详细信息</a:t>
            </a:r>
            <a:endParaRPr lang="en-US" altLang="zh-CN" sz="1800" dirty="0"/>
          </a:p>
          <a:p>
            <a:pPr marL="342900" indent="-342900" algn="l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zh-CN" altLang="en-US" sz="1800" dirty="0"/>
              <a:t>查看某⼀学者所在的学术群体（如：导师、学生、合作</a:t>
            </a:r>
            <a:endParaRPr lang="en-US" altLang="zh-CN" sz="1800" dirty="0"/>
          </a:p>
          <a:p>
            <a:pPr algn="l">
              <a:lnSpc>
                <a:spcPct val="100000"/>
              </a:lnSpc>
              <a:spcBef>
                <a:spcPts val="400"/>
              </a:spcBef>
            </a:pPr>
            <a:r>
              <a:rPr lang="en-US" altLang="zh-CN" sz="1800" dirty="0"/>
              <a:t>    </a:t>
            </a:r>
            <a:r>
              <a:rPr lang="zh-CN" altLang="en-US" sz="1800" dirty="0"/>
              <a:t>紧密的其他学者）</a:t>
            </a:r>
            <a:endParaRPr lang="en-US" altLang="zh-CN" sz="1800" dirty="0"/>
          </a:p>
          <a:p>
            <a:pPr marL="342900" indent="-342900" algn="l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zh-CN" altLang="en-US" sz="1800" dirty="0"/>
              <a:t>给出不同学者之间的影响力比较</a:t>
            </a:r>
            <a:endParaRPr lang="en-US" altLang="zh-CN" sz="1800" dirty="0"/>
          </a:p>
          <a:p>
            <a:pPr algn="l">
              <a:lnSpc>
                <a:spcPct val="100000"/>
              </a:lnSpc>
              <a:spcBef>
                <a:spcPts val="400"/>
              </a:spcBef>
            </a:pPr>
            <a:endParaRPr lang="en-US" altLang="zh-CN" sz="1800" dirty="0"/>
          </a:p>
          <a:p>
            <a:pPr algn="l">
              <a:lnSpc>
                <a:spcPct val="100000"/>
              </a:lnSpc>
              <a:spcBef>
                <a:spcPts val="400"/>
              </a:spcBef>
            </a:pPr>
            <a:r>
              <a:rPr lang="zh-CN" altLang="en-US" sz="1800" dirty="0">
                <a:solidFill>
                  <a:srgbClr val="FFC000"/>
                </a:solidFill>
              </a:rPr>
              <a:t>技术基础：</a:t>
            </a:r>
            <a:endParaRPr lang="en-US" altLang="zh-CN" sz="1800" dirty="0">
              <a:solidFill>
                <a:srgbClr val="FFC000"/>
              </a:solidFill>
            </a:endParaRPr>
          </a:p>
          <a:p>
            <a:pPr marL="342900" indent="-342900" algn="l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zh-CN" altLang="en-US" sz="1800" dirty="0"/>
              <a:t>前端：</a:t>
            </a:r>
            <a:r>
              <a:rPr lang="en-US" altLang="zh-CN" sz="1800" dirty="0" err="1"/>
              <a:t>Vuejs</a:t>
            </a:r>
            <a:r>
              <a:rPr lang="zh-CN" altLang="en-US" sz="1800" dirty="0"/>
              <a:t> </a:t>
            </a:r>
            <a:r>
              <a:rPr lang="en-US" altLang="zh-CN" sz="1800" dirty="0"/>
              <a:t>+</a:t>
            </a:r>
            <a:r>
              <a:rPr lang="zh-CN" altLang="en-US" sz="1800" dirty="0"/>
              <a:t> </a:t>
            </a:r>
            <a:r>
              <a:rPr lang="en-US" altLang="zh-CN" sz="1800" dirty="0"/>
              <a:t>Bootstrap</a:t>
            </a:r>
            <a:r>
              <a:rPr lang="zh-CN" altLang="en-US" sz="1800" dirty="0"/>
              <a:t> </a:t>
            </a:r>
            <a:r>
              <a:rPr lang="en-US" altLang="zh-CN" sz="1800" dirty="0"/>
              <a:t>4</a:t>
            </a:r>
            <a:r>
              <a:rPr lang="zh-CN" altLang="en-US" sz="1800" dirty="0"/>
              <a:t> </a:t>
            </a:r>
            <a:r>
              <a:rPr lang="en-US" altLang="zh-CN" sz="1800" dirty="0"/>
              <a:t>+</a:t>
            </a:r>
            <a:r>
              <a:rPr lang="zh-CN" altLang="en-US" sz="1800" dirty="0"/>
              <a:t> </a:t>
            </a:r>
            <a:r>
              <a:rPr lang="en-US" altLang="zh-CN" sz="1800" dirty="0"/>
              <a:t>D3js</a:t>
            </a:r>
          </a:p>
          <a:p>
            <a:pPr marL="342900" indent="-342900" algn="l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zh-CN" altLang="en-US" sz="1800" dirty="0"/>
              <a:t>后端：</a:t>
            </a:r>
            <a:r>
              <a:rPr lang="en-US" altLang="zh-CN" sz="1800" dirty="0"/>
              <a:t>MongoDB</a:t>
            </a:r>
            <a:r>
              <a:rPr lang="zh-CN" altLang="en-US" sz="1800" dirty="0"/>
              <a:t> </a:t>
            </a:r>
            <a:r>
              <a:rPr lang="en-US" altLang="zh-CN" sz="1800" dirty="0"/>
              <a:t>+</a:t>
            </a:r>
            <a:r>
              <a:rPr lang="zh-CN" altLang="en-US" sz="1800" dirty="0"/>
              <a:t> </a:t>
            </a:r>
            <a:r>
              <a:rPr lang="en-US" altLang="zh-CN" sz="1800" dirty="0"/>
              <a:t>Flask</a:t>
            </a:r>
          </a:p>
        </p:txBody>
      </p:sp>
      <p:sp>
        <p:nvSpPr>
          <p:cNvPr id="7" name="文本占位符 4">
            <a:extLst>
              <a:ext uri="{FF2B5EF4-FFF2-40B4-BE49-F238E27FC236}">
                <a16:creationId xmlns:a16="http://schemas.microsoft.com/office/drawing/2014/main" id="{70F16AE8-6A62-B748-A75B-58439ADBB968}"/>
              </a:ext>
            </a:extLst>
          </p:cNvPr>
          <p:cNvSpPr txBox="1">
            <a:spLocks/>
          </p:cNvSpPr>
          <p:nvPr/>
        </p:nvSpPr>
        <p:spPr>
          <a:xfrm>
            <a:off x="463450" y="639397"/>
            <a:ext cx="2519362" cy="535531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项目简介：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986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/>
          <p:cNvSpPr>
            <a:spLocks noGrp="1"/>
          </p:cNvSpPr>
          <p:nvPr>
            <p:ph type="body" sz="quarter" idx="10"/>
          </p:nvPr>
        </p:nvSpPr>
        <p:spPr>
          <a:xfrm>
            <a:off x="1661760" y="2838070"/>
            <a:ext cx="2735428" cy="757130"/>
          </a:xfrm>
        </p:spPr>
        <p:txBody>
          <a:bodyPr/>
          <a:lstStyle/>
          <a:p>
            <a:r>
              <a:rPr lang="zh-CN" altLang="en-US" sz="4800" dirty="0"/>
              <a:t>产品展示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E9F689-D146-43F4-A214-7C840ACCF6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61760" y="1043024"/>
            <a:ext cx="2519362" cy="535531"/>
          </a:xfrm>
        </p:spPr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22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4"/>
          <p:cNvSpPr>
            <a:spLocks noGrp="1"/>
          </p:cNvSpPr>
          <p:nvPr>
            <p:ph type="body" sz="quarter" idx="12"/>
          </p:nvPr>
        </p:nvSpPr>
        <p:spPr>
          <a:xfrm>
            <a:off x="481074" y="1630280"/>
            <a:ext cx="7486237" cy="4196020"/>
          </a:xfrm>
        </p:spPr>
        <p:txBody>
          <a:bodyPr/>
          <a:lstStyle/>
          <a:p>
            <a:pPr marL="457200" indent="-457200" algn="l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zh-CN" altLang="en-US" sz="2000" dirty="0">
                <a:solidFill>
                  <a:srgbClr val="FFC000"/>
                </a:solidFill>
                <a:latin typeface="+mn-ea"/>
              </a:rPr>
              <a:t>可视化效果不太好：</a:t>
            </a:r>
            <a:endParaRPr lang="en-US" altLang="zh-CN" sz="2000" dirty="0">
              <a:solidFill>
                <a:srgbClr val="FFC000"/>
              </a:solidFill>
              <a:latin typeface="+mn-ea"/>
            </a:endParaRPr>
          </a:p>
          <a:p>
            <a:pPr marL="1143000" lvl="1" indent="-45720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节点：节点的颜色</a:t>
            </a:r>
            <a:r>
              <a:rPr lang="zh-CN" altLang="en-KR" sz="2000" dirty="0">
                <a:solidFill>
                  <a:schemeClr val="bg1"/>
                </a:solidFill>
                <a:latin typeface="+mn-ea"/>
              </a:rPr>
              <a:t>配案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不太行，节点的罗列不太美观不太能让人找到中心注意点</a:t>
            </a:r>
            <a:endParaRPr lang="en-US" altLang="zh-CN" sz="2000" dirty="0">
              <a:solidFill>
                <a:schemeClr val="bg1"/>
              </a:solidFill>
              <a:latin typeface="+mn-ea"/>
            </a:endParaRPr>
          </a:p>
          <a:p>
            <a:pPr marL="1143000" lvl="1" indent="-45720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字：字在节点之外显示，有点不太好，要么在节点之内显示，要么在鼠标悬浮于节点的时候显示</a:t>
            </a:r>
            <a:endParaRPr lang="en-US" altLang="zh-CN" sz="2000" dirty="0">
              <a:solidFill>
                <a:schemeClr val="bg1"/>
              </a:solidFill>
              <a:latin typeface="+mn-ea"/>
            </a:endParaRPr>
          </a:p>
          <a:p>
            <a:pPr marL="1143000" lvl="1" indent="-45720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图：非常凌乱，可能是颜色问题，也可能是显示方案的问题，需要前端显示的设计上需要下更大的功夫。</a:t>
            </a:r>
            <a:endParaRPr lang="en-US" altLang="zh-CN" sz="2000" dirty="0">
              <a:solidFill>
                <a:schemeClr val="bg1"/>
              </a:solidFill>
              <a:latin typeface="+mn-ea"/>
            </a:endParaRPr>
          </a:p>
          <a:p>
            <a:pPr marL="457200" indent="-457200" algn="l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zh-CN" altLang="en-US" sz="2000" dirty="0">
                <a:solidFill>
                  <a:srgbClr val="FFC000"/>
                </a:solidFill>
                <a:latin typeface="+mn-ea"/>
              </a:rPr>
              <a:t>可操作性还欠缺：</a:t>
            </a:r>
            <a:endParaRPr lang="en-US" altLang="zh-CN" sz="2000" dirty="0">
              <a:solidFill>
                <a:srgbClr val="FFC000"/>
              </a:solidFill>
              <a:latin typeface="+mn-ea"/>
            </a:endParaRPr>
          </a:p>
          <a:p>
            <a:pPr marL="1143000" lvl="1" indent="-45720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图的可操作性欠缺：缩放等功能</a:t>
            </a:r>
            <a:r>
              <a:rPr lang="zh-CN" altLang="en-KR" sz="2000" dirty="0">
                <a:solidFill>
                  <a:schemeClr val="bg1"/>
                </a:solidFill>
                <a:latin typeface="+mn-ea"/>
              </a:rPr>
              <a:t>待加</a:t>
            </a:r>
            <a:endParaRPr lang="en-US" altLang="zh-CN" sz="2000" dirty="0">
              <a:solidFill>
                <a:schemeClr val="bg1"/>
              </a:solidFill>
              <a:latin typeface="+mn-ea"/>
            </a:endParaRPr>
          </a:p>
          <a:p>
            <a:pPr marL="457200" indent="-457200" algn="l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zh-CN" altLang="en-US" sz="2000" dirty="0">
                <a:solidFill>
                  <a:srgbClr val="FFC000"/>
                </a:solidFill>
                <a:latin typeface="+mn-ea"/>
              </a:rPr>
              <a:t>其他：</a:t>
            </a:r>
            <a:endParaRPr lang="en-US" altLang="zh-CN" sz="2000" dirty="0">
              <a:solidFill>
                <a:srgbClr val="FFC000"/>
              </a:solidFill>
              <a:latin typeface="+mn-ea"/>
            </a:endParaRPr>
          </a:p>
          <a:p>
            <a:pPr marL="1143000" lvl="1" indent="-45720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整体前端框架：不太适合当前的应用，需要进行调整</a:t>
            </a:r>
            <a:endParaRPr lang="en-US" altLang="zh-CN" sz="2000" dirty="0">
              <a:solidFill>
                <a:schemeClr val="bg1"/>
              </a:solidFill>
              <a:latin typeface="+mn-ea"/>
            </a:endParaRPr>
          </a:p>
          <a:p>
            <a:pPr marL="1143000" lvl="1" indent="-45720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后端的数据暂时都是人工输入的，而不是自动化服务</a:t>
            </a:r>
            <a:endParaRPr lang="en-US" altLang="zh-CN" sz="2000" dirty="0">
              <a:latin typeface="+mn-ea"/>
            </a:endParaRPr>
          </a:p>
        </p:txBody>
      </p:sp>
      <p:sp>
        <p:nvSpPr>
          <p:cNvPr id="7" name="文本占位符 4">
            <a:extLst>
              <a:ext uri="{FF2B5EF4-FFF2-40B4-BE49-F238E27FC236}">
                <a16:creationId xmlns:a16="http://schemas.microsoft.com/office/drawing/2014/main" id="{70F16AE8-6A62-B748-A75B-58439ADBB968}"/>
              </a:ext>
            </a:extLst>
          </p:cNvPr>
          <p:cNvSpPr txBox="1">
            <a:spLocks/>
          </p:cNvSpPr>
          <p:nvPr/>
        </p:nvSpPr>
        <p:spPr>
          <a:xfrm>
            <a:off x="463449" y="639397"/>
            <a:ext cx="2978997" cy="535531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现阶段的问题：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0232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E9F689-D146-43F4-A214-7C840ACCF6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61760" y="1043024"/>
            <a:ext cx="2519362" cy="535531"/>
          </a:xfrm>
        </p:spPr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4" name="文本占位符 14">
            <a:extLst>
              <a:ext uri="{FF2B5EF4-FFF2-40B4-BE49-F238E27FC236}">
                <a16:creationId xmlns:a16="http://schemas.microsoft.com/office/drawing/2014/main" id="{0DC3D2F9-2AB4-4A7C-8BB1-7D1EC5CEEF63}"/>
              </a:ext>
            </a:extLst>
          </p:cNvPr>
          <p:cNvSpPr txBox="1">
            <a:spLocks/>
          </p:cNvSpPr>
          <p:nvPr/>
        </p:nvSpPr>
        <p:spPr>
          <a:xfrm>
            <a:off x="463450" y="1798491"/>
            <a:ext cx="2961166" cy="3708708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zh-CN" altLang="en-KR" sz="1600" dirty="0">
                <a:solidFill>
                  <a:srgbClr val="FFC000"/>
                </a:solidFill>
              </a:rPr>
              <a:t>提供</a:t>
            </a:r>
            <a:r>
              <a:rPr lang="zh-CN" altLang="en-US" sz="1600" dirty="0">
                <a:solidFill>
                  <a:srgbClr val="FFC000"/>
                </a:solidFill>
              </a:rPr>
              <a:t>个性化服务：</a:t>
            </a:r>
            <a:endParaRPr lang="en-US" altLang="zh-CN" sz="1600" dirty="0">
              <a:solidFill>
                <a:srgbClr val="FFC000"/>
              </a:solidFill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用户个性化数据</a:t>
            </a:r>
            <a:endParaRPr lang="en-US" altLang="zh-CN" sz="1600" dirty="0"/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用户互相 </a:t>
            </a:r>
            <a:r>
              <a:rPr lang="en-US" altLang="zh-CN" sz="1600" dirty="0"/>
              <a:t>Follow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建群</a:t>
            </a:r>
            <a:endParaRPr lang="en-US" altLang="zh-CN" sz="1600" dirty="0"/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用户之间的交互</a:t>
            </a:r>
            <a:endParaRPr lang="en-US" altLang="zh-CN" sz="1600" dirty="0"/>
          </a:p>
          <a:p>
            <a:pPr algn="l">
              <a:lnSpc>
                <a:spcPct val="100000"/>
              </a:lnSpc>
            </a:pPr>
            <a:endParaRPr lang="en-US" altLang="zh-CN" sz="1600" dirty="0"/>
          </a:p>
          <a:p>
            <a:pPr algn="l">
              <a:lnSpc>
                <a:spcPct val="100000"/>
              </a:lnSpc>
            </a:pPr>
            <a:r>
              <a:rPr lang="en-US" altLang="zh-CN" sz="1600" dirty="0" err="1">
                <a:solidFill>
                  <a:srgbClr val="FFC000"/>
                </a:solidFill>
              </a:rPr>
              <a:t>KnowledgeGraph</a:t>
            </a:r>
            <a:r>
              <a:rPr lang="zh-CN" altLang="en-US" sz="1600" dirty="0">
                <a:solidFill>
                  <a:srgbClr val="FFC000"/>
                </a:solidFill>
              </a:rPr>
              <a:t>：</a:t>
            </a:r>
            <a:endParaRPr lang="en-US" altLang="zh-CN" sz="1600" dirty="0">
              <a:solidFill>
                <a:srgbClr val="FFC000"/>
              </a:solidFill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节点对比</a:t>
            </a:r>
            <a:endParaRPr lang="en-US" altLang="zh-CN" sz="1600" dirty="0"/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节点图</a:t>
            </a:r>
            <a:r>
              <a:rPr lang="en-US" altLang="zh-CN" sz="1600" dirty="0"/>
              <a:t>Dijkstra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可交互性</a:t>
            </a:r>
            <a:endParaRPr lang="en-US" altLang="zh-CN" sz="1600" dirty="0"/>
          </a:p>
        </p:txBody>
      </p:sp>
      <p:sp>
        <p:nvSpPr>
          <p:cNvPr id="6" name="文本占位符 14">
            <a:extLst>
              <a:ext uri="{FF2B5EF4-FFF2-40B4-BE49-F238E27FC236}">
                <a16:creationId xmlns:a16="http://schemas.microsoft.com/office/drawing/2014/main" id="{88660F46-6740-C84E-895B-8C1BF1CBDF60}"/>
              </a:ext>
            </a:extLst>
          </p:cNvPr>
          <p:cNvSpPr txBox="1">
            <a:spLocks/>
          </p:cNvSpPr>
          <p:nvPr/>
        </p:nvSpPr>
        <p:spPr>
          <a:xfrm>
            <a:off x="2982812" y="1798491"/>
            <a:ext cx="4730421" cy="3708708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sz="1600" dirty="0" err="1">
                <a:solidFill>
                  <a:srgbClr val="FFC000"/>
                </a:solidFill>
              </a:rPr>
              <a:t>NodeFeeds</a:t>
            </a:r>
            <a:r>
              <a:rPr lang="zh-CN" altLang="en-US" sz="1600" dirty="0">
                <a:solidFill>
                  <a:srgbClr val="FFC000"/>
                </a:solidFill>
              </a:rPr>
              <a:t>：</a:t>
            </a:r>
            <a:endParaRPr lang="en-US" altLang="zh-CN" sz="1600" dirty="0">
              <a:solidFill>
                <a:srgbClr val="FFC000"/>
              </a:solidFill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Facebook</a:t>
            </a:r>
            <a:r>
              <a:rPr lang="zh-CN" altLang="en-US" sz="1600" dirty="0"/>
              <a:t>，</a:t>
            </a:r>
            <a:r>
              <a:rPr lang="en-US" altLang="zh-CN" sz="1600" dirty="0"/>
              <a:t>Twitter</a:t>
            </a:r>
            <a:r>
              <a:rPr lang="zh-CN" altLang="en-US" sz="1600" dirty="0"/>
              <a:t>，</a:t>
            </a:r>
            <a:r>
              <a:rPr lang="en-US" altLang="zh-CN" sz="1600" dirty="0"/>
              <a:t>Weibo</a:t>
            </a:r>
            <a:r>
              <a:rPr lang="zh-CN" altLang="en-US" sz="1600" dirty="0"/>
              <a:t>等</a:t>
            </a:r>
            <a:r>
              <a:rPr lang="en-US" altLang="zh-CN" sz="1600" dirty="0"/>
              <a:t>Feed</a:t>
            </a:r>
            <a:r>
              <a:rPr lang="zh-CN" altLang="en-US" sz="1600" dirty="0"/>
              <a:t> 内容对接</a:t>
            </a:r>
            <a:endParaRPr lang="en-US" altLang="zh-CN" sz="1600" dirty="0"/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后端的自动化信息爬取</a:t>
            </a:r>
            <a:endParaRPr lang="en-US" altLang="zh-CN" sz="1600" dirty="0"/>
          </a:p>
          <a:p>
            <a:pPr algn="l">
              <a:lnSpc>
                <a:spcPct val="100000"/>
              </a:lnSpc>
            </a:pPr>
            <a:endParaRPr lang="en-US" altLang="zh-CN" sz="1600" dirty="0"/>
          </a:p>
          <a:p>
            <a:pPr algn="l">
              <a:lnSpc>
                <a:spcPct val="100000"/>
              </a:lnSpc>
            </a:pPr>
            <a:r>
              <a:rPr lang="zh-CN" altLang="en-US" sz="1600" dirty="0">
                <a:solidFill>
                  <a:srgbClr val="FFC000"/>
                </a:solidFill>
              </a:rPr>
              <a:t>节点搜索功能：</a:t>
            </a:r>
            <a:endParaRPr lang="en-US" altLang="zh-CN" sz="1600" dirty="0">
              <a:solidFill>
                <a:srgbClr val="FFC000"/>
              </a:solidFill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根据搜索关键词提供相关的 </a:t>
            </a:r>
            <a:r>
              <a:rPr lang="en-US" altLang="zh-CN" sz="1600" dirty="0" err="1"/>
              <a:t>KnowledgeGraph</a:t>
            </a:r>
            <a:endParaRPr lang="en-US" altLang="zh-CN" sz="1600" dirty="0"/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algn="l">
              <a:lnSpc>
                <a:spcPct val="100000"/>
              </a:lnSpc>
            </a:pPr>
            <a:r>
              <a:rPr lang="zh-CN" altLang="en-US" sz="1600" dirty="0">
                <a:solidFill>
                  <a:srgbClr val="FFC000"/>
                </a:solidFill>
              </a:rPr>
              <a:t>美学：</a:t>
            </a:r>
            <a:endParaRPr lang="en-US" altLang="zh-CN" sz="1600" dirty="0">
              <a:solidFill>
                <a:srgbClr val="FFC000"/>
              </a:solidFill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颜色一定得变</a:t>
            </a:r>
            <a:endParaRPr lang="en-US" altLang="zh-CN" sz="1600" dirty="0"/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框架、</a:t>
            </a:r>
            <a:r>
              <a:rPr lang="en-US" altLang="zh-CN" sz="1600" dirty="0"/>
              <a:t>Layout</a:t>
            </a:r>
            <a:r>
              <a:rPr lang="zh-CN" altLang="en-US" sz="1600" dirty="0"/>
              <a:t>的调整</a:t>
            </a:r>
            <a:endParaRPr lang="en-US" altLang="zh-CN" sz="1600" dirty="0"/>
          </a:p>
        </p:txBody>
      </p:sp>
      <p:sp>
        <p:nvSpPr>
          <p:cNvPr id="7" name="文本占位符 4">
            <a:extLst>
              <a:ext uri="{FF2B5EF4-FFF2-40B4-BE49-F238E27FC236}">
                <a16:creationId xmlns:a16="http://schemas.microsoft.com/office/drawing/2014/main" id="{131989BD-FEAB-004A-B621-A2B60E93EE86}"/>
              </a:ext>
            </a:extLst>
          </p:cNvPr>
          <p:cNvSpPr txBox="1">
            <a:spLocks/>
          </p:cNvSpPr>
          <p:nvPr/>
        </p:nvSpPr>
        <p:spPr>
          <a:xfrm>
            <a:off x="463450" y="639397"/>
            <a:ext cx="2519362" cy="5355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项目</a:t>
            </a:r>
            <a:r>
              <a:rPr lang="en-US" altLang="zh-CN" dirty="0"/>
              <a:t>TODO</a:t>
            </a:r>
          </a:p>
        </p:txBody>
      </p:sp>
      <p:sp>
        <p:nvSpPr>
          <p:cNvPr id="9" name="文本占位符 14">
            <a:extLst>
              <a:ext uri="{FF2B5EF4-FFF2-40B4-BE49-F238E27FC236}">
                <a16:creationId xmlns:a16="http://schemas.microsoft.com/office/drawing/2014/main" id="{86E28CF9-8A50-2E41-93EC-45DF24B37652}"/>
              </a:ext>
            </a:extLst>
          </p:cNvPr>
          <p:cNvSpPr txBox="1">
            <a:spLocks/>
          </p:cNvSpPr>
          <p:nvPr/>
        </p:nvSpPr>
        <p:spPr>
          <a:xfrm>
            <a:off x="8017324" y="1798491"/>
            <a:ext cx="3557904" cy="3334246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zh-CN" altLang="en-US" sz="1600" dirty="0">
                <a:solidFill>
                  <a:srgbClr val="FFC000"/>
                </a:solidFill>
              </a:rPr>
              <a:t>尝试</a:t>
            </a:r>
            <a:r>
              <a:rPr lang="en-US" altLang="zh-CN" sz="1600" dirty="0">
                <a:solidFill>
                  <a:srgbClr val="FFC000"/>
                </a:solidFill>
              </a:rPr>
              <a:t>EXTENSION</a:t>
            </a:r>
            <a:r>
              <a:rPr lang="zh-CN" altLang="en-US" sz="1600" dirty="0">
                <a:solidFill>
                  <a:srgbClr val="FFC000"/>
                </a:solidFill>
              </a:rPr>
              <a:t> （</a:t>
            </a:r>
            <a:r>
              <a:rPr lang="en-US" altLang="zh-CN" sz="1600" dirty="0">
                <a:solidFill>
                  <a:srgbClr val="FFC000"/>
                </a:solidFill>
              </a:rPr>
              <a:t>Optional</a:t>
            </a:r>
            <a:r>
              <a:rPr lang="zh-CN" altLang="en-US" sz="1600" dirty="0">
                <a:solidFill>
                  <a:srgbClr val="FFC000"/>
                </a:solidFill>
              </a:rPr>
              <a:t>） ：</a:t>
            </a:r>
            <a:endParaRPr lang="en-US" altLang="zh-CN" sz="1600" dirty="0">
              <a:solidFill>
                <a:srgbClr val="FFC000"/>
              </a:solidFill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Flutter</a:t>
            </a:r>
            <a:r>
              <a:rPr lang="zh-CN" altLang="en-US" sz="1600" dirty="0"/>
              <a:t>手机端 </a:t>
            </a:r>
            <a:r>
              <a:rPr lang="en-US" altLang="zh-CN" sz="1600" dirty="0"/>
              <a:t>/</a:t>
            </a:r>
            <a:r>
              <a:rPr lang="zh-CN" altLang="en-US" sz="1600" dirty="0"/>
              <a:t> </a:t>
            </a:r>
            <a:r>
              <a:rPr lang="en-US" altLang="zh-CN" sz="1600" dirty="0" err="1"/>
              <a:t>Wechat</a:t>
            </a:r>
            <a:r>
              <a:rPr lang="zh-CN" altLang="en-US" sz="1600" dirty="0"/>
              <a:t>小程序</a:t>
            </a:r>
            <a:endParaRPr lang="en-US" altLang="zh-CN" sz="1600" dirty="0"/>
          </a:p>
          <a:p>
            <a:pPr algn="l">
              <a:lnSpc>
                <a:spcPct val="100000"/>
              </a:lnSpc>
            </a:pPr>
            <a:endParaRPr lang="en-US" altLang="zh-CN" sz="1600" dirty="0"/>
          </a:p>
          <a:p>
            <a:pPr algn="l">
              <a:lnSpc>
                <a:spcPct val="100000"/>
              </a:lnSpc>
            </a:pPr>
            <a:r>
              <a:rPr lang="zh-CN" altLang="en-US" sz="1600" dirty="0">
                <a:solidFill>
                  <a:srgbClr val="FFC000"/>
                </a:solidFill>
              </a:rPr>
              <a:t>性能：</a:t>
            </a:r>
            <a:endParaRPr lang="en-US" altLang="zh-CN" sz="1600" dirty="0">
              <a:solidFill>
                <a:srgbClr val="FFC000"/>
              </a:solidFill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加载速度</a:t>
            </a:r>
            <a:endParaRPr lang="en-US" altLang="zh-CN" sz="1600" dirty="0"/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节点显示速度</a:t>
            </a:r>
            <a:endParaRPr lang="en-US" altLang="zh-CN" sz="1600" dirty="0"/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algn="l">
              <a:lnSpc>
                <a:spcPct val="100000"/>
              </a:lnSpc>
            </a:pPr>
            <a:r>
              <a:rPr lang="zh-CN" altLang="en-US" sz="1600" dirty="0">
                <a:solidFill>
                  <a:srgbClr val="FFC000"/>
                </a:solidFill>
              </a:rPr>
              <a:t>运维：</a:t>
            </a:r>
            <a:endParaRPr lang="en-US" altLang="zh-CN" sz="1600" dirty="0">
              <a:solidFill>
                <a:srgbClr val="FFC000"/>
              </a:solidFill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后端日志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20410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4">
            <a:extLst>
              <a:ext uri="{FF2B5EF4-FFF2-40B4-BE49-F238E27FC236}">
                <a16:creationId xmlns:a16="http://schemas.microsoft.com/office/drawing/2014/main" id="{0DC3D2F9-2AB4-4A7C-8BB1-7D1EC5CEEF63}"/>
              </a:ext>
            </a:extLst>
          </p:cNvPr>
          <p:cNvSpPr txBox="1">
            <a:spLocks/>
          </p:cNvSpPr>
          <p:nvPr/>
        </p:nvSpPr>
        <p:spPr>
          <a:xfrm>
            <a:off x="463450" y="1579777"/>
            <a:ext cx="5991138" cy="3698448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zh-CN" altLang="en-KR" sz="1600" dirty="0">
                <a:solidFill>
                  <a:srgbClr val="FFC000"/>
                </a:solidFill>
              </a:rPr>
              <a:t>提供</a:t>
            </a:r>
            <a:r>
              <a:rPr lang="zh-CN" altLang="en-US" sz="1600" dirty="0">
                <a:solidFill>
                  <a:srgbClr val="FFC000"/>
                </a:solidFill>
              </a:rPr>
              <a:t>个性化服务：</a:t>
            </a:r>
            <a:endParaRPr lang="en-US" altLang="zh-CN" sz="1600" dirty="0">
              <a:solidFill>
                <a:srgbClr val="FFC000"/>
              </a:solidFill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用户个性化数据 </a:t>
            </a:r>
            <a:r>
              <a:rPr lang="en-US" altLang="zh-CN" sz="1600" dirty="0"/>
              <a:t>——</a:t>
            </a:r>
            <a:r>
              <a:rPr lang="zh-CN" altLang="en-US" sz="1600" dirty="0"/>
              <a:t> 用户</a:t>
            </a:r>
            <a:r>
              <a:rPr lang="en-US" altLang="zh-CN" sz="1600" dirty="0"/>
              <a:t>Profile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用户互相 </a:t>
            </a:r>
            <a:r>
              <a:rPr lang="en-US" altLang="zh-CN" sz="1600" dirty="0"/>
              <a:t>Follow</a:t>
            </a:r>
            <a:r>
              <a:rPr lang="zh-CN" altLang="en-US" sz="1600" dirty="0"/>
              <a:t> </a:t>
            </a:r>
            <a:r>
              <a:rPr lang="en-US" altLang="zh-CN" sz="1600" dirty="0"/>
              <a:t>——</a:t>
            </a:r>
            <a:r>
              <a:rPr lang="zh-CN" altLang="en-US" sz="1600" dirty="0"/>
              <a:t> 用户可以自己发</a:t>
            </a:r>
            <a:r>
              <a:rPr lang="en-US" altLang="zh-CN" sz="1600" dirty="0"/>
              <a:t>Feed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建群 </a:t>
            </a:r>
            <a:r>
              <a:rPr lang="en-US" altLang="zh-CN" sz="1600" dirty="0"/>
              <a:t>——</a:t>
            </a:r>
            <a:r>
              <a:rPr lang="zh-CN" altLang="en-US" sz="1600" dirty="0"/>
              <a:t> 参考</a:t>
            </a:r>
            <a:r>
              <a:rPr lang="zh-CN" altLang="en-KR" sz="1600" dirty="0"/>
              <a:t>链动</a:t>
            </a:r>
            <a:r>
              <a:rPr lang="zh-CN" altLang="en-US" sz="1600" dirty="0"/>
              <a:t>、</a:t>
            </a:r>
            <a:r>
              <a:rPr lang="en-US" altLang="zh-CN" sz="1600" dirty="0"/>
              <a:t>Facebook</a:t>
            </a:r>
            <a:r>
              <a:rPr lang="zh-CN" altLang="en-US" sz="1600" dirty="0"/>
              <a:t> </a:t>
            </a:r>
            <a:r>
              <a:rPr lang="en-US" altLang="zh-CN" sz="1600" dirty="0"/>
              <a:t>Group</a:t>
            </a:r>
            <a:r>
              <a:rPr lang="zh-CN" altLang="en-US" sz="1600" dirty="0"/>
              <a:t>这类的以活动为主题或以话题为主题的群体、或者有什么项目可以建群招募其他学者</a:t>
            </a:r>
            <a:endParaRPr lang="en-US" altLang="zh-CN" sz="1600" dirty="0"/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用户之间的交互 </a:t>
            </a:r>
            <a:r>
              <a:rPr lang="en-US" altLang="zh-CN" sz="1600" dirty="0"/>
              <a:t>——</a:t>
            </a:r>
            <a:r>
              <a:rPr lang="zh-CN" altLang="en-US" sz="1600" dirty="0"/>
              <a:t> 私信、（互评（匿名？）（需要这么邪恶的功能吗））、</a:t>
            </a:r>
            <a:r>
              <a:rPr lang="en-US" altLang="zh-CN" sz="1600" dirty="0"/>
              <a:t>Feed</a:t>
            </a:r>
            <a:r>
              <a:rPr lang="zh-CN" altLang="en-US" sz="1600" dirty="0"/>
              <a:t>点赞、评论等</a:t>
            </a:r>
            <a:endParaRPr lang="en-US" altLang="zh-CN" sz="1600" dirty="0"/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algn="l">
              <a:lnSpc>
                <a:spcPct val="100000"/>
              </a:lnSpc>
            </a:pPr>
            <a:r>
              <a:rPr lang="zh-CN" altLang="en-US" sz="1600" i="1" dirty="0"/>
              <a:t>打破现阶段很多只能通过邮箱实现的功能</a:t>
            </a:r>
            <a:endParaRPr lang="en-US" altLang="zh-CN" sz="1600" i="1" dirty="0"/>
          </a:p>
          <a:p>
            <a:pPr algn="l">
              <a:lnSpc>
                <a:spcPct val="100000"/>
              </a:lnSpc>
            </a:pPr>
            <a:r>
              <a:rPr lang="en-US" altLang="zh-CN" sz="1600" i="1" dirty="0"/>
              <a:t>Add more degrees of flexibility to the operations</a:t>
            </a:r>
          </a:p>
        </p:txBody>
      </p:sp>
      <p:sp>
        <p:nvSpPr>
          <p:cNvPr id="7" name="文本占位符 4">
            <a:extLst>
              <a:ext uri="{FF2B5EF4-FFF2-40B4-BE49-F238E27FC236}">
                <a16:creationId xmlns:a16="http://schemas.microsoft.com/office/drawing/2014/main" id="{131989BD-FEAB-004A-B621-A2B60E93EE86}"/>
              </a:ext>
            </a:extLst>
          </p:cNvPr>
          <p:cNvSpPr txBox="1">
            <a:spLocks/>
          </p:cNvSpPr>
          <p:nvPr/>
        </p:nvSpPr>
        <p:spPr>
          <a:xfrm>
            <a:off x="463450" y="639397"/>
            <a:ext cx="6109472" cy="535531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项目</a:t>
            </a:r>
            <a:r>
              <a:rPr lang="en-US" altLang="zh-CN" dirty="0"/>
              <a:t>TODO</a:t>
            </a:r>
            <a:r>
              <a:rPr lang="zh-CN" altLang="en-US" dirty="0"/>
              <a:t> </a:t>
            </a:r>
            <a:r>
              <a:rPr lang="en-US" altLang="zh-CN" dirty="0"/>
              <a:t>——</a:t>
            </a:r>
            <a:r>
              <a:rPr lang="zh-CN" altLang="en-US" dirty="0"/>
              <a:t>提供个性化服务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9308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E9F689-D146-43F4-A214-7C840ACCF6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61760" y="1043024"/>
            <a:ext cx="2519362" cy="535531"/>
          </a:xfrm>
        </p:spPr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4" name="文本占位符 14">
            <a:extLst>
              <a:ext uri="{FF2B5EF4-FFF2-40B4-BE49-F238E27FC236}">
                <a16:creationId xmlns:a16="http://schemas.microsoft.com/office/drawing/2014/main" id="{0DC3D2F9-2AB4-4A7C-8BB1-7D1EC5CEEF63}"/>
              </a:ext>
            </a:extLst>
          </p:cNvPr>
          <p:cNvSpPr txBox="1">
            <a:spLocks/>
          </p:cNvSpPr>
          <p:nvPr/>
        </p:nvSpPr>
        <p:spPr>
          <a:xfrm>
            <a:off x="463449" y="1982182"/>
            <a:ext cx="5915836" cy="2831544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sz="1600" dirty="0" err="1">
                <a:solidFill>
                  <a:srgbClr val="FFC000"/>
                </a:solidFill>
              </a:rPr>
              <a:t>KnowledgeGraph</a:t>
            </a:r>
            <a:r>
              <a:rPr lang="zh-CN" altLang="en-US" sz="1600" dirty="0">
                <a:solidFill>
                  <a:srgbClr val="FFC000"/>
                </a:solidFill>
              </a:rPr>
              <a:t>：</a:t>
            </a:r>
            <a:endParaRPr lang="en-US" altLang="zh-CN" sz="1600" dirty="0">
              <a:solidFill>
                <a:srgbClr val="FFC000"/>
              </a:solidFill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节点对比 </a:t>
            </a:r>
            <a:r>
              <a:rPr lang="en-US" altLang="zh-CN" sz="1600" dirty="0"/>
              <a:t>——</a:t>
            </a:r>
            <a:r>
              <a:rPr lang="zh-CN" altLang="en-US" sz="1600" dirty="0"/>
              <a:t> 选择各学者的节点，并进入对比页面</a:t>
            </a:r>
            <a:endParaRPr lang="en-US" altLang="zh-CN" sz="1600" dirty="0"/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节点图</a:t>
            </a:r>
            <a:r>
              <a:rPr lang="en-US" altLang="zh-CN" sz="1600" dirty="0"/>
              <a:t>Dijkstra</a:t>
            </a:r>
            <a:r>
              <a:rPr lang="zh-CN" altLang="en-US" sz="1600" dirty="0"/>
              <a:t> </a:t>
            </a:r>
            <a:r>
              <a:rPr lang="en-US" altLang="zh-CN" sz="1600" dirty="0"/>
              <a:t>——</a:t>
            </a:r>
            <a:r>
              <a:rPr lang="zh-CN" altLang="en-US" sz="1600" dirty="0"/>
              <a:t> 如何能够进行有效的学者对接</a:t>
            </a:r>
            <a:endParaRPr lang="en-US" altLang="zh-CN" sz="1600" dirty="0"/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可交互性 </a:t>
            </a:r>
            <a:r>
              <a:rPr lang="en-US" altLang="zh-CN" sz="1600" dirty="0"/>
              <a:t>——</a:t>
            </a:r>
            <a:r>
              <a:rPr lang="zh-CN" altLang="en-US" sz="1600" dirty="0"/>
              <a:t> 如何让才做</a:t>
            </a:r>
            <a:r>
              <a:rPr lang="en-US" altLang="zh-CN" sz="1600" dirty="0" err="1"/>
              <a:t>KnowledgeGraph</a:t>
            </a:r>
            <a:r>
              <a:rPr lang="zh-CN" altLang="en-US" sz="1600" dirty="0"/>
              <a:t>更加</a:t>
            </a:r>
            <a:r>
              <a:rPr lang="en-US" altLang="zh-CN" sz="1600" dirty="0"/>
              <a:t>Intuitive</a:t>
            </a:r>
          </a:p>
          <a:p>
            <a:pPr algn="l">
              <a:lnSpc>
                <a:spcPct val="100000"/>
              </a:lnSpc>
            </a:pPr>
            <a:endParaRPr lang="en-US" altLang="zh-CN" sz="1600" dirty="0"/>
          </a:p>
          <a:p>
            <a:pPr algn="l">
              <a:lnSpc>
                <a:spcPct val="100000"/>
              </a:lnSpc>
            </a:pPr>
            <a:r>
              <a:rPr lang="zh-CN" altLang="en-US" sz="1600" dirty="0"/>
              <a:t>计划：</a:t>
            </a:r>
            <a:endParaRPr lang="en-US" altLang="zh-CN" sz="1600" dirty="0"/>
          </a:p>
          <a:p>
            <a:pPr algn="l">
              <a:lnSpc>
                <a:spcPct val="100000"/>
              </a:lnSpc>
            </a:pPr>
            <a:r>
              <a:rPr lang="zh-CN" altLang="en-US" sz="1600" dirty="0"/>
              <a:t>当前是使用别人写的的</a:t>
            </a:r>
            <a:r>
              <a:rPr lang="en-US" altLang="zh-CN" sz="1600" dirty="0"/>
              <a:t>d3-network-vue</a:t>
            </a:r>
            <a:r>
              <a:rPr lang="zh-CN" altLang="en-US" sz="1600" dirty="0"/>
              <a:t>的</a:t>
            </a:r>
            <a:r>
              <a:rPr lang="en-US" altLang="zh-CN" sz="1600" dirty="0" err="1"/>
              <a:t>packege</a:t>
            </a:r>
            <a:r>
              <a:rPr lang="zh-CN" altLang="en-US" sz="1600" dirty="0"/>
              <a:t>，可能要重新写一个自己的版本，或者</a:t>
            </a:r>
            <a:r>
              <a:rPr lang="en-US" altLang="zh-CN" sz="1600" dirty="0"/>
              <a:t>fork</a:t>
            </a:r>
            <a:r>
              <a:rPr lang="zh-CN" altLang="en-US" sz="1600" dirty="0"/>
              <a:t>一下之后进行调整</a:t>
            </a:r>
            <a:endParaRPr lang="en-US" altLang="zh-CN" sz="1600" dirty="0"/>
          </a:p>
        </p:txBody>
      </p:sp>
      <p:sp>
        <p:nvSpPr>
          <p:cNvPr id="7" name="文本占位符 4">
            <a:extLst>
              <a:ext uri="{FF2B5EF4-FFF2-40B4-BE49-F238E27FC236}">
                <a16:creationId xmlns:a16="http://schemas.microsoft.com/office/drawing/2014/main" id="{131989BD-FEAB-004A-B621-A2B60E93EE86}"/>
              </a:ext>
            </a:extLst>
          </p:cNvPr>
          <p:cNvSpPr txBox="1">
            <a:spLocks/>
          </p:cNvSpPr>
          <p:nvPr/>
        </p:nvSpPr>
        <p:spPr>
          <a:xfrm>
            <a:off x="463449" y="639397"/>
            <a:ext cx="6894781" cy="535531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项目</a:t>
            </a:r>
            <a:r>
              <a:rPr lang="en-US" altLang="zh-CN" dirty="0"/>
              <a:t>TODO ——</a:t>
            </a:r>
            <a:r>
              <a:rPr lang="zh-CN" altLang="en-US" dirty="0"/>
              <a:t> </a:t>
            </a:r>
            <a:r>
              <a:rPr lang="en-US" altLang="zh-CN" dirty="0" err="1"/>
              <a:t>KnowledgeGraph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708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6.09.30"/>
  <p:tag name="AS_TITLE" val="Aspose.Slides for .NET 2.0"/>
  <p:tag name="AS_VERSION" val="16.9.0.0"/>
  <p:tag name="ISPRING_PLAYERS_CUSTOMIZATION" val="UEsDBBQAAgAIAGhjzkg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BoY85I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GhjzkiQtduluAIAAFMKAAAhAAAAdW5pdmVyc2FsL2ZsYXNoX3NraW5fc2V0dGluZ3MueG1slVZtb9owEP6+X4HYd9K90kkpEqVMqtSt1Vr1u5MciYVjR7ZDx7+fz7EbGwhknCrhu+fxne+NpmpL+eLDZJLmggn5DFpTXirUeN2EFjfTrNVa8FkuuAauZ1zImrDp4uNP+0kTi7zEEjuQYzkbkkPvZm4/YyjOx7c5yhAhF3VD+P5BlGKWkXxbStHy4mJo1b4BySjfGuTVj/lqPeiAUaXvNdRRTOtrlHGURoJSgCF9X6NcZDGSAfOeruxnJKd3df71B7QdVVRb2vITyhCtISXESb5eogzjubk9rsoc5TxBw19toF8+owxCGdmDjC+/+4oyyBBN2/xPjzRSlJjQmHO+iO8cJkhhxg+jukK5SMAHoaOLVXDpsW+9C0Duazj3KY6rFOwJ83qwELDoGYOFli2kiT91NlWJt8dWm/mAxYYwZQChqgc9maCfSKv8NbGux/2BN8qLAOQUPeJVsLaGVRdvAIz1PX61urWrIozvXRcEKGHnlEGEvbJH/jZpPUIGyh75zGgBj5ztj+CHlo7jS3xLXDHPZ99YgRNz9PnyJ29FTw84uCpw7RQeU4sCFgrDeaE1YNXSxOq6kJKjmFJOdrQkmgr+C3HZ3j5GpcmBwXXa6b5KNdUMTrWbjdEs6bBe9hx3o7PG7dj9KPSP684TbXb4zZRoTfKqNj9KajpxPDMkJjHT5DQDt6SBg7znGxFwrO8hUk3kFuSLEGysGy40qLHXi260huBpEuQgTU5nOXWXnEo/b+sM5NpUjYLyWY6VHbCiZcXMn36l8AbFAWPA2lF1Ze7jhL73ZaBwTQBE5pXv2u7QWeqWacpgB372A4V98tDbUmW6dKjhlvoBNjpsOacZ1ZNuVfS9Eq+QQH8C/2rCii4+sIxoe00yZV8WTb5fwn0s0Vr22wybL1xk9ux6KbrY2I8zaJT4z+Q/UEsDBBQAAgAIAGhjzkgqlg9n/gIAAJcLAAAmAAAAdW5pdmVyc2FsL2h0bWxfcHVibGlzaGluZ19zZXR0aW5ncy54bWzNlm9PGjEYwN/zKZouvpRT56YjdxgjGIlOiLBNX5lyLVxjr721PfB8tU+zD7ZPsqdXQIiOnUaWhRDo0z6/51/7tOHRfSrQhGnDlYzwbn0HIyZjRbkcR/jL4HT7ECNjiaREKMkiLBVGR81amOVDwU3SZ9bCUoMAI00jsxFOrM0aQTCdTuvcZNrNKpFb4Jt6rNIg08wwaZkOMkEK+LFFxgyeESoA4JsqOVNr1moIhZ70WdFcMMQpeC65C4qIM5sKHPhVQxLfjbXKJT1RQmmkx8MIvzs8dp/5Gk9q8ZRJlxLTBKET2wahlDsniOjzB4YSxscJeHuwj9GUU5tEeG/fUWB18JRSsn3kxFFOFKRA2hk+ZZZQYokfenuW3VszF3gRLSRJeTyAGeTCj3BrcHt202tfXXQuz28H3e7FoNPzTpQ6wSonDFYNheCQynXMFnZCYi2JE/AbdEZEGBYGy6L5spGSK865MRoqAakvtTAagaeiiPCx5kRgxC0RPF7MWqLHzJ5yATE43d36SFr8CPTxxgnRhi0bms8Yl8W4+U3lgqJC5UjwO4asQhBRnsK/hKHldKORVmkpFcRYZASnDE04mzJ6VGZpBvyToRswkeagCZsvE8x6C99z/oCGbKQ0cBmZwFYFOTeeX38ROCPGPELJ3Met/kWn1b7tXLba11suQEInRMYvhEMJWZrZjfBJgaSycz1IR0xyw8qiUE7LuSqx1V9fBsPTXPgyv3UxltAbLMlmrLykMH/1oLLZhEzKg+gOV4mGI8ihJJ4JEzEcdy5zVhUYE4mUFAUiMTQq4471hKvcgMQfYI82r/fQ6yMuy9EYbg6wqCnTlZA7u3vv9z98PDj81KgHv3783F6rNGvhPUGcOd/DT9Y28UUjf9oNw8D1zufbsNX5v+rCvav21yqZumxfDyoVqd2vhOtWWdU9r7Lqyl8bvaUro5IL0GbG/thAoxE85ZbRt9w0ryj8+vvXb4s3KvwGo1i7ff/fIPxo8dxaeV+FwbMPwBrIVx/TzdpvUEsDBBQAAgAIAGhjzkihT/+0mQEAAB0GAAAfAAAAdW5pdmVyc2FsL2h0bWxfc2tpbl9zZXR0aW5ncy5qc42Uy27CMBBF93xF5G4rRJ/Q7lChUiUWlcqu6sIJQ4hwbMt2UlLEvzdjXrHjlHo28c3JHc9Enm0vqhdJSPQcbe2z3b+7e6sBakYVcO3qrEPPUSeaZQuYZzmwjAPxkPL46UnenYmQMeHWNK4+0FY3/IjAN0vKdBOXAQsV0HRAKwPad0DbhBL/OJUdqtpX1GhzXBgjeD8R3AA3fS5UTi1Drl7tahbowaIEdQFd0gQc06FdXeTZ8WGI0eQSkUvKq5lIRT+myTpVouCLrvyrSoKqf/h6Dwyehi9Tx45l2rwZyP3E0xFGNykVaA2HvI9TjCDMaAys4Tuw6w/UMW4X5NFlpjNzpMc3GE1a0hRaXRqNMVyM116tbg4x2pyBjdkTd7cYDsFoBaplNbnHcEAhC/mPHyiVSLEjLbTd8xPKBF1kPD2kHmAEOTws2nZ171yoPf6EOFdIeFdoFbp9edfk8MHQvTfBq6u9vLOQHQuJPJBDBDTZNYOsoXMY488R3H9GhBpDk1Vej4d6NNZtoGoNai4Eq0//demcfq7e7hdQSwMEFAACAAgAWmfOSD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WmfOSFHldcZvAAAAdgAAABwAAAB1bml2ZXJzYWwvbG9jYWxfc2V0dGluZ3MueG1sDcyxDoJADIDhnadouoO6OXAwmLipg/AADVfIJb3WcI2Rt/e2f/jy9+MvC3x5L8k04KU7I7AuFpNuAefp3l4RipNGElMOqIYwDk0vtpC82b3CAh+hg/eJcw3nJ+Uqb6bO6vBSOaCFR32uiSOehuYP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FpnzkjJGH6LcgEAAPsCAAApAAAAdW5pdmVyc2FsL3NraW5fY3VzdG9taXphdGlvbl9zZXR0aW5ncy54bWyNUttqGzEQfc9XiPyAJY1uC1uDblsMwSnEEPpUtl61LE20ZaXQEPTx1SYxjhuXVvM0c86cYUanTT/GaB9Snu7Hpz6PU7wJOY/xe1pfINTup7tp/jSHFHJaHSu3YxymX5v4bVpqtZpyH4d+HuyCpjVG3fNDSmrlVM2YYRRJ5qlXyHluK9aAa8BWzFFi29UfEi+6c9iHmM+rtqsT9H3DJqYw500cwuMaTtlvodMNPs79MFZeWgu2RDlMLY4tgRjhkvtCNQAIZLkjDhcpG6kJ8phxDMUoChQQ4Zw0ohBJOdSsa0RVYb4RiEnGqCvU09qNtDaO2iKhIUTXaV41tnSdkRgjQggwV7iAzmBU2VA1NKjlgODAgCjaaKIAdbYzHSveeWE5UtQLjAszBjA+Hve43dtzHav/vc7hnP8QPPsFZ9HFW6sz5mr3D/Ncybtw//OuzwF97VPYDB8u7fV257e7L9fbq8+Xr9589vGBuRi2bv5Xf/8GUEsDBBQAAgAIAFpnzkgM1XO42g4AAKcbAAAXAAAAdW5pdmVyc2FsL3VuaXZlcnNhbC5wbmftV/lXk1e3fqktWhWH1XpFAsShX1uRglEBmYIIFl01QCSVgoRQUSlTkCEJUwItXxVRSEcGEdBoA2FIjJEpgUSqkLYRohKIEAPaFJCMQkxCJnJf8OvqXXet+xdcfnhX3v3kPec8Z+/n7LP3pcjwMIe1TmsBAHA4djT0BACs2gIAb5WusQcR+x/Eu8Afu+wTYYcB+pDzLGi8nRSMCAYAJnmd5ct3QPvd80djsgFgw/2lx46f0XQGACABx0KDUbnxKimi5YOpbfwXxuNGgAR02m3tQ5z/iNLy8QcJpTvlh1GbHhR/QP/pbVjX5s05NyjfXC/dvqMJ8t6O72rqNE9+J/7AD4jKNihsd/c39q71GKqhN9PVftIRIaNFWPNZS7Lpz8ueJxuI+jH5jxFwX+2Li9C3AMDyaM3IuhEH7esQlEUGtX0VDW7ji2aS43AMKo5b2I3eBAAJdfJSVtOCScGQLPHvoNV3oRouyc+Bo9OiAjNnGUXWVP/3wO9q5Zc+k64HgGL0JdA923e6ga+lTeCQnRTw29LSFXAFXAFXwBVwBVwBV8AVcAVcAf8fglVcy7wA7Jru3QgFO4pNm8HXQ6Eo8J/NSDsACP2/Qd+P3ehx3XfyZ3+pOhkBN/4l71sNjZNmCwN9rrHROLMcP6pSqVcDgGIwkYvtwSFFKk/Pnle/xst+je0Y3aYgiIkgFDTdlatpWrBohdE8qypDAim42Sw51cnhBAFAnGI4Iqj3y8mAcFHXbfUpQkNS+8MjEK2aQqJyntmIKpctQrg5rWBVRg6OwzH/mL9onBHmaCtJ2trJVpDPj6keRdpBn+iIgLkHNUGLc2Txw5lc+MLzEqjeKvDkFY70GGdOCAa153T7IQKrtsHWkzLRVShuULD5v+WlJUqyNga+fjRgrrk6qfIjb6WFCD9luwCSkVrmTGYaG2l9sbHoK42htXJ2NPAdHStQ4/PMUFF2OTZtmUtT35iQpGexvo71KZrtkGA503fW/sDusb89NV2bATez4ypkTUQMDGm20Dlq0w73lOdw0n9NVZ7CxkD+3R5PbMOldsMYrlu9Ihl5MnOeNNzg6EtOT4ulq1PRRYGVqYs9E3m++m1DbDV6QwV29T28buDBTTJ83BUTfowwmST1a7xFGpgxfiiaQD6WNl2mcIIuNgd/4aCWpzo8YZ8957VdZV+oG3od8F2LYnzK9NsIqWH1S50H8dtQIs85N/rQqLCZy9jkHMTa/K/E7vyAK/ujvY42CN2e5Qwj0qvXK1x3XcTeVN9fIA1n4Rr4MuMXyLnEay+eTaXdktjdRtfNKSv2NFI5Gha2LioqSKHmQg+jnL8qPH5GvKYpeDZgbxy/pgwaYT1eGcRxKhSLzypHDDL3ww4W/nWu/UxizT7XjV4JmHpcU1GGaYxecMWZXW7iujZKKiGZMAx+osJIt0RKXnYEZvsD3i3CcQL/pyiR1BbTOUSjicu0Juta5GanVT3YidaJd+snd6tFh/A9kKE5XBBn8xaBHR7cYHUV07KXzjpFklwnShM/kA7QBekc4iW1MXe9tAP0Hf9ResFoWzZo2I3SyL9em9cg3XHmBBAqkydGSq2TVU1ryu3ifTI6nEWDKdtjtO/0k1vMY2hh00s6r7RMipPU4xTOIZ0qkBN7NqLIFMWxeLDTV7Vm/8Grfjar72s9NYMaaRhU6fvgoUe+Wv+KnRdCvHVWum/L+7oYvZr12jma+O/kDd1Ggpt8fm5z4z5beH9rJRQKdZMZXOR3MtH3qZO0p68dj3UyFVlif7f6vOmakYtQUpdpQUbe6HqU8M/64T7/CkaCS+dM5Cva9Aez/mBb9ypGfc9qeg3xHCgeJ6Wc9lX5eT6WNog8kMi+2+oI3OghnOUb5W1nZaZze0Pq+UCSt47l+CKyRG/qRr0ufwX5HonhPy+Ib6QnubaKD5Hik3xvN6SDUbpTnh+nzj5Fj0YF6J8mtvBsVo2toMNGyJ/6OXr8bOdsR6BidOycNJ1G4/TkLDF0bwwx9LVKvO89Ydp2SsubJVuXBHOS/PVfnqvLyiIdHg0kpNdNhUVcmGM2/pIu5htpRDTU023XzoEep9/IeTh8QhzcRtGvqWA+s7AgdpFVYjFiFciSUFUV0okU+x4+WyW5szvthFTLFNkp56cEtgIqY4irGUL1LPx5OUkrn0d4Fi4HXCHCyztEokEMIW+ZZkw4pnCuP+Y8TqBuBvmdmJ9JVDh894ufNmBanCoIYFTMRATqRF78zryaGBcDH5eTlKFgp8QT0UMS6vIu0sHpiNc8IZ1MdZiVs/REaVNtIwYtyR3Xi8vrhQ8q3F3ueF74y7An9J3zOSDDK8EFCNx2ZeVuHbMpL98gJUjsCJ2qsSwjTl4cV2KCDWoHeHxx+LKmquXcchr2PrV0nAqya4V/NukShG/HOq1S+NXTa+VPuap8OY4yTU6cn68+OJRDtjPD2VbYkvePa+9x4yenBdNi7hRKq9C1UY1e19+6SWUGeSNq4yMImS810aVrn79kzyT2Ru2nOh0lCNYrqFNfsyT6tHh88vDdOOzi+LKLaMk963w0tfl9AQfcQX2thxJfIwuUT8MQiddPuX04LfgU9ZCvWFucWZn/4BBCq3Mv94mbZgHtWATu2rUq6eedEeekfpIrNPVkVxoadcVYxwyXavIdHJHtVxqZRT4qTogo8abko9o3ZGQHzZGrJxAl03Pqh9Xye7GrJWo0DSthTc2zEMPVk0TVGz1FKMT+n+MwghvQEnmHw95rfExBc7LvdZekjXKzh9sfCgaPhDc6fiW+m5wQMNHbsOr02w/nF7pbsA0P2biOmsbMho2XyvbpZV+QujcKmBSKK0QKHwPvvDBxIJSP8nSXWr5cPBiJqJ34Xr7kgW3eiESSoX14KVcM07Y+Dimh5EjsHdmyAW5KsyzLASso/TY/5Na0sGTC6f2qqX2yfHay61EyCyLrOmgv5fvVStpYCAQOo+gYsbb43Bs90p8Ve6FvDe3q9H4oK/HIkVn97x9STpcsXYotk7ZFQ9LG0hj0SS0bV5yKE/JhOE3Pw5TFhV/aYTjBz6AvsHVfDh+YJmD8lxXNaU6MJOQ1gvJ45OKjB7XBOxNg37trTUpzH76urZ6cJJt3chZOszbt+lSe2nZquIMsxD5R/QiKy9trROVq4Khn2E3VmqQY7u/eRUratFBrj5yDCpLFeZfUizlujvK+/Jk6At2VtPBiREYOIv282jU3AWdWdTZ8sssjgaM2HqROBefUzZ0+EeXDW47O+loqjGd+I56xI725o+seziv72axtYJa9oF2YZKVeFaKufK3da98rc7gFuxfvak4d997rqnkmzjxf+DrZuPUH/eP/MCw3w4buinmpTuZzloJ4xv6i411Uo+HYBWaR0N9NzgQ/Q4T2/8pb1DFGGCRdC+t802q5X0SQ9fXYvva0tmH01lcYqTbTGSWue4J2auxWpP7DcSpL+59T5i379ibV112eai3oLpwF9dSjH09VMROhXulOjzxuUq7IjPOMINW+vfXCXKXJxAx/o2nRATW/kHqDSqSctvRVxOIraFO1R/llZflpOeYz7yGZkUk7SVYFpnPHY9rZ1Do1u9gmrydrMQevYtL8dHGQKEP44PL1M7xNc6s8ud5nMZCLZ6cL2Tg8TMPKz6QVkbe2Yo1YCcD6qKHwTiBJ2UxFrBr3cBsIq0pxWqW6Ks89KW4/MLpHtv4IglM/G98ogS4lpJSrGVqLqf1KmRG+YYtDe1EK5icTd3SbocA4MA4Dtf6edPHpp6jj8qDFZrLX4OPbl09l9OJ0VTzLWd2iWZPdZzEKi+DmaohixI5ewFXeLIBXGl0acV8ihUzYeTqjlrSDIdG3nkqq84skq/BaMTr+DWmvi/0BOAFeYl+N7s6aeo7J8fCqlh7oYoi/i6VWoLVTXkfpAj6Tx8UkxTPsx2TzsOdwVGfQsiNVsWqyyRGFhg/tE1kyoZUpNeMf6azziLuZgTr2QQ+I2ceh9YbrOl31Sz3fm3L6BK8YzQuBrQ6hQdWQjJ5MKhczxLMtmqN5ZqlmPHiPDxe7fXCEPSOAg9mNVvLCsUuM0twTZac5NnzkEhU4yVZsW6bsTStJdWnl5HnhqqqWzxVRxI0Jl2aBOq0cktlaukrZRDCZ+uKW71BPfKaU8mf+S7VQWeGvPlhAyNpwofnB1Pa7HrVVtOFQ3kK/Jz2m4vINSGh2u9p4hwyeDJE/QqZtV1DXkjPHc39cXiLx5fKxGNn3YED0iSQdcl375DPPdv73UaOqi6AUdxfox5Ik1tt7kLBuVYeEXvbtE4fDgqzuBptlRpX1bIEdfCBaUe9pfllPZvntimTCi5ybqSZC3ROp7n3Csphhy/pWnkZHikSfTKZDEurCoMS7gZXXmrFQMPuFf25tbwwJ0h8oLbvUtJAst38c1/Ymyq4h/2M8WFOkF+PgNov2pWGPx9U3Q0caG0jj6hJiadkxw1yjSTmftSm2alCwsDDcP+pA6Y41FI7xyXM7P/+nZBP9U7LtBsuSznEzzxMJowU5SKwUfQuDa7oP3AWDx8CI6EGf+G9EdR/8e4NNwmS88HftXUFSsHRDsYp0JVFUfv1NoZldz9hSENZPntsggSnn6VJJBo/oXRz76X1vnmXKM1oYaIjzT5ga0A/5a+L2F0+nECaJBDNIjRlBE+PE3mDon20olt6yFfWXY6tsMFPAIn8OMnbDBu33A6c90iZGf6acKNBITbxkYcpYbCPH47lNrr3Kz/2+WfFshnV9qQjnk7SyfMnZuNw/ktIq5qaHJ5CZm6FnzMousE1RKgl71BwN13vnBdBhprQasAeapa8DnlOafT4Oh7njXbbWp3wxQvQbqI0oCDviO+qfxj//Gwe/5V2deYuOSTax15eFueb9pUzc4RURCQCN8p3lRjxT0/WqkWQzZEaiLKilBJVUBOUtipStHi15Uj8AeBW16391f3EmeQtjfBtoS1ARcSawGxmv+dsAT7rkbyPWmpTVAQ54Go0LRSQhkcOdkySJxxoAuI2y7qVCKRSqhmvG6nRiTOcesCNEeaJ8LEWxbYsOZ9YgbKyad7DgPMCxI+Gh9MMJ3/w3UEsDBBQAAgAIAFpnzkhwa966SwAAAGoAAAAbAAAAdW5pdmVyc2FsL3VuaXZlcnNhbC5wbmcueG1ss7GvyM1RKEstKs7Mz7NVMtQzULK34+WyKShKLctMLVeoAIoBBSFASaESyDVCcMszU0oybJXMzUwRYhmpmekZJbZKpuYmcEF9oJEAUEsBAgAAFAACAAgAaGPOSBUOrShkBAAABxEAAB0AAAAAAAAAAQAAAAAAAAAAAHVuaXZlcnNhbC9jb21tb25fbWVzc2FnZXMubG5nUEsBAgAAFAACAAgAaGPOSAh+CyMpAwAAhgwAACcAAAAAAAAAAQAAAAAAnwQAAHVuaXZlcnNhbC9mbGFzaF9wdWJsaXNoaW5nX3NldHRpbmdzLnhtbFBLAQIAABQAAgAIAGhjzkiQtduluAIAAFMKAAAhAAAAAAAAAAEAAAAAAA0IAAB1bml2ZXJzYWwvZmxhc2hfc2tpbl9zZXR0aW5ncy54bWxQSwECAAAUAAIACABoY85IKpYPZ/4CAACXCwAAJgAAAAAAAAABAAAAAAAECwAAdW5pdmVyc2FsL2h0bWxfcHVibGlzaGluZ19zZXR0aW5ncy54bWxQSwECAAAUAAIACABoY85IoU//tJkBAAAdBgAAHwAAAAAAAAABAAAAAABGDgAAdW5pdmVyc2FsL2h0bWxfc2tpbl9zZXR0aW5ncy5qc1BLAQIAABQAAgAIAFpnzkg9PC/RwQAAAOUBAAAaAAAAAAAAAAEAAAAAABwQAAB1bml2ZXJzYWwvaTE4bl9wcmVzZXRzLnhtbFBLAQIAABQAAgAIAFpnzkhR5XXGbwAAAHYAAAAcAAAAAAAAAAEAAAAAABURAAB1bml2ZXJzYWwvbG9jYWxfc2V0dGluZ3MueG1sUEsBAgAAFAACAAgARJRXRyO0Tvv7AgAAsAgAABQAAAAAAAAAAQAAAAAAvhEAAHVuaXZlcnNhbC9wbGF5ZXIueG1sUEsBAgAAFAACAAgAWmfOSMkYfotyAQAA+wIAACkAAAAAAAAAAQAAAAAA6xQAAHVuaXZlcnNhbC9za2luX2N1c3RvbWl6YXRpb25fc2V0dGluZ3MueG1sUEsBAgAAFAACAAgAWmfOSAzVc7jaDgAApxsAABcAAAAAAAAAAAAAAAAApBYAAHVuaXZlcnNhbC91bml2ZXJzYWwucG5nUEsBAgAAFAACAAgAWmfOSHBr3rpLAAAAagAAABsAAAAAAAAAAQAAAAAAsyUAAHVuaXZlcnNhbC91bml2ZXJzYWwucG5nLnhtbFBLBQYAAAAACwALAEkDAAA3JgAAAAA="/>
  <p:tag name="ISPRING_PRESENTATION_TITLE" val="www.33ppt.com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_ULTRA_SCORM_COURSE_ID" val="6EDA41B8-4DD8-484E-A498-8AAF89A1BDA7"/>
  <p:tag name="ISPRINGCLOUDFOLDERID" val="0"/>
  <p:tag name="ISPRINGCLOUDFOLDERPATH" val="Repository"/>
  <p:tag name="ISPRINGONLINEFOLDERID" val="0"/>
  <p:tag name="ISPRINGONLINEFOLDERPATH" val="Content List"/>
</p:tagLst>
</file>

<file path=ppt/theme/theme1.xml><?xml version="1.0" encoding="utf-8"?>
<a:theme xmlns:a="http://schemas.openxmlformats.org/drawingml/2006/main" name="www.515ppt.com">
  <a:themeElements>
    <a:clrScheme name="DP0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48280"/>
      </a:accent1>
      <a:accent2>
        <a:srgbClr val="3F3F3F"/>
      </a:accent2>
      <a:accent3>
        <a:srgbClr val="7F7F7F"/>
      </a:accent3>
      <a:accent4>
        <a:srgbClr val="A5A5A5"/>
      </a:accent4>
      <a:accent5>
        <a:srgbClr val="D8D8D8"/>
      </a:accent5>
      <a:accent6>
        <a:srgbClr val="F2F2F2"/>
      </a:accent6>
      <a:hlink>
        <a:srgbClr val="FF0000"/>
      </a:hlink>
      <a:folHlink>
        <a:srgbClr val="954F72"/>
      </a:folHlink>
    </a:clrScheme>
    <a:fontScheme name="Temp">
      <a:majorFont>
        <a:latin typeface="微软雅黑" panose="020F0302020204030204"/>
        <a:ea typeface="微软雅黑"/>
        <a:cs typeface="Arial"/>
      </a:majorFont>
      <a:minorFont>
        <a:latin typeface="微软雅黑" panose="020F0302020204030204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707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669</Words>
  <Application>Microsoft Macintosh PowerPoint</Application>
  <PresentationFormat>Widescreen</PresentationFormat>
  <Paragraphs>103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微软雅黑</vt:lpstr>
      <vt:lpstr>Arial</vt:lpstr>
      <vt:lpstr>Calibri</vt:lpstr>
      <vt:lpstr>www.515ppt.com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http://www.ypppt.com/</dc:description>
  <cp:lastModifiedBy/>
  <cp:revision>1</cp:revision>
  <dcterms:created xsi:type="dcterms:W3CDTF">2017-02-23T02:39:51Z</dcterms:created>
  <dcterms:modified xsi:type="dcterms:W3CDTF">2020-04-22T12:28:17Z</dcterms:modified>
  <cp:category/>
</cp:coreProperties>
</file>