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notesMasterIdLst>
    <p:notesMasterId r:id="rId9"/>
  </p:notesMasterIdLst>
  <p:sldIdLst>
    <p:sldId id="261" r:id="rId2"/>
    <p:sldId id="264" r:id="rId3"/>
    <p:sldId id="293" r:id="rId4"/>
    <p:sldId id="302" r:id="rId5"/>
    <p:sldId id="303" r:id="rId6"/>
    <p:sldId id="300" r:id="rId7"/>
    <p:sldId id="289" r:id="rId8"/>
  </p:sldIdLst>
  <p:sldSz cx="12192000" cy="6858000"/>
  <p:notesSz cx="6858000" cy="9144000"/>
  <p:custDataLst>
    <p:tags r:id="rId10"/>
  </p:custDataLst>
  <p:defaultTextStyle>
    <a:defPPr>
      <a:defRPr lang="en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99"/>
    <a:srgbClr val="548280"/>
    <a:srgbClr val="E1D3B8"/>
    <a:srgbClr val="2CBEFD"/>
    <a:srgbClr val="9A2424"/>
    <a:srgbClr val="68DB13"/>
    <a:srgbClr val="FF9425"/>
    <a:srgbClr val="16557F"/>
    <a:srgbClr val="0B83CF"/>
    <a:srgbClr val="29B9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4" autoAdjust="0"/>
    <p:restoredTop sz="96291" autoAdjust="0"/>
  </p:normalViewPr>
  <p:slideViewPr>
    <p:cSldViewPr snapToGrid="0">
      <p:cViewPr>
        <p:scale>
          <a:sx n="125" d="100"/>
          <a:sy n="125" d="100"/>
        </p:scale>
        <p:origin x="-26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80BFD8-3EFB-4662-A6C5-0617795C5F14}" type="datetimeFigureOut">
              <a:rPr lang="zh-CN" altLang="en-US" smtClean="0"/>
              <a:t>2020/5/17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5E4D13-0F77-4153-B279-5BD9F682CD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9747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E4D13-0F77-4153-B279-5BD9F682CDE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93385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E4D13-0F77-4153-B279-5BD9F682CDE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89709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E4D13-0F77-4153-B279-5BD9F682CDE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62165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E4D13-0F77-4153-B279-5BD9F682CDE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27474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E4D13-0F77-4153-B279-5BD9F682CDE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48141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E4D13-0F77-4153-B279-5BD9F682CDE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0770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E4D13-0F77-4153-B279-5BD9F682CDE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31661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17AFC-ABA7-EA4E-B8F6-0A4513A511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E03705-DCFD-1840-9DA7-AECB37CD37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E1BE32-7726-2346-94CD-E49D245E9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A77F8-B56A-9547-AF9F-09CF9B98AD8C}" type="datetimeFigureOut">
              <a:rPr lang="en-KR" smtClean="0"/>
              <a:t>2020/05/17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101104-8AF1-924C-9B15-1C9AF3AFF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7D31D6-7F86-0644-9033-4BABF876E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C357-02CC-3443-88E9-E178DF67E5B7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697666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D9B27-21A1-E549-86B3-6A3F6489E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001591-F5AD-0A4E-9C78-C13AF39D8E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F4279D-844C-0949-AF01-C7A8E3722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A77F8-B56A-9547-AF9F-09CF9B98AD8C}" type="datetimeFigureOut">
              <a:rPr lang="en-KR" smtClean="0"/>
              <a:t>2020/05/17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9F21B-35A9-A74F-8059-1437578D7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448A5B-FB27-CD44-83FB-2099C7DF2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C357-02CC-3443-88E9-E178DF67E5B7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851077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FC6730-ECC9-A244-AE5C-9F6DAC7238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2533D8-23E9-AD42-B245-02D071E4C2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159823-B476-CB4F-8EA0-B80384C64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A77F8-B56A-9547-AF9F-09CF9B98AD8C}" type="datetimeFigureOut">
              <a:rPr lang="en-KR" smtClean="0"/>
              <a:t>2020/05/17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83F843-2C9F-9B48-BAFC-9BC407EEE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318D3B-EDB3-CE42-926B-188994EFA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C357-02CC-3443-88E9-E178DF67E5B7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6147283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34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random/>
      </p:transition>
    </mc:Choice>
    <mc:Fallback xmlns:p15="http://schemas.microsoft.com/office/powerpoint/2012/main" xmlns="">
      <p:transition spd="slow" advClick="0" advTm="2000">
        <p:random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文本占位符 10"/>
          <p:cNvSpPr>
            <a:spLocks noGrp="1"/>
          </p:cNvSpPr>
          <p:nvPr>
            <p:ph type="body" sz="quarter" idx="10" hasCustomPrompt="1"/>
          </p:nvPr>
        </p:nvSpPr>
        <p:spPr>
          <a:xfrm>
            <a:off x="1750116" y="3715288"/>
            <a:ext cx="1800000" cy="424732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二级目录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1" hasCustomPrompt="1"/>
          </p:nvPr>
        </p:nvSpPr>
        <p:spPr>
          <a:xfrm>
            <a:off x="3785626" y="3715288"/>
            <a:ext cx="1800000" cy="424732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二级目录</a:t>
            </a:r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12" hasCustomPrompt="1"/>
          </p:nvPr>
        </p:nvSpPr>
        <p:spPr>
          <a:xfrm>
            <a:off x="1750116" y="4351075"/>
            <a:ext cx="1800000" cy="424732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二级目录</a:t>
            </a:r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3" hasCustomPrompt="1"/>
          </p:nvPr>
        </p:nvSpPr>
        <p:spPr>
          <a:xfrm>
            <a:off x="3785626" y="4351075"/>
            <a:ext cx="1800000" cy="424732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二级目录</a:t>
            </a:r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4" hasCustomPrompt="1"/>
          </p:nvPr>
        </p:nvSpPr>
        <p:spPr>
          <a:xfrm>
            <a:off x="2403139" y="2479939"/>
            <a:ext cx="2519362" cy="535531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一级标题</a:t>
            </a:r>
          </a:p>
        </p:txBody>
      </p:sp>
      <p:sp>
        <p:nvSpPr>
          <p:cNvPr id="21" name="文本占位符 20"/>
          <p:cNvSpPr>
            <a:spLocks noGrp="1"/>
          </p:cNvSpPr>
          <p:nvPr>
            <p:ph type="body" sz="quarter" idx="15" hasCustomPrompt="1"/>
          </p:nvPr>
        </p:nvSpPr>
        <p:spPr>
          <a:xfrm>
            <a:off x="2392820" y="3015470"/>
            <a:ext cx="2540000" cy="313932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/>
              <a:t>YIJIBIAOTI</a:t>
            </a:r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96103" y="1923346"/>
            <a:ext cx="3374726" cy="3377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586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random/>
      </p:transition>
    </mc:Choice>
    <mc:Fallback xmlns:p15="http://schemas.microsoft.com/office/powerpoint/2012/main" xmlns="">
      <p:transition spd="slow" advClick="0" advTm="2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</p:cTn>
                        </p:par>
                        <p:par>
                          <p:cTn id="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" presetID="9" presetClass="entr" presetSubtype="0" fill="hold" nodeType="afterEffect">
                                  <p:childTnLs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withGroup">
                            <p:stCondLst>
                              <p:cond delay="2000"/>
                            </p:stCondLst>
                            <p:childTnLst>
                              <p:par>
                                <p:cTn id="10" presetID="42" presetClass="entr" presetSubtype="0" fill="hold" grpId="0" nodeType="afterEffect"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13" grpId="0" build="p"/>
      <p:bldP spid="15" grpId="0" build="p"/>
      <p:bldP spid="17" grpId="0" build="p"/>
      <p:bldP spid="19" grpId="0" build="p"/>
      <p:bldP spid="21" grpId="0" build="p"/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5285522" y="51558"/>
            <a:ext cx="1620957" cy="523220"/>
          </a:xfrm>
          <a:prstGeom prst="rect">
            <a:avLst/>
          </a:prstGeom>
        </p:spPr>
        <p:txBody>
          <a:bodyPr wrap="none" anchor="ctr" anchorCtr="0">
            <a:spAutoFit/>
          </a:bodyPr>
          <a:lstStyle>
            <a:lvl1pPr algn="ctr">
              <a:lnSpc>
                <a:spcPct val="100000"/>
              </a:lnSpc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标题样式</a:t>
            </a:r>
          </a:p>
        </p:txBody>
      </p:sp>
      <p:sp>
        <p:nvSpPr>
          <p:cNvPr id="3" name="矩形 2"/>
          <p:cNvSpPr/>
          <p:nvPr userDrawn="1"/>
        </p:nvSpPr>
        <p:spPr>
          <a:xfrm>
            <a:off x="-1" y="128585"/>
            <a:ext cx="5285523" cy="36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E76B84F-0957-4FE4-8506-5011661E409F}"/>
              </a:ext>
            </a:extLst>
          </p:cNvPr>
          <p:cNvSpPr/>
          <p:nvPr userDrawn="1"/>
        </p:nvSpPr>
        <p:spPr>
          <a:xfrm>
            <a:off x="6907284" y="128585"/>
            <a:ext cx="5285523" cy="36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4161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:p15="http://schemas.microsoft.com/office/powerpoint/2012/main" xmlns="">
      <p:transition spd="slow" advClick="0" advTm="200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D26B9-7B14-DE4A-99E4-834BA8068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1E3397-4F04-7E45-98F2-4D86DB5C71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FB5BF2-B6AF-404B-9BB4-8352ECD9E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A77F8-B56A-9547-AF9F-09CF9B98AD8C}" type="datetimeFigureOut">
              <a:rPr lang="en-KR" smtClean="0"/>
              <a:t>2020/05/17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5FBB7D-EA72-F74A-9C8C-C5D89040B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1FE8B2-20A8-A944-AA83-48D2D6092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C357-02CC-3443-88E9-E178DF67E5B7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126183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05144-21B5-4C43-92B6-65381D779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AEB87C-2F08-1646-BA7A-B4554826B6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58B8F-7F73-A645-A325-3443A1A7A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A77F8-B56A-9547-AF9F-09CF9B98AD8C}" type="datetimeFigureOut">
              <a:rPr lang="en-KR" smtClean="0"/>
              <a:t>2020/05/17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29416E-DBDE-BC4B-B86F-18C81BBA1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8E5F2F-F877-E54B-93CC-C7CA5F326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C357-02CC-3443-88E9-E178DF67E5B7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727459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606B3-C8D8-5240-9FA3-12A4D474F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AF836-3EAD-E44C-B6F5-7787779E2C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F64368-1265-C54C-AF5E-3607D7F10D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7C71A-82B5-A44A-AEF7-2B267FC54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A77F8-B56A-9547-AF9F-09CF9B98AD8C}" type="datetimeFigureOut">
              <a:rPr lang="en-KR" smtClean="0"/>
              <a:t>2020/05/17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240CC3-33EF-8A46-A568-3411419C8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E4BB2A-DE2B-4943-BAE3-7E426370D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C357-02CC-3443-88E9-E178DF67E5B7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465198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3881B-B032-484D-B29F-14FD7F5CB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01D631-9179-6B4B-AEB3-7FA885A3F7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6DEE09-2AB8-8A4C-A126-FA4AFD8C5C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25B818-09C4-8340-BECB-29FF649F40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E4807F-53B7-6B4B-BEFB-361FD6BE00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353841-9737-A24C-BE3B-A5F906CA7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A77F8-B56A-9547-AF9F-09CF9B98AD8C}" type="datetimeFigureOut">
              <a:rPr lang="en-KR" smtClean="0"/>
              <a:t>2020/05/17</a:t>
            </a:fld>
            <a:endParaRPr lang="en-K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A3FBDF-E76C-7547-AEC6-F5D48114F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7AD445-4A41-1A40-BA75-D5F082DCA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C357-02CC-3443-88E9-E178DF67E5B7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048705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A319B-89D7-AC4B-9A64-BD19DE3A7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9AC2CB-BDED-D14C-8709-7424B0E36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A77F8-B56A-9547-AF9F-09CF9B98AD8C}" type="datetimeFigureOut">
              <a:rPr lang="en-KR" smtClean="0"/>
              <a:t>2020/05/17</a:t>
            </a:fld>
            <a:endParaRPr lang="en-K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A5D416-20D6-FA4A-AD5D-1B0F1F743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6F4651-FD4C-9147-87AE-03086A95E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C357-02CC-3443-88E9-E178DF67E5B7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575243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3A8113-D4E4-6F4E-9AF6-392FDFB37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A77F8-B56A-9547-AF9F-09CF9B98AD8C}" type="datetimeFigureOut">
              <a:rPr lang="en-KR" smtClean="0"/>
              <a:t>2020/05/17</a:t>
            </a:fld>
            <a:endParaRPr lang="en-K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546300-7715-AE44-8568-4656972F3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EADE4B-E185-8144-8E56-D95F1FC6B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C357-02CC-3443-88E9-E178DF67E5B7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372485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429D1-45BB-1445-ABD4-AC2345FB8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B66213-B439-354D-95AD-A4DA03AD78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C047F3-48B8-A94B-B1F5-C6EEB7821C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9A1E83-7D1E-024C-8879-9FAD58D3C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A77F8-B56A-9547-AF9F-09CF9B98AD8C}" type="datetimeFigureOut">
              <a:rPr lang="en-KR" smtClean="0"/>
              <a:t>2020/05/17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188C17-365A-CD49-A70B-DED6810A5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F38A8E-BCC4-6542-A6D1-69A68740E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C357-02CC-3443-88E9-E178DF67E5B7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113675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76359-C0F1-014F-914D-A4BE5E95A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1E7E55-FF85-3F46-9185-8FB496C02B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D0C891-8A2D-2C4A-9EA2-E568D44489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B14FFA-67CE-7B40-AFF2-568CF47A0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A77F8-B56A-9547-AF9F-09CF9B98AD8C}" type="datetimeFigureOut">
              <a:rPr lang="en-KR" smtClean="0"/>
              <a:t>2020/05/17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41FC0E-A8B0-FC4A-ACF8-44549B456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7674B7-5F63-E343-86BE-2AFEE5278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C357-02CC-3443-88E9-E178DF67E5B7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604549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747F29-93D1-4346-A080-BA3758FCB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45DEC6-86D6-514C-A8C4-3A6A6F7C25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AB642E-5FE0-8C4F-81D7-DC3B10CAA2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FA77F8-B56A-9547-AF9F-09CF9B98AD8C}" type="datetimeFigureOut">
              <a:rPr lang="en-KR" smtClean="0"/>
              <a:t>2020/05/17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80C89C-C504-3C48-A2B4-50F03FEAAD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7E21EF-3023-1743-BE93-25A1C95156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15C357-02CC-3443-88E9-E178DF67E5B7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709222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4" r:id="rId13"/>
    <p:sldLayoutId id="2147483651" r:id="rId14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:p15="http://schemas.microsoft.com/office/powerpoint/2012/main" xmlns="">
      <p:transition spd="slow" advClick="0" advTm="200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77480" y="104356"/>
            <a:ext cx="4837040" cy="6723254"/>
          </a:xfrm>
          <a:prstGeom prst="rect">
            <a:avLst/>
          </a:prstGeom>
        </p:spPr>
      </p:pic>
      <p:grpSp>
        <p:nvGrpSpPr>
          <p:cNvPr id="2" name="组合 1">
            <a:extLst>
              <a:ext uri="{FF2B5EF4-FFF2-40B4-BE49-F238E27FC236}">
                <a16:creationId xmlns:a16="http://schemas.microsoft.com/office/drawing/2014/main" id="{1E9AB4F3-E437-4EDB-BD51-59E749273FA5}"/>
              </a:ext>
            </a:extLst>
          </p:cNvPr>
          <p:cNvGrpSpPr/>
          <p:nvPr/>
        </p:nvGrpSpPr>
        <p:grpSpPr>
          <a:xfrm>
            <a:off x="1002328" y="2665464"/>
            <a:ext cx="9944668" cy="3955363"/>
            <a:chOff x="1002328" y="2872407"/>
            <a:chExt cx="9944668" cy="3955363"/>
          </a:xfrm>
        </p:grpSpPr>
        <p:sp>
          <p:nvSpPr>
            <p:cNvPr id="12" name="文本框 11"/>
            <p:cNvSpPr txBox="1"/>
            <p:nvPr/>
          </p:nvSpPr>
          <p:spPr>
            <a:xfrm>
              <a:off x="1002328" y="2872407"/>
              <a:ext cx="994466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b="1" dirty="0">
                  <a:solidFill>
                    <a:schemeClr val="bg1"/>
                  </a:solidFill>
                  <a:highlight>
                    <a:srgbClr val="548280"/>
                  </a:highlight>
                  <a:cs typeface="+mn-ea"/>
                  <a:sym typeface="+mn-lt"/>
                </a:rPr>
                <a:t>The</a:t>
              </a:r>
              <a:r>
                <a:rPr lang="zh-CN" altLang="en-US" sz="4000" b="1" dirty="0">
                  <a:solidFill>
                    <a:schemeClr val="bg1"/>
                  </a:solidFill>
                  <a:highlight>
                    <a:srgbClr val="548280"/>
                  </a:highlight>
                  <a:cs typeface="+mn-ea"/>
                  <a:sym typeface="+mn-lt"/>
                </a:rPr>
                <a:t> </a:t>
              </a:r>
              <a:r>
                <a:rPr lang="en-US" altLang="zh-CN" sz="4000" b="1" dirty="0">
                  <a:solidFill>
                    <a:schemeClr val="bg1"/>
                  </a:solidFill>
                  <a:highlight>
                    <a:srgbClr val="548280"/>
                  </a:highlight>
                  <a:cs typeface="+mn-ea"/>
                  <a:sym typeface="+mn-lt"/>
                </a:rPr>
                <a:t>Learners</a:t>
              </a:r>
              <a:r>
                <a:rPr lang="zh-CN" altLang="en-US" sz="4000" b="1" dirty="0">
                  <a:solidFill>
                    <a:schemeClr val="bg1"/>
                  </a:solidFill>
                  <a:highlight>
                    <a:srgbClr val="548280"/>
                  </a:highlight>
                  <a:cs typeface="+mn-ea"/>
                  <a:sym typeface="+mn-lt"/>
                </a:rPr>
                <a:t> </a:t>
              </a:r>
              <a:r>
                <a:rPr lang="en-US" altLang="zh-CN" sz="4000" b="1" dirty="0">
                  <a:solidFill>
                    <a:schemeClr val="bg1"/>
                  </a:solidFill>
                  <a:highlight>
                    <a:srgbClr val="548280"/>
                  </a:highlight>
                  <a:cs typeface="+mn-ea"/>
                  <a:sym typeface="+mn-lt"/>
                </a:rPr>
                <a:t>——</a:t>
              </a:r>
              <a:r>
                <a:rPr lang="zh-CN" altLang="en-US" sz="4000" b="1" dirty="0">
                  <a:solidFill>
                    <a:schemeClr val="bg1"/>
                  </a:solidFill>
                  <a:highlight>
                    <a:srgbClr val="548280"/>
                  </a:highlight>
                  <a:cs typeface="+mn-ea"/>
                  <a:sym typeface="+mn-lt"/>
                </a:rPr>
                <a:t> </a:t>
              </a:r>
              <a:r>
                <a:rPr lang="zh-CN" altLang="en-KR" sz="4000" b="1" dirty="0">
                  <a:solidFill>
                    <a:schemeClr val="bg1"/>
                  </a:solidFill>
                  <a:highlight>
                    <a:srgbClr val="548280"/>
                  </a:highlight>
                  <a:cs typeface="+mn-ea"/>
                  <a:sym typeface="+mn-lt"/>
                </a:rPr>
                <a:t>学脉</a:t>
              </a:r>
              <a:r>
                <a:rPr lang="en-US" altLang="zh-CN" sz="4000" dirty="0">
                  <a:solidFill>
                    <a:schemeClr val="bg1"/>
                  </a:solidFill>
                  <a:highlight>
                    <a:srgbClr val="548280"/>
                  </a:highlight>
                  <a:cs typeface="+mn-ea"/>
                  <a:sym typeface="+mn-lt"/>
                </a:rPr>
                <a:t>:</a:t>
              </a:r>
              <a:r>
                <a:rPr lang="zh-CN" altLang="en-US" sz="4000" dirty="0">
                  <a:solidFill>
                    <a:schemeClr val="bg1"/>
                  </a:solidFill>
                  <a:highlight>
                    <a:srgbClr val="548280"/>
                  </a:highlight>
                  <a:cs typeface="+mn-ea"/>
                  <a:sym typeface="+mn-lt"/>
                </a:rPr>
                <a:t> </a:t>
              </a:r>
              <a:r>
                <a:rPr lang="zh-CN" altLang="en-US" sz="4000" dirty="0">
                  <a:solidFill>
                    <a:srgbClr val="FFC000"/>
                  </a:solidFill>
                  <a:highlight>
                    <a:srgbClr val="548280"/>
                  </a:highlight>
                  <a:cs typeface="+mn-ea"/>
                  <a:sym typeface="+mn-lt"/>
                </a:rPr>
                <a:t>深度挖掘学术信息</a:t>
              </a:r>
            </a:p>
          </p:txBody>
        </p:sp>
        <p:sp>
          <p:nvSpPr>
            <p:cNvPr id="168" name="文本框 167"/>
            <p:cNvSpPr txBox="1"/>
            <p:nvPr/>
          </p:nvSpPr>
          <p:spPr>
            <a:xfrm>
              <a:off x="1700910" y="5504331"/>
              <a:ext cx="8547504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2000" dirty="0">
                  <a:solidFill>
                    <a:srgbClr val="FFC000"/>
                  </a:solidFill>
                  <a:cs typeface="+mn-ea"/>
                  <a:sym typeface="+mn-lt"/>
                </a:rPr>
                <a:t>项目成员：</a:t>
              </a:r>
              <a:endParaRPr lang="en-US" altLang="zh-CN" sz="2000" dirty="0">
                <a:solidFill>
                  <a:srgbClr val="FFC000"/>
                </a:solidFill>
                <a:cs typeface="+mn-ea"/>
                <a:sym typeface="+mn-lt"/>
              </a:endParaRPr>
            </a:p>
            <a:p>
              <a:pPr algn="r"/>
              <a:r>
                <a:rPr lang="zh-CN" altLang="en-US" sz="2000" dirty="0">
                  <a:solidFill>
                    <a:schemeClr val="bg1"/>
                  </a:solidFill>
                  <a:cs typeface="+mn-ea"/>
                  <a:sym typeface="+mn-lt"/>
                </a:rPr>
                <a:t>成镇宇 李振宇</a:t>
              </a:r>
              <a:endParaRPr lang="en-US" altLang="zh-CN" sz="2000" dirty="0">
                <a:solidFill>
                  <a:schemeClr val="bg1"/>
                </a:solidFill>
                <a:cs typeface="+mn-ea"/>
                <a:sym typeface="+mn-lt"/>
              </a:endParaRPr>
            </a:p>
            <a:p>
              <a:pPr algn="r"/>
              <a:r>
                <a:rPr lang="zh-CN" altLang="en-US" sz="2000" dirty="0">
                  <a:solidFill>
                    <a:schemeClr val="bg1"/>
                  </a:solidFill>
                  <a:cs typeface="+mn-ea"/>
                  <a:sym typeface="+mn-lt"/>
                </a:rPr>
                <a:t>张李牛牛 黄金程 张咏境</a:t>
              </a:r>
              <a:endParaRPr lang="en-US" altLang="zh-CN" sz="2000" dirty="0">
                <a:solidFill>
                  <a:schemeClr val="bg1"/>
                </a:solidFill>
                <a:cs typeface="+mn-ea"/>
                <a:sym typeface="+mn-lt"/>
              </a:endParaRPr>
            </a:p>
            <a:p>
              <a:pPr algn="r"/>
              <a:r>
                <a:rPr lang="zh-CN" altLang="en-KR" sz="2000" dirty="0">
                  <a:solidFill>
                    <a:schemeClr val="bg1"/>
                  </a:solidFill>
                  <a:cs typeface="+mn-ea"/>
                  <a:sym typeface="+mn-lt"/>
                </a:rPr>
                <a:t>冉宁可</a:t>
              </a:r>
              <a:r>
                <a:rPr lang="zh-CN" altLang="en-US" sz="2000" dirty="0">
                  <a:solidFill>
                    <a:schemeClr val="bg1"/>
                  </a:solidFill>
                  <a:cs typeface="+mn-ea"/>
                  <a:sym typeface="+mn-lt"/>
                </a:rPr>
                <a:t> 方言 何仲凯</a:t>
              </a:r>
            </a:p>
          </p:txBody>
        </p:sp>
        <p:cxnSp>
          <p:nvCxnSpPr>
            <p:cNvPr id="7" name="直接连接符 6"/>
            <p:cNvCxnSpPr/>
            <p:nvPr/>
          </p:nvCxnSpPr>
          <p:spPr>
            <a:xfrm>
              <a:off x="1729483" y="4399479"/>
              <a:ext cx="8547504" cy="0"/>
            </a:xfrm>
            <a:prstGeom prst="line">
              <a:avLst/>
            </a:prstGeom>
            <a:ln>
              <a:gradFill>
                <a:gsLst>
                  <a:gs pos="0">
                    <a:schemeClr val="bg1">
                      <a:alpha val="0"/>
                    </a:schemeClr>
                  </a:gs>
                  <a:gs pos="5000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06908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占位符 14"/>
          <p:cNvSpPr>
            <a:spLocks noGrp="1"/>
          </p:cNvSpPr>
          <p:nvPr>
            <p:ph type="body" sz="quarter" idx="10"/>
          </p:nvPr>
        </p:nvSpPr>
        <p:spPr>
          <a:xfrm>
            <a:off x="463450" y="1725534"/>
            <a:ext cx="5345680" cy="4052391"/>
          </a:xfrm>
        </p:spPr>
        <p:txBody>
          <a:bodyPr/>
          <a:lstStyle/>
          <a:p>
            <a:pPr algn="l">
              <a:lnSpc>
                <a:spcPct val="100000"/>
              </a:lnSpc>
              <a:spcBef>
                <a:spcPts val="400"/>
              </a:spcBef>
            </a:pPr>
            <a:r>
              <a:rPr lang="zh-CN" altLang="en-US" sz="1800" dirty="0">
                <a:solidFill>
                  <a:srgbClr val="FFC000"/>
                </a:solidFill>
              </a:rPr>
              <a:t>从个人到整个领域</a:t>
            </a:r>
            <a:r>
              <a:rPr lang="zh-CN" altLang="en-US" sz="1800" dirty="0"/>
              <a:t>：</a:t>
            </a:r>
            <a:endParaRPr lang="en-US" altLang="zh-CN" sz="1800" dirty="0"/>
          </a:p>
          <a:p>
            <a:pPr algn="l">
              <a:lnSpc>
                <a:spcPct val="100000"/>
              </a:lnSpc>
              <a:spcBef>
                <a:spcPts val="400"/>
              </a:spcBef>
            </a:pPr>
            <a:r>
              <a:rPr lang="zh-CN" altLang="en-US" sz="1800" dirty="0"/>
              <a:t>    目前的学术网站虽然具有海量的学者信息，但是主要专注于个人，没有很好的挖掘内在的“学术群体”信息</a:t>
            </a:r>
            <a:endParaRPr lang="en-US" altLang="zh-CN" sz="1800" dirty="0"/>
          </a:p>
          <a:p>
            <a:pPr algn="l">
              <a:lnSpc>
                <a:spcPct val="100000"/>
              </a:lnSpc>
              <a:spcBef>
                <a:spcPts val="400"/>
              </a:spcBef>
            </a:pPr>
            <a:endParaRPr lang="en-US" altLang="zh-CN" sz="1800" dirty="0"/>
          </a:p>
          <a:p>
            <a:pPr algn="l">
              <a:lnSpc>
                <a:spcPct val="100000"/>
              </a:lnSpc>
              <a:spcBef>
                <a:spcPts val="400"/>
              </a:spcBef>
            </a:pPr>
            <a:r>
              <a:rPr lang="zh-CN" altLang="en-US" sz="1800" dirty="0">
                <a:solidFill>
                  <a:srgbClr val="FFC000"/>
                </a:solidFill>
              </a:rPr>
              <a:t>从某一学者到某一学者群体</a:t>
            </a:r>
            <a:r>
              <a:rPr lang="zh-CN" altLang="en-US" sz="1800" dirty="0"/>
              <a:t>：</a:t>
            </a:r>
            <a:endParaRPr lang="en-US" altLang="zh-CN" sz="1800" dirty="0"/>
          </a:p>
          <a:p>
            <a:pPr algn="l">
              <a:lnSpc>
                <a:spcPct val="100000"/>
              </a:lnSpc>
              <a:spcBef>
                <a:spcPts val="400"/>
              </a:spcBef>
            </a:pPr>
            <a:r>
              <a:rPr lang="zh-CN" altLang="en-US" sz="1800" dirty="0"/>
              <a:t>    群用户往往不仅想了解某个学者，还关注与其关系密切的合作者</a:t>
            </a:r>
            <a:endParaRPr lang="en-US" altLang="zh-CN" sz="1800" dirty="0"/>
          </a:p>
          <a:p>
            <a:pPr algn="l">
              <a:lnSpc>
                <a:spcPct val="100000"/>
              </a:lnSpc>
              <a:spcBef>
                <a:spcPts val="400"/>
              </a:spcBef>
            </a:pPr>
            <a:endParaRPr lang="en-US" altLang="zh-CN" sz="1800" dirty="0"/>
          </a:p>
          <a:p>
            <a:pPr algn="l">
              <a:lnSpc>
                <a:spcPct val="100000"/>
              </a:lnSpc>
              <a:spcBef>
                <a:spcPts val="400"/>
              </a:spcBef>
            </a:pPr>
            <a:r>
              <a:rPr lang="zh-CN" altLang="en-US" sz="1800" dirty="0">
                <a:solidFill>
                  <a:srgbClr val="FFC000"/>
                </a:solidFill>
              </a:rPr>
              <a:t>让学者们之间的合作更上一层楼</a:t>
            </a:r>
            <a:r>
              <a:rPr lang="zh-CN" altLang="en-US" sz="1800" dirty="0"/>
              <a:t>：</a:t>
            </a:r>
            <a:endParaRPr lang="en-US" altLang="zh-CN" sz="1800" dirty="0"/>
          </a:p>
          <a:p>
            <a:pPr algn="l">
              <a:lnSpc>
                <a:spcPct val="100000"/>
              </a:lnSpc>
              <a:spcBef>
                <a:spcPts val="400"/>
              </a:spcBef>
            </a:pPr>
            <a:r>
              <a:rPr lang="zh-CN" altLang="en-US" sz="1800" dirty="0"/>
              <a:t>    通过简便直观的操作让学者之间能够在平台上进行交互、合作、讨论，帮助学者以更加自然的方式进行对接</a:t>
            </a:r>
            <a:endParaRPr lang="en-US" altLang="zh-CN" sz="1800" dirty="0"/>
          </a:p>
        </p:txBody>
      </p:sp>
      <p:sp>
        <p:nvSpPr>
          <p:cNvPr id="9" name="文本占位符 4">
            <a:extLst>
              <a:ext uri="{FF2B5EF4-FFF2-40B4-BE49-F238E27FC236}">
                <a16:creationId xmlns:a16="http://schemas.microsoft.com/office/drawing/2014/main" id="{5BA5A4CC-A3EA-C841-B06D-BB7F5C952B78}"/>
              </a:ext>
            </a:extLst>
          </p:cNvPr>
          <p:cNvSpPr txBox="1">
            <a:spLocks/>
          </p:cNvSpPr>
          <p:nvPr/>
        </p:nvSpPr>
        <p:spPr>
          <a:xfrm>
            <a:off x="7670800" y="758195"/>
            <a:ext cx="3904429" cy="701731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4400" dirty="0"/>
              <a:t>项目初衷</a:t>
            </a:r>
            <a:endParaRPr lang="en-US" altLang="zh-CN" sz="4400" dirty="0"/>
          </a:p>
        </p:txBody>
      </p:sp>
    </p:spTree>
    <p:extLst>
      <p:ext uri="{BB962C8B-B14F-4D97-AF65-F5344CB8AC3E}">
        <p14:creationId xmlns:p14="http://schemas.microsoft.com/office/powerpoint/2010/main" val="340595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占位符 14"/>
          <p:cNvSpPr>
            <a:spLocks noGrp="1"/>
          </p:cNvSpPr>
          <p:nvPr>
            <p:ph type="body" sz="quarter" idx="10"/>
          </p:nvPr>
        </p:nvSpPr>
        <p:spPr>
          <a:xfrm>
            <a:off x="481074" y="453628"/>
            <a:ext cx="7486237" cy="6124754"/>
          </a:xfrm>
        </p:spPr>
        <p:txBody>
          <a:bodyPr/>
          <a:lstStyle/>
          <a:p>
            <a:pPr algn="l">
              <a:lnSpc>
                <a:spcPct val="100000"/>
              </a:lnSpc>
              <a:spcBef>
                <a:spcPts val="400"/>
              </a:spcBef>
            </a:pPr>
            <a:r>
              <a:rPr lang="zh-CN" altLang="en-US" sz="1800" dirty="0">
                <a:solidFill>
                  <a:srgbClr val="FFC000"/>
                </a:solidFill>
              </a:rPr>
              <a:t>基于领域和影响力的大规模学者关系图谱及其可视化</a:t>
            </a:r>
            <a:endParaRPr lang="en-US" altLang="zh-CN" sz="1800" dirty="0">
              <a:solidFill>
                <a:srgbClr val="FFC000"/>
              </a:solidFill>
            </a:endParaRPr>
          </a:p>
          <a:p>
            <a:pPr marL="342900" indent="-342900" algn="l">
              <a:lnSpc>
                <a:spcPct val="10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zh-CN" altLang="en-US" sz="1800" dirty="0"/>
              <a:t>面向群体：</a:t>
            </a:r>
            <a:endParaRPr lang="en-US" altLang="zh-CN" sz="1800" dirty="0"/>
          </a:p>
          <a:p>
            <a:pPr marL="1028700" lvl="1" indent="-342900">
              <a:lnSpc>
                <a:spcPct val="100000"/>
              </a:lnSpc>
              <a:spcBef>
                <a:spcPts val="400"/>
              </a:spcBef>
            </a:pPr>
            <a:r>
              <a:rPr lang="zh-CN" altLang="en-US" sz="1800" dirty="0">
                <a:solidFill>
                  <a:schemeClr val="bg1"/>
                </a:solidFill>
              </a:rPr>
              <a:t>学生、研究者、教授</a:t>
            </a:r>
            <a:endParaRPr lang="en-US" altLang="zh-CN" sz="1800" dirty="0">
              <a:solidFill>
                <a:schemeClr val="bg1"/>
              </a:solidFill>
            </a:endParaRPr>
          </a:p>
          <a:p>
            <a:pPr marL="342900" indent="-342900" algn="l">
              <a:lnSpc>
                <a:spcPct val="10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zh-CN" altLang="en-US" sz="1800" dirty="0"/>
              <a:t>功能：</a:t>
            </a:r>
            <a:endParaRPr lang="en-US" altLang="zh-CN" sz="1800" dirty="0"/>
          </a:p>
          <a:p>
            <a:pPr marL="1028700" lvl="1" indent="-342900">
              <a:lnSpc>
                <a:spcPct val="100000"/>
              </a:lnSpc>
              <a:spcBef>
                <a:spcPts val="400"/>
              </a:spcBef>
            </a:pPr>
            <a:r>
              <a:rPr lang="zh-CN" altLang="en-US" sz="1800" dirty="0">
                <a:solidFill>
                  <a:schemeClr val="bg1"/>
                </a:solidFill>
              </a:rPr>
              <a:t>用户可以快速检索到相关领域的知名学者</a:t>
            </a:r>
            <a:endParaRPr lang="en-US" altLang="zh-CN" sz="1800" dirty="0">
              <a:solidFill>
                <a:schemeClr val="bg1"/>
              </a:solidFill>
            </a:endParaRPr>
          </a:p>
          <a:p>
            <a:pPr marL="1028700" lvl="1" indent="-342900">
              <a:lnSpc>
                <a:spcPct val="100000"/>
              </a:lnSpc>
              <a:spcBef>
                <a:spcPts val="400"/>
              </a:spcBef>
            </a:pPr>
            <a:r>
              <a:rPr lang="zh-CN" altLang="en-US" sz="1800" dirty="0">
                <a:solidFill>
                  <a:schemeClr val="bg1"/>
                </a:solidFill>
              </a:rPr>
              <a:t>方便地查看学者的详细信息</a:t>
            </a:r>
            <a:endParaRPr lang="en-US" altLang="zh-CN" sz="1800" dirty="0">
              <a:solidFill>
                <a:schemeClr val="bg1"/>
              </a:solidFill>
            </a:endParaRPr>
          </a:p>
          <a:p>
            <a:pPr marL="1028700" lvl="1" indent="-342900">
              <a:lnSpc>
                <a:spcPct val="100000"/>
              </a:lnSpc>
              <a:spcBef>
                <a:spcPts val="400"/>
              </a:spcBef>
            </a:pPr>
            <a:r>
              <a:rPr lang="zh-CN" altLang="en-US" sz="1800" dirty="0">
                <a:solidFill>
                  <a:schemeClr val="bg1"/>
                </a:solidFill>
              </a:rPr>
              <a:t>查看某⼀学者所在的学术群体（如：导师、学生、合作紧密的其他学者）</a:t>
            </a:r>
            <a:endParaRPr lang="en-US" altLang="zh-CN" sz="1800" dirty="0">
              <a:solidFill>
                <a:schemeClr val="bg1"/>
              </a:solidFill>
            </a:endParaRPr>
          </a:p>
          <a:p>
            <a:pPr marL="1028700" lvl="1" indent="-342900">
              <a:lnSpc>
                <a:spcPct val="100000"/>
              </a:lnSpc>
              <a:spcBef>
                <a:spcPts val="400"/>
              </a:spcBef>
            </a:pPr>
            <a:r>
              <a:rPr lang="zh-CN" altLang="en-US" sz="1800" dirty="0">
                <a:solidFill>
                  <a:schemeClr val="bg1"/>
                </a:solidFill>
              </a:rPr>
              <a:t>给出不同学者之间的影响力比较</a:t>
            </a:r>
            <a:endParaRPr lang="en-US" altLang="zh-CN" sz="1800" dirty="0">
              <a:solidFill>
                <a:schemeClr val="bg1"/>
              </a:solidFill>
            </a:endParaRPr>
          </a:p>
          <a:p>
            <a:pPr marL="285750" indent="-285750" algn="l">
              <a:lnSpc>
                <a:spcPct val="10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zh-CN" altLang="en-US" sz="1800" dirty="0"/>
              <a:t>聊天功能：基础社交功能</a:t>
            </a:r>
            <a:endParaRPr lang="en-US" altLang="zh-CN" sz="1800" dirty="0"/>
          </a:p>
          <a:p>
            <a:pPr algn="l">
              <a:lnSpc>
                <a:spcPct val="100000"/>
              </a:lnSpc>
              <a:spcBef>
                <a:spcPts val="400"/>
              </a:spcBef>
            </a:pPr>
            <a:endParaRPr lang="en-US" altLang="zh-CN" sz="1800" dirty="0"/>
          </a:p>
          <a:p>
            <a:pPr algn="l">
              <a:lnSpc>
                <a:spcPct val="100000"/>
              </a:lnSpc>
              <a:spcBef>
                <a:spcPts val="400"/>
              </a:spcBef>
            </a:pPr>
            <a:r>
              <a:rPr lang="zh-CN" altLang="en-US" sz="1800" dirty="0">
                <a:solidFill>
                  <a:srgbClr val="FFC000"/>
                </a:solidFill>
              </a:rPr>
              <a:t>匿名交流平台：</a:t>
            </a:r>
          </a:p>
          <a:p>
            <a:pPr marL="342900" indent="-342900" algn="l">
              <a:lnSpc>
                <a:spcPct val="10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altLang="zh-CN" sz="1800" dirty="0"/>
              <a:t>BBS</a:t>
            </a:r>
            <a:r>
              <a:rPr lang="zh-CN" altLang="en-US" sz="1800" dirty="0"/>
              <a:t>：</a:t>
            </a:r>
            <a:endParaRPr lang="en-US" altLang="zh-CN" sz="1800" dirty="0"/>
          </a:p>
          <a:p>
            <a:pPr marL="1028700" lvl="1" indent="-342900">
              <a:lnSpc>
                <a:spcPct val="100000"/>
              </a:lnSpc>
              <a:spcBef>
                <a:spcPts val="400"/>
              </a:spcBef>
            </a:pPr>
            <a:r>
              <a:rPr lang="zh-CN" altLang="en-US" sz="1800" dirty="0">
                <a:solidFill>
                  <a:schemeClr val="bg1"/>
                </a:solidFill>
              </a:rPr>
              <a:t>支持贴吧形式的讨论，奖赏机制</a:t>
            </a:r>
            <a:endParaRPr lang="en-US" altLang="zh-CN" sz="1800" dirty="0">
              <a:solidFill>
                <a:schemeClr val="bg1"/>
              </a:solidFill>
            </a:endParaRPr>
          </a:p>
          <a:p>
            <a:pPr marL="342900" indent="-342900" algn="l">
              <a:lnSpc>
                <a:spcPct val="10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altLang="zh-CN" sz="1800" dirty="0"/>
              <a:t>Q&amp;A</a:t>
            </a:r>
            <a:r>
              <a:rPr lang="zh-CN" altLang="en-US" sz="1800" dirty="0"/>
              <a:t>：</a:t>
            </a:r>
            <a:endParaRPr lang="en-US" altLang="zh-CN" sz="1800" dirty="0"/>
          </a:p>
          <a:p>
            <a:pPr marL="1028700" lvl="1" indent="-342900">
              <a:lnSpc>
                <a:spcPct val="100000"/>
              </a:lnSpc>
              <a:spcBef>
                <a:spcPts val="400"/>
              </a:spcBef>
            </a:pPr>
            <a:r>
              <a:rPr lang="zh-CN" altLang="en-US" sz="1800" dirty="0">
                <a:solidFill>
                  <a:schemeClr val="bg1"/>
                </a:solidFill>
              </a:rPr>
              <a:t>支持</a:t>
            </a:r>
            <a:r>
              <a:rPr lang="zh-CN" altLang="en-KR" sz="1800" dirty="0">
                <a:solidFill>
                  <a:schemeClr val="bg1"/>
                </a:solidFill>
              </a:rPr>
              <a:t>收费式</a:t>
            </a:r>
            <a:r>
              <a:rPr lang="en-US" altLang="zh-CN" sz="1800" dirty="0">
                <a:solidFill>
                  <a:schemeClr val="bg1"/>
                </a:solidFill>
              </a:rPr>
              <a:t>/</a:t>
            </a:r>
            <a:r>
              <a:rPr lang="zh-CN" altLang="en-US" sz="1800" dirty="0">
                <a:solidFill>
                  <a:schemeClr val="bg1"/>
                </a:solidFill>
              </a:rPr>
              <a:t>免费式</a:t>
            </a:r>
            <a:r>
              <a:rPr lang="en-US" altLang="zh-CN" sz="1800" dirty="0">
                <a:solidFill>
                  <a:schemeClr val="bg1"/>
                </a:solidFill>
              </a:rPr>
              <a:t>filter</a:t>
            </a:r>
            <a:r>
              <a:rPr lang="zh-CN" altLang="en-US" sz="1800" dirty="0">
                <a:solidFill>
                  <a:schemeClr val="bg1"/>
                </a:solidFill>
              </a:rPr>
              <a:t>提问，比如只能规定计算机系的用户来回答等。</a:t>
            </a:r>
            <a:endParaRPr lang="en-US" altLang="zh-CN" sz="1800" dirty="0">
              <a:solidFill>
                <a:schemeClr val="bg1"/>
              </a:solidFill>
            </a:endParaRPr>
          </a:p>
          <a:p>
            <a:pPr marL="1028700" lvl="1" indent="-342900">
              <a:lnSpc>
                <a:spcPct val="100000"/>
              </a:lnSpc>
              <a:spcBef>
                <a:spcPts val="400"/>
              </a:spcBef>
            </a:pPr>
            <a:r>
              <a:rPr lang="zh-CN" altLang="en-US" sz="1800" dirty="0">
                <a:solidFill>
                  <a:schemeClr val="bg1"/>
                </a:solidFill>
              </a:rPr>
              <a:t>支持智能提问，即提问的时候系统会反馈智能答案（整理平台内部已有的答案得出来的回复）。</a:t>
            </a:r>
            <a:endParaRPr lang="en-US" altLang="zh-CN" sz="1800" dirty="0">
              <a:solidFill>
                <a:schemeClr val="bg1"/>
              </a:solidFill>
            </a:endParaRPr>
          </a:p>
        </p:txBody>
      </p:sp>
      <p:sp>
        <p:nvSpPr>
          <p:cNvPr id="7" name="文本占位符 4">
            <a:extLst>
              <a:ext uri="{FF2B5EF4-FFF2-40B4-BE49-F238E27FC236}">
                <a16:creationId xmlns:a16="http://schemas.microsoft.com/office/drawing/2014/main" id="{70F16AE8-6A62-B748-A75B-58439ADBB968}"/>
              </a:ext>
            </a:extLst>
          </p:cNvPr>
          <p:cNvSpPr txBox="1">
            <a:spLocks/>
          </p:cNvSpPr>
          <p:nvPr/>
        </p:nvSpPr>
        <p:spPr>
          <a:xfrm>
            <a:off x="7670800" y="758195"/>
            <a:ext cx="3904429" cy="701731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4400" dirty="0"/>
              <a:t>项目功能简介</a:t>
            </a:r>
            <a:endParaRPr lang="en-US" altLang="zh-CN" sz="4400" dirty="0"/>
          </a:p>
        </p:txBody>
      </p:sp>
    </p:spTree>
    <p:extLst>
      <p:ext uri="{BB962C8B-B14F-4D97-AF65-F5344CB8AC3E}">
        <p14:creationId xmlns:p14="http://schemas.microsoft.com/office/powerpoint/2010/main" val="869867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占位符 14"/>
          <p:cNvSpPr>
            <a:spLocks noGrp="1"/>
          </p:cNvSpPr>
          <p:nvPr>
            <p:ph type="body" sz="quarter" idx="10"/>
          </p:nvPr>
        </p:nvSpPr>
        <p:spPr>
          <a:xfrm>
            <a:off x="481074" y="1033279"/>
            <a:ext cx="7789166" cy="4965462"/>
          </a:xfrm>
        </p:spPr>
        <p:txBody>
          <a:bodyPr/>
          <a:lstStyle/>
          <a:p>
            <a:pPr algn="l">
              <a:lnSpc>
                <a:spcPct val="100000"/>
              </a:lnSpc>
              <a:spcBef>
                <a:spcPts val="400"/>
              </a:spcBef>
            </a:pPr>
            <a:r>
              <a:rPr lang="en-KR" altLang="zh-CN" sz="1800" dirty="0">
                <a:solidFill>
                  <a:srgbClr val="FFC000"/>
                </a:solidFill>
              </a:rPr>
              <a:t>DEMO</a:t>
            </a:r>
            <a:r>
              <a:rPr lang="zh-CN" altLang="en-US" sz="1800" dirty="0">
                <a:solidFill>
                  <a:srgbClr val="FFC000"/>
                </a:solidFill>
              </a:rPr>
              <a:t> </a:t>
            </a:r>
            <a:r>
              <a:rPr lang="en-US" altLang="zh-CN" sz="1800" dirty="0">
                <a:solidFill>
                  <a:srgbClr val="FFC000"/>
                </a:solidFill>
              </a:rPr>
              <a:t>–</a:t>
            </a:r>
            <a:r>
              <a:rPr lang="zh-CN" altLang="en-US" sz="1800" dirty="0">
                <a:solidFill>
                  <a:srgbClr val="FFC000"/>
                </a:solidFill>
              </a:rPr>
              <a:t> 十四十五周</a:t>
            </a:r>
            <a:endParaRPr lang="en-KR" altLang="zh-CN" sz="1800" dirty="0">
              <a:solidFill>
                <a:srgbClr val="FFC000"/>
              </a:solidFill>
            </a:endParaRPr>
          </a:p>
          <a:p>
            <a:pPr marL="285750" indent="-285750" algn="l">
              <a:lnSpc>
                <a:spcPct val="10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zh-CN" altLang="en-US" sz="1800" dirty="0"/>
              <a:t>实现匿名交流区的简单</a:t>
            </a:r>
            <a:r>
              <a:rPr lang="en-US" altLang="zh-CN" sz="1800" dirty="0"/>
              <a:t>demo</a:t>
            </a:r>
            <a:r>
              <a:rPr lang="zh-CN" altLang="en-US" sz="1800" dirty="0"/>
              <a:t> </a:t>
            </a:r>
            <a:r>
              <a:rPr lang="en-US" altLang="zh-CN" sz="1800" dirty="0"/>
              <a:t>–</a:t>
            </a:r>
            <a:r>
              <a:rPr lang="zh-CN" altLang="en-US" sz="1800" dirty="0"/>
              <a:t> </a:t>
            </a:r>
            <a:r>
              <a:rPr lang="en-US" altLang="zh-CN" sz="1800" dirty="0"/>
              <a:t>Q&amp;A</a:t>
            </a:r>
            <a:r>
              <a:rPr lang="zh-CN" altLang="en-US" sz="1800" dirty="0"/>
              <a:t>功能的实现</a:t>
            </a:r>
            <a:endParaRPr lang="en-US" altLang="zh-CN" sz="1800" dirty="0"/>
          </a:p>
          <a:p>
            <a:pPr marL="285750" indent="-285750" algn="l">
              <a:lnSpc>
                <a:spcPct val="10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zh-CN" altLang="en-US" sz="1800" dirty="0"/>
              <a:t>完成</a:t>
            </a:r>
            <a:r>
              <a:rPr lang="en-US" altLang="zh-CN" sz="1800" dirty="0"/>
              <a:t>SOA</a:t>
            </a:r>
            <a:r>
              <a:rPr lang="zh-CN" altLang="en-US" sz="1800" dirty="0"/>
              <a:t>大作业</a:t>
            </a:r>
            <a:endParaRPr lang="en-US" altLang="zh-CN" sz="1800" dirty="0"/>
          </a:p>
          <a:p>
            <a:pPr marL="285750" indent="-285750" algn="l">
              <a:lnSpc>
                <a:spcPct val="10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zh-CN" altLang="en-US" sz="1800" dirty="0"/>
              <a:t>加入</a:t>
            </a:r>
            <a:r>
              <a:rPr lang="en-US" altLang="zh-CN" sz="1800" dirty="0"/>
              <a:t>X-Lab</a:t>
            </a:r>
          </a:p>
          <a:p>
            <a:pPr marL="285750" indent="-285750" algn="l">
              <a:lnSpc>
                <a:spcPct val="10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zh-CN" altLang="en-US" sz="1800" dirty="0"/>
              <a:t>开始公司注册</a:t>
            </a:r>
            <a:endParaRPr lang="en-US" altLang="zh-CN" sz="1800" dirty="0"/>
          </a:p>
          <a:p>
            <a:pPr algn="l">
              <a:lnSpc>
                <a:spcPct val="100000"/>
              </a:lnSpc>
              <a:spcBef>
                <a:spcPts val="400"/>
              </a:spcBef>
            </a:pPr>
            <a:r>
              <a:rPr lang="en-US" altLang="zh-CN" sz="1800" dirty="0">
                <a:solidFill>
                  <a:srgbClr val="FFC000"/>
                </a:solidFill>
              </a:rPr>
              <a:t>PROTOTYPE</a:t>
            </a:r>
            <a:r>
              <a:rPr lang="zh-CN" altLang="en-US" sz="1800" dirty="0">
                <a:solidFill>
                  <a:srgbClr val="FFC000"/>
                </a:solidFill>
              </a:rPr>
              <a:t> </a:t>
            </a:r>
            <a:r>
              <a:rPr lang="en-US" altLang="zh-CN" sz="1800" dirty="0">
                <a:solidFill>
                  <a:srgbClr val="FFC000"/>
                </a:solidFill>
              </a:rPr>
              <a:t>–</a:t>
            </a:r>
            <a:r>
              <a:rPr lang="zh-CN" altLang="en-US" sz="1800" dirty="0">
                <a:solidFill>
                  <a:srgbClr val="FFC000"/>
                </a:solidFill>
              </a:rPr>
              <a:t> 七月中旬</a:t>
            </a:r>
            <a:endParaRPr lang="en-US" altLang="zh-CN" sz="1800" dirty="0">
              <a:solidFill>
                <a:srgbClr val="FFC000"/>
              </a:solidFill>
            </a:endParaRPr>
          </a:p>
          <a:p>
            <a:pPr marL="285750" indent="-285750" algn="l">
              <a:lnSpc>
                <a:spcPct val="10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zh-CN" altLang="en-US" sz="1800" dirty="0"/>
              <a:t>实现关系网的一些基础功能</a:t>
            </a:r>
            <a:endParaRPr lang="en-US" altLang="zh-CN" sz="1800" dirty="0"/>
          </a:p>
          <a:p>
            <a:pPr marL="285750" indent="-285750" algn="l">
              <a:lnSpc>
                <a:spcPct val="10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zh-CN" altLang="en-US" sz="1800" dirty="0"/>
              <a:t>实现匿名交流区的功能</a:t>
            </a:r>
            <a:endParaRPr lang="en-US" altLang="zh-CN" sz="1800" dirty="0"/>
          </a:p>
          <a:p>
            <a:pPr marL="285750" indent="-285750" algn="l">
              <a:lnSpc>
                <a:spcPct val="10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zh-CN" altLang="en-US" sz="1800" dirty="0"/>
              <a:t>根据测试用户的反馈情况不断改进、重复上面的两个内容</a:t>
            </a:r>
            <a:endParaRPr lang="en-US" altLang="zh-CN" sz="1800" dirty="0"/>
          </a:p>
          <a:p>
            <a:pPr marL="285750" indent="-285750" algn="l">
              <a:lnSpc>
                <a:spcPct val="10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zh-CN" altLang="en-US" sz="1800" dirty="0"/>
              <a:t>联系老师、学生，找测试用户。</a:t>
            </a:r>
            <a:endParaRPr lang="en-US" altLang="zh-CN" sz="1800" dirty="0"/>
          </a:p>
          <a:p>
            <a:pPr algn="l">
              <a:lnSpc>
                <a:spcPct val="100000"/>
              </a:lnSpc>
              <a:spcBef>
                <a:spcPts val="400"/>
              </a:spcBef>
            </a:pPr>
            <a:r>
              <a:rPr lang="en-US" altLang="zh-CN" sz="1800" dirty="0">
                <a:solidFill>
                  <a:srgbClr val="FFC000"/>
                </a:solidFill>
              </a:rPr>
              <a:t>PRODUCTION</a:t>
            </a:r>
            <a:r>
              <a:rPr lang="zh-CN" altLang="en-US" sz="1800" dirty="0">
                <a:solidFill>
                  <a:srgbClr val="FFC000"/>
                </a:solidFill>
              </a:rPr>
              <a:t> </a:t>
            </a:r>
            <a:r>
              <a:rPr lang="en-US" altLang="zh-CN" sz="1800" dirty="0">
                <a:solidFill>
                  <a:srgbClr val="FFC000"/>
                </a:solidFill>
              </a:rPr>
              <a:t>v1.0</a:t>
            </a:r>
            <a:r>
              <a:rPr lang="zh-CN" altLang="en-US" sz="1800" dirty="0">
                <a:solidFill>
                  <a:srgbClr val="FFC000"/>
                </a:solidFill>
              </a:rPr>
              <a:t> </a:t>
            </a:r>
            <a:r>
              <a:rPr lang="en-US" altLang="zh-CN" sz="1800" dirty="0">
                <a:solidFill>
                  <a:srgbClr val="FFC000"/>
                </a:solidFill>
              </a:rPr>
              <a:t>–</a:t>
            </a:r>
            <a:r>
              <a:rPr lang="zh-CN" altLang="en-US" sz="1800" dirty="0">
                <a:solidFill>
                  <a:srgbClr val="FFC000"/>
                </a:solidFill>
              </a:rPr>
              <a:t> 八月上旬</a:t>
            </a:r>
            <a:r>
              <a:rPr lang="en-US" altLang="zh-CN" sz="1800" dirty="0">
                <a:solidFill>
                  <a:srgbClr val="FFC000"/>
                </a:solidFill>
              </a:rPr>
              <a:t>/</a:t>
            </a:r>
            <a:r>
              <a:rPr lang="zh-CN" altLang="en-US" sz="1800" dirty="0">
                <a:solidFill>
                  <a:srgbClr val="FFC000"/>
                </a:solidFill>
              </a:rPr>
              <a:t>中旬</a:t>
            </a:r>
            <a:endParaRPr lang="en-US" altLang="zh-CN" sz="1800" dirty="0">
              <a:solidFill>
                <a:srgbClr val="FFC000"/>
              </a:solidFill>
            </a:endParaRPr>
          </a:p>
          <a:p>
            <a:pPr marL="285750" indent="-285750" algn="l">
              <a:lnSpc>
                <a:spcPct val="10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zh-CN" altLang="en-US" sz="1800" dirty="0"/>
              <a:t>实现关系网的搭建和交互功能</a:t>
            </a:r>
            <a:endParaRPr lang="en-US" altLang="zh-CN" sz="1800" dirty="0"/>
          </a:p>
          <a:p>
            <a:pPr marL="285750" indent="-285750" algn="l">
              <a:lnSpc>
                <a:spcPct val="10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zh-CN" altLang="en-US" sz="1800" dirty="0"/>
              <a:t>实现聊天等一些基础社交功能</a:t>
            </a:r>
            <a:endParaRPr lang="en-US" altLang="zh-CN" sz="1800" dirty="0"/>
          </a:p>
          <a:p>
            <a:pPr marL="285750" indent="-285750" algn="l">
              <a:lnSpc>
                <a:spcPct val="10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zh-CN" altLang="en-US" sz="1800" dirty="0"/>
              <a:t>扩散用户群体，从清华北大等附近高校的用户群体开始落实。</a:t>
            </a:r>
            <a:endParaRPr lang="en-US" altLang="zh-CN" sz="1800" dirty="0"/>
          </a:p>
          <a:p>
            <a:pPr marL="285750" indent="-285750" algn="l">
              <a:lnSpc>
                <a:spcPct val="10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zh-CN" altLang="en-US" sz="1800" dirty="0"/>
              <a:t>在掌握一定流量之后，总结出我们产品的运营模式，并找风投 </a:t>
            </a:r>
            <a:r>
              <a:rPr lang="en-US" altLang="zh-CN" sz="1800" dirty="0"/>
              <a:t>+</a:t>
            </a:r>
            <a:r>
              <a:rPr lang="zh-CN" altLang="en-US" sz="1800" dirty="0"/>
              <a:t> 孵化器</a:t>
            </a:r>
            <a:endParaRPr lang="en-US" altLang="zh-CN" sz="1800" dirty="0"/>
          </a:p>
        </p:txBody>
      </p:sp>
      <p:sp>
        <p:nvSpPr>
          <p:cNvPr id="7" name="文本占位符 4">
            <a:extLst>
              <a:ext uri="{FF2B5EF4-FFF2-40B4-BE49-F238E27FC236}">
                <a16:creationId xmlns:a16="http://schemas.microsoft.com/office/drawing/2014/main" id="{70F16AE8-6A62-B748-A75B-58439ADBB968}"/>
              </a:ext>
            </a:extLst>
          </p:cNvPr>
          <p:cNvSpPr txBox="1">
            <a:spLocks/>
          </p:cNvSpPr>
          <p:nvPr/>
        </p:nvSpPr>
        <p:spPr>
          <a:xfrm>
            <a:off x="7670800" y="758195"/>
            <a:ext cx="3904429" cy="701731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4400" dirty="0"/>
              <a:t>Mile</a:t>
            </a:r>
            <a:r>
              <a:rPr lang="zh-CN" altLang="en-US" sz="4400" dirty="0"/>
              <a:t> </a:t>
            </a:r>
            <a:r>
              <a:rPr lang="en-US" altLang="zh-CN" sz="4400" dirty="0"/>
              <a:t>Stone</a:t>
            </a:r>
          </a:p>
        </p:txBody>
      </p:sp>
    </p:spTree>
    <p:extLst>
      <p:ext uri="{BB962C8B-B14F-4D97-AF65-F5344CB8AC3E}">
        <p14:creationId xmlns:p14="http://schemas.microsoft.com/office/powerpoint/2010/main" val="3907707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占位符 14"/>
          <p:cNvSpPr>
            <a:spLocks noGrp="1"/>
          </p:cNvSpPr>
          <p:nvPr>
            <p:ph type="body" sz="quarter" idx="10"/>
          </p:nvPr>
        </p:nvSpPr>
        <p:spPr>
          <a:xfrm>
            <a:off x="954080" y="924394"/>
            <a:ext cx="7486237" cy="369332"/>
          </a:xfrm>
        </p:spPr>
        <p:txBody>
          <a:bodyPr/>
          <a:lstStyle/>
          <a:p>
            <a:pPr algn="l">
              <a:lnSpc>
                <a:spcPct val="100000"/>
              </a:lnSpc>
              <a:spcBef>
                <a:spcPts val="400"/>
              </a:spcBef>
            </a:pPr>
            <a:r>
              <a:rPr lang="zh-CN" altLang="en-US" sz="1800" dirty="0">
                <a:solidFill>
                  <a:schemeClr val="bg1"/>
                </a:solidFill>
              </a:rPr>
              <a:t>（将做出非手绘版的流程图）</a:t>
            </a:r>
            <a:endParaRPr lang="en-US" altLang="zh-CN" sz="1800" dirty="0">
              <a:solidFill>
                <a:schemeClr val="bg1"/>
              </a:solidFill>
            </a:endParaRPr>
          </a:p>
        </p:txBody>
      </p:sp>
      <p:sp>
        <p:nvSpPr>
          <p:cNvPr id="7" name="文本占位符 4">
            <a:extLst>
              <a:ext uri="{FF2B5EF4-FFF2-40B4-BE49-F238E27FC236}">
                <a16:creationId xmlns:a16="http://schemas.microsoft.com/office/drawing/2014/main" id="{70F16AE8-6A62-B748-A75B-58439ADBB968}"/>
              </a:ext>
            </a:extLst>
          </p:cNvPr>
          <p:cNvSpPr txBox="1">
            <a:spLocks/>
          </p:cNvSpPr>
          <p:nvPr/>
        </p:nvSpPr>
        <p:spPr>
          <a:xfrm>
            <a:off x="7670800" y="758195"/>
            <a:ext cx="3904429" cy="701731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4400" dirty="0"/>
              <a:t>Demo</a:t>
            </a:r>
            <a:r>
              <a:rPr lang="zh-CN" altLang="en-US" sz="4400" dirty="0"/>
              <a:t>策划</a:t>
            </a:r>
            <a:endParaRPr lang="en-US" altLang="zh-CN" sz="4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69F5B99-E163-5040-9DDF-D6F949AA20A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852"/>
          <a:stretch/>
        </p:blipFill>
        <p:spPr>
          <a:xfrm>
            <a:off x="954080" y="1459926"/>
            <a:ext cx="10283840" cy="494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447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占位符 14"/>
          <p:cNvSpPr>
            <a:spLocks noGrp="1"/>
          </p:cNvSpPr>
          <p:nvPr>
            <p:ph type="body" sz="quarter" idx="10"/>
          </p:nvPr>
        </p:nvSpPr>
        <p:spPr>
          <a:xfrm>
            <a:off x="481074" y="101600"/>
            <a:ext cx="7486237" cy="6671047"/>
          </a:xfrm>
        </p:spPr>
        <p:txBody>
          <a:bodyPr/>
          <a:lstStyle/>
          <a:p>
            <a:pPr algn="l">
              <a:lnSpc>
                <a:spcPct val="100000"/>
              </a:lnSpc>
              <a:spcBef>
                <a:spcPts val="400"/>
              </a:spcBef>
            </a:pPr>
            <a:r>
              <a:rPr lang="zh-CN" altLang="en-KR" sz="1600" dirty="0">
                <a:solidFill>
                  <a:srgbClr val="FFC000"/>
                </a:solidFill>
              </a:rPr>
              <a:t>成镇宇</a:t>
            </a:r>
            <a:r>
              <a:rPr lang="en-US" altLang="zh-CN" sz="1600" dirty="0">
                <a:solidFill>
                  <a:srgbClr val="FFC000"/>
                </a:solidFill>
              </a:rPr>
              <a:t> – CEO &amp; Frontend Developer</a:t>
            </a:r>
            <a:r>
              <a:rPr lang="zh-CN" altLang="en-US" sz="1600" dirty="0">
                <a:solidFill>
                  <a:srgbClr val="FFC000"/>
                </a:solidFill>
              </a:rPr>
              <a:t> </a:t>
            </a:r>
            <a:r>
              <a:rPr lang="en-US" altLang="zh-CN" sz="1600" dirty="0">
                <a:solidFill>
                  <a:srgbClr val="FFC000"/>
                </a:solidFill>
              </a:rPr>
              <a:t>(</a:t>
            </a:r>
            <a:r>
              <a:rPr lang="zh-CN" altLang="en-US" sz="1600" dirty="0">
                <a:solidFill>
                  <a:srgbClr val="FFC000"/>
                </a:solidFill>
              </a:rPr>
              <a:t>将长期共事</a:t>
            </a:r>
            <a:r>
              <a:rPr lang="en-US" altLang="zh-CN" sz="1600" dirty="0">
                <a:solidFill>
                  <a:srgbClr val="FFC000"/>
                </a:solidFill>
              </a:rPr>
              <a:t>)</a:t>
            </a:r>
          </a:p>
          <a:p>
            <a:pPr algn="l">
              <a:lnSpc>
                <a:spcPct val="100000"/>
              </a:lnSpc>
              <a:spcBef>
                <a:spcPts val="400"/>
              </a:spcBef>
            </a:pPr>
            <a:r>
              <a:rPr lang="zh-CN" altLang="en-US" sz="1200" dirty="0"/>
              <a:t>计算机系</a:t>
            </a:r>
            <a:r>
              <a:rPr lang="en-US" altLang="zh-CN" sz="1200" dirty="0"/>
              <a:t>76</a:t>
            </a:r>
            <a:r>
              <a:rPr lang="zh-CN" altLang="en-US" sz="1200" dirty="0"/>
              <a:t>班的学生，有在</a:t>
            </a:r>
            <a:r>
              <a:rPr lang="en-US" altLang="zh-CN" sz="1200" dirty="0"/>
              <a:t>Babel</a:t>
            </a:r>
            <a:r>
              <a:rPr lang="zh-CN" altLang="en-US" sz="1200" dirty="0"/>
              <a:t> </a:t>
            </a:r>
            <a:r>
              <a:rPr lang="en-US" altLang="zh-CN" sz="1200" dirty="0"/>
              <a:t>Finance</a:t>
            </a:r>
            <a:r>
              <a:rPr lang="zh-CN" altLang="en-US" sz="1200" dirty="0"/>
              <a:t>和</a:t>
            </a:r>
            <a:r>
              <a:rPr lang="en-US" altLang="zh-CN" sz="1200" dirty="0" err="1"/>
              <a:t>TeamBlind</a:t>
            </a:r>
            <a:r>
              <a:rPr lang="zh-CN" altLang="en-US" sz="1200" dirty="0"/>
              <a:t> 实习的经历，在校内组织了两次大型的学生节班级项目、两次带领</a:t>
            </a:r>
            <a:r>
              <a:rPr lang="zh-CN" altLang="en-KR" sz="1200" dirty="0"/>
              <a:t>实践支队</a:t>
            </a:r>
            <a:r>
              <a:rPr lang="zh-CN" altLang="en-US" sz="1200" dirty="0"/>
              <a:t>分别去上海和新加坡进行调研。</a:t>
            </a:r>
            <a:endParaRPr lang="en-US" altLang="zh-CN" sz="1200" dirty="0"/>
          </a:p>
          <a:p>
            <a:pPr algn="l">
              <a:lnSpc>
                <a:spcPct val="100000"/>
              </a:lnSpc>
              <a:spcBef>
                <a:spcPts val="400"/>
              </a:spcBef>
            </a:pPr>
            <a:r>
              <a:rPr lang="zh-CN" altLang="en-US" sz="1200" dirty="0"/>
              <a:t>将负责公司的运营、财经、前端产品的开发、以及其他各事项</a:t>
            </a:r>
            <a:endParaRPr lang="en-US" altLang="zh-CN" sz="1200" dirty="0"/>
          </a:p>
          <a:p>
            <a:pPr algn="l">
              <a:lnSpc>
                <a:spcPct val="100000"/>
              </a:lnSpc>
              <a:spcBef>
                <a:spcPts val="400"/>
              </a:spcBef>
            </a:pPr>
            <a:r>
              <a:rPr lang="zh-CN" altLang="en-KR" sz="1600" dirty="0">
                <a:solidFill>
                  <a:srgbClr val="FFC000"/>
                </a:solidFill>
              </a:rPr>
              <a:t>李振宇</a:t>
            </a:r>
            <a:r>
              <a:rPr lang="zh-CN" altLang="en-US" sz="1600" dirty="0">
                <a:solidFill>
                  <a:srgbClr val="FFC000"/>
                </a:solidFill>
              </a:rPr>
              <a:t> </a:t>
            </a:r>
            <a:r>
              <a:rPr lang="en-US" altLang="zh-CN" sz="1600" dirty="0">
                <a:solidFill>
                  <a:srgbClr val="FFC000"/>
                </a:solidFill>
              </a:rPr>
              <a:t>–</a:t>
            </a:r>
            <a:r>
              <a:rPr lang="zh-CN" altLang="en-US" sz="1600" dirty="0">
                <a:solidFill>
                  <a:srgbClr val="FFC000"/>
                </a:solidFill>
              </a:rPr>
              <a:t> </a:t>
            </a:r>
            <a:r>
              <a:rPr lang="en-US" altLang="zh-CN" sz="1600" dirty="0">
                <a:solidFill>
                  <a:srgbClr val="FFC000"/>
                </a:solidFill>
              </a:rPr>
              <a:t>SOA</a:t>
            </a:r>
            <a:r>
              <a:rPr lang="zh-CN" altLang="en-US" sz="1600" dirty="0">
                <a:solidFill>
                  <a:srgbClr val="FFC000"/>
                </a:solidFill>
              </a:rPr>
              <a:t> </a:t>
            </a:r>
            <a:r>
              <a:rPr lang="en-US" altLang="zh-CN" sz="1600" dirty="0">
                <a:solidFill>
                  <a:srgbClr val="FFC000"/>
                </a:solidFill>
              </a:rPr>
              <a:t>Teammate (SOA</a:t>
            </a:r>
            <a:r>
              <a:rPr lang="zh-CN" altLang="en-US" sz="1600" dirty="0">
                <a:solidFill>
                  <a:srgbClr val="FFC000"/>
                </a:solidFill>
              </a:rPr>
              <a:t>课程结束即退出</a:t>
            </a:r>
            <a:r>
              <a:rPr lang="en-US" altLang="zh-CN" sz="1600" dirty="0">
                <a:solidFill>
                  <a:srgbClr val="FFC000"/>
                </a:solidFill>
              </a:rPr>
              <a:t>)</a:t>
            </a:r>
          </a:p>
          <a:p>
            <a:pPr algn="l">
              <a:lnSpc>
                <a:spcPct val="100000"/>
              </a:lnSpc>
              <a:spcBef>
                <a:spcPts val="400"/>
              </a:spcBef>
            </a:pPr>
            <a:r>
              <a:rPr lang="zh-CN" altLang="en-US" sz="1200" dirty="0"/>
              <a:t>计算机系</a:t>
            </a:r>
            <a:r>
              <a:rPr lang="en-US" altLang="zh-CN" sz="1200" dirty="0"/>
              <a:t>74</a:t>
            </a:r>
            <a:r>
              <a:rPr lang="zh-CN" altLang="en-US" sz="1200" dirty="0"/>
              <a:t>班的学生，负责跟成镇宇完成</a:t>
            </a:r>
            <a:r>
              <a:rPr lang="en-US" altLang="zh-CN" sz="1200" dirty="0"/>
              <a:t>SOA</a:t>
            </a:r>
            <a:r>
              <a:rPr lang="zh-CN" altLang="en-US" sz="1200" dirty="0"/>
              <a:t>课程的作业项目</a:t>
            </a:r>
            <a:endParaRPr lang="en-US" altLang="zh-CN" sz="1200" dirty="0"/>
          </a:p>
          <a:p>
            <a:pPr algn="l">
              <a:lnSpc>
                <a:spcPct val="100000"/>
              </a:lnSpc>
              <a:spcBef>
                <a:spcPts val="400"/>
              </a:spcBef>
            </a:pPr>
            <a:r>
              <a:rPr lang="zh-CN" altLang="en-US" sz="1600" dirty="0">
                <a:solidFill>
                  <a:srgbClr val="FFC000"/>
                </a:solidFill>
              </a:rPr>
              <a:t>张李牛牛 </a:t>
            </a:r>
            <a:r>
              <a:rPr lang="en-US" altLang="zh-CN" sz="1600" dirty="0">
                <a:solidFill>
                  <a:srgbClr val="FFC000"/>
                </a:solidFill>
              </a:rPr>
              <a:t>–</a:t>
            </a:r>
            <a:r>
              <a:rPr lang="zh-CN" altLang="en-US" sz="1600" dirty="0">
                <a:solidFill>
                  <a:srgbClr val="FFC000"/>
                </a:solidFill>
              </a:rPr>
              <a:t> </a:t>
            </a:r>
            <a:r>
              <a:rPr lang="en-US" altLang="zh-CN" sz="1600" dirty="0">
                <a:solidFill>
                  <a:srgbClr val="FFC000"/>
                </a:solidFill>
              </a:rPr>
              <a:t>Engineering</a:t>
            </a:r>
            <a:r>
              <a:rPr lang="zh-CN" altLang="en-US" sz="1600" dirty="0">
                <a:solidFill>
                  <a:srgbClr val="FFC000"/>
                </a:solidFill>
              </a:rPr>
              <a:t> </a:t>
            </a:r>
            <a:r>
              <a:rPr lang="en-US" altLang="zh-CN" sz="1600" dirty="0">
                <a:solidFill>
                  <a:srgbClr val="FFC000"/>
                </a:solidFill>
              </a:rPr>
              <a:t>VP &amp; Backend Developer (</a:t>
            </a:r>
            <a:r>
              <a:rPr lang="zh-CN" altLang="en-US" sz="1600" dirty="0">
                <a:solidFill>
                  <a:srgbClr val="FFC000"/>
                </a:solidFill>
              </a:rPr>
              <a:t>将长期共事</a:t>
            </a:r>
            <a:r>
              <a:rPr lang="en-US" altLang="zh-CN" sz="1600" dirty="0">
                <a:solidFill>
                  <a:srgbClr val="FFC000"/>
                </a:solidFill>
              </a:rPr>
              <a:t>)</a:t>
            </a:r>
          </a:p>
          <a:p>
            <a:pPr algn="l">
              <a:lnSpc>
                <a:spcPct val="100000"/>
              </a:lnSpc>
              <a:spcBef>
                <a:spcPts val="400"/>
              </a:spcBef>
            </a:pPr>
            <a:r>
              <a:rPr lang="zh-CN" altLang="en-US" sz="1200" dirty="0"/>
              <a:t>计算机系</a:t>
            </a:r>
            <a:r>
              <a:rPr lang="en-US" altLang="zh-CN" sz="1200" dirty="0"/>
              <a:t>71</a:t>
            </a:r>
            <a:r>
              <a:rPr lang="zh-CN" altLang="en-US" sz="1200" dirty="0"/>
              <a:t>班的学生，</a:t>
            </a:r>
            <a:r>
              <a:rPr lang="zh-CN" altLang="en-KR" sz="1200" dirty="0"/>
              <a:t>非常高效</a:t>
            </a:r>
            <a:r>
              <a:rPr lang="zh-CN" altLang="en-US" sz="1200" dirty="0"/>
              <a:t>的编程能力和策划能力</a:t>
            </a:r>
            <a:endParaRPr lang="en-US" altLang="zh-CN" sz="1200" dirty="0"/>
          </a:p>
          <a:p>
            <a:pPr algn="l">
              <a:lnSpc>
                <a:spcPct val="100000"/>
              </a:lnSpc>
              <a:spcBef>
                <a:spcPts val="400"/>
              </a:spcBef>
            </a:pPr>
            <a:r>
              <a:rPr lang="zh-CN" altLang="en-US" sz="1200" dirty="0"/>
              <a:t>负责整体工程团队的管理，以及后端</a:t>
            </a:r>
            <a:r>
              <a:rPr lang="en-US" altLang="zh-CN" sz="1200" dirty="0"/>
              <a:t>Server</a:t>
            </a:r>
            <a:r>
              <a:rPr lang="zh-CN" altLang="en-US" sz="1200" dirty="0"/>
              <a:t>等的开发</a:t>
            </a:r>
            <a:endParaRPr lang="en-US" altLang="zh-CN" sz="1200" dirty="0"/>
          </a:p>
          <a:p>
            <a:pPr algn="l">
              <a:lnSpc>
                <a:spcPct val="100000"/>
              </a:lnSpc>
              <a:spcBef>
                <a:spcPts val="400"/>
              </a:spcBef>
            </a:pPr>
            <a:r>
              <a:rPr lang="zh-CN" altLang="en-US" sz="1600" dirty="0">
                <a:solidFill>
                  <a:srgbClr val="FFC000"/>
                </a:solidFill>
              </a:rPr>
              <a:t>黄金程</a:t>
            </a:r>
            <a:r>
              <a:rPr lang="en-US" altLang="zh-CN" sz="1600" dirty="0">
                <a:solidFill>
                  <a:srgbClr val="FFC000"/>
                </a:solidFill>
              </a:rPr>
              <a:t> – Marketing VP (</a:t>
            </a:r>
            <a:r>
              <a:rPr lang="zh-CN" altLang="en-US" sz="1600" dirty="0">
                <a:solidFill>
                  <a:srgbClr val="FFC000"/>
                </a:solidFill>
              </a:rPr>
              <a:t>预计一起共事一年半左右</a:t>
            </a:r>
            <a:r>
              <a:rPr lang="en-US" altLang="zh-CN" sz="1600" dirty="0">
                <a:solidFill>
                  <a:srgbClr val="FFC000"/>
                </a:solidFill>
              </a:rPr>
              <a:t>)</a:t>
            </a:r>
          </a:p>
          <a:p>
            <a:pPr algn="l">
              <a:lnSpc>
                <a:spcPct val="100000"/>
              </a:lnSpc>
              <a:spcBef>
                <a:spcPts val="400"/>
              </a:spcBef>
            </a:pPr>
            <a:r>
              <a:rPr lang="zh-CN" altLang="en-US" sz="1200" dirty="0"/>
              <a:t>本科中央民族大学信息与计算科学，毕业之后一直是在教育行业，有过创业经历，主要负责做咨询和运营（包括用户增长和</a:t>
            </a:r>
            <a:r>
              <a:rPr lang="en-US" altLang="zh-CN" sz="1200" dirty="0"/>
              <a:t>oversee</a:t>
            </a:r>
            <a:r>
              <a:rPr lang="zh-CN" altLang="en-US" sz="1200" dirty="0"/>
              <a:t>线下运营），创业首年的规模是做到了</a:t>
            </a:r>
            <a:r>
              <a:rPr lang="en-US" altLang="zh-CN" sz="1200" dirty="0"/>
              <a:t>500</a:t>
            </a:r>
            <a:r>
              <a:rPr lang="zh-CN" altLang="en-US" sz="1200" dirty="0"/>
              <a:t>万的流水。</a:t>
            </a:r>
            <a:endParaRPr lang="en-US" altLang="zh-CN" sz="1200" dirty="0"/>
          </a:p>
          <a:p>
            <a:pPr algn="l">
              <a:lnSpc>
                <a:spcPct val="100000"/>
              </a:lnSpc>
              <a:spcBef>
                <a:spcPts val="400"/>
              </a:spcBef>
            </a:pPr>
            <a:r>
              <a:rPr lang="zh-CN" altLang="en-US" sz="1200" dirty="0"/>
              <a:t>负责产品的市场调研、用户调研、</a:t>
            </a:r>
            <a:r>
              <a:rPr lang="en-US" altLang="zh-CN" sz="1200" dirty="0"/>
              <a:t>Marketing</a:t>
            </a:r>
            <a:r>
              <a:rPr lang="zh-CN" altLang="en-US" sz="1200" dirty="0"/>
              <a:t> </a:t>
            </a:r>
            <a:r>
              <a:rPr lang="en-US" altLang="zh-CN" sz="1200" dirty="0"/>
              <a:t>Strategy</a:t>
            </a:r>
            <a:r>
              <a:rPr lang="zh-CN" altLang="en-US" sz="1200" dirty="0"/>
              <a:t>的制定以及实施</a:t>
            </a:r>
            <a:endParaRPr lang="en-US" altLang="zh-CN" sz="1200" dirty="0"/>
          </a:p>
          <a:p>
            <a:pPr algn="l">
              <a:lnSpc>
                <a:spcPct val="100000"/>
              </a:lnSpc>
              <a:spcBef>
                <a:spcPts val="400"/>
              </a:spcBef>
            </a:pPr>
            <a:r>
              <a:rPr lang="zh-CN" altLang="en-US" sz="1600" dirty="0">
                <a:solidFill>
                  <a:srgbClr val="FFC000"/>
                </a:solidFill>
              </a:rPr>
              <a:t>冉宁可</a:t>
            </a:r>
            <a:r>
              <a:rPr lang="en-US" altLang="zh-CN" sz="1600" dirty="0">
                <a:solidFill>
                  <a:srgbClr val="FFC000"/>
                </a:solidFill>
              </a:rPr>
              <a:t> – Frontend Developer</a:t>
            </a:r>
            <a:r>
              <a:rPr lang="zh-CN" altLang="en-US" sz="1600" dirty="0">
                <a:solidFill>
                  <a:srgbClr val="FFC000"/>
                </a:solidFill>
              </a:rPr>
              <a:t> </a:t>
            </a:r>
            <a:r>
              <a:rPr lang="en-US" altLang="zh-CN" sz="1600" dirty="0">
                <a:solidFill>
                  <a:srgbClr val="FFC000"/>
                </a:solidFill>
              </a:rPr>
              <a:t>(</a:t>
            </a:r>
            <a:r>
              <a:rPr lang="zh-CN" altLang="en-US" sz="1600" dirty="0">
                <a:solidFill>
                  <a:srgbClr val="FFC000"/>
                </a:solidFill>
              </a:rPr>
              <a:t>将长期共事</a:t>
            </a:r>
            <a:r>
              <a:rPr lang="en-US" altLang="zh-CN" sz="1600" dirty="0">
                <a:solidFill>
                  <a:srgbClr val="FFC000"/>
                </a:solidFill>
              </a:rPr>
              <a:t>)</a:t>
            </a:r>
          </a:p>
          <a:p>
            <a:pPr algn="l">
              <a:lnSpc>
                <a:spcPct val="100000"/>
              </a:lnSpc>
              <a:spcBef>
                <a:spcPts val="400"/>
              </a:spcBef>
            </a:pPr>
            <a:r>
              <a:rPr lang="zh-CN" altLang="en-US" sz="1200" dirty="0"/>
              <a:t>软院</a:t>
            </a:r>
            <a:r>
              <a:rPr lang="en-US" altLang="zh-CN" sz="1200" dirty="0"/>
              <a:t>9</a:t>
            </a:r>
            <a:r>
              <a:rPr lang="zh-CN" altLang="en-US" sz="1200" dirty="0"/>
              <a:t>字班的学生，从高一开始就接触前端开发，目前已经用</a:t>
            </a:r>
            <a:r>
              <a:rPr lang="en-US" altLang="zh-CN" sz="1200" dirty="0"/>
              <a:t>React</a:t>
            </a:r>
            <a:r>
              <a:rPr lang="zh-CN" altLang="en-US" sz="1200" dirty="0"/>
              <a:t>实现过几个网页和</a:t>
            </a:r>
            <a:r>
              <a:rPr lang="en-US" altLang="zh-CN" sz="1200" dirty="0"/>
              <a:t>Desktop</a:t>
            </a:r>
            <a:r>
              <a:rPr lang="zh-CN" altLang="en-US" sz="1200" dirty="0"/>
              <a:t>应用，有十足的前端开发经验。</a:t>
            </a:r>
            <a:endParaRPr lang="en-US" altLang="zh-CN" sz="1200" dirty="0"/>
          </a:p>
          <a:p>
            <a:pPr algn="l">
              <a:lnSpc>
                <a:spcPct val="100000"/>
              </a:lnSpc>
              <a:spcBef>
                <a:spcPts val="400"/>
              </a:spcBef>
            </a:pPr>
            <a:r>
              <a:rPr lang="zh-CN" altLang="en-US" sz="1200" dirty="0"/>
              <a:t>负责前端功能以及框架的开发</a:t>
            </a:r>
            <a:endParaRPr lang="en-US" altLang="zh-CN" sz="1200" dirty="0"/>
          </a:p>
          <a:p>
            <a:pPr algn="l">
              <a:lnSpc>
                <a:spcPct val="100000"/>
              </a:lnSpc>
              <a:spcBef>
                <a:spcPts val="400"/>
              </a:spcBef>
            </a:pPr>
            <a:r>
              <a:rPr lang="zh-CN" altLang="en-US" sz="1600" dirty="0">
                <a:solidFill>
                  <a:srgbClr val="FFC000"/>
                </a:solidFill>
              </a:rPr>
              <a:t>方言</a:t>
            </a:r>
            <a:r>
              <a:rPr lang="en-US" altLang="zh-CN" sz="1600" dirty="0">
                <a:solidFill>
                  <a:srgbClr val="FFC000"/>
                </a:solidFill>
              </a:rPr>
              <a:t> – Backend Developer</a:t>
            </a:r>
            <a:r>
              <a:rPr lang="zh-CN" altLang="en-US" sz="1600" dirty="0">
                <a:solidFill>
                  <a:srgbClr val="FFC000"/>
                </a:solidFill>
              </a:rPr>
              <a:t> </a:t>
            </a:r>
            <a:r>
              <a:rPr lang="en-US" altLang="zh-CN" sz="1600" dirty="0">
                <a:solidFill>
                  <a:srgbClr val="FFC000"/>
                </a:solidFill>
              </a:rPr>
              <a:t>(</a:t>
            </a:r>
            <a:r>
              <a:rPr lang="zh-CN" altLang="en-US" sz="1600" dirty="0">
                <a:solidFill>
                  <a:srgbClr val="FFC000"/>
                </a:solidFill>
              </a:rPr>
              <a:t>仅</a:t>
            </a:r>
            <a:r>
              <a:rPr lang="zh-CN" altLang="en-KR" sz="1600" dirty="0">
                <a:solidFill>
                  <a:srgbClr val="FFC000"/>
                </a:solidFill>
              </a:rPr>
              <a:t>暑季小学期</a:t>
            </a:r>
            <a:r>
              <a:rPr lang="en-US" altLang="zh-CN" sz="1600" dirty="0">
                <a:solidFill>
                  <a:srgbClr val="FFC000"/>
                </a:solidFill>
              </a:rPr>
              <a:t>)</a:t>
            </a:r>
          </a:p>
          <a:p>
            <a:pPr algn="l">
              <a:lnSpc>
                <a:spcPct val="100000"/>
              </a:lnSpc>
              <a:spcBef>
                <a:spcPts val="400"/>
              </a:spcBef>
            </a:pPr>
            <a:r>
              <a:rPr lang="zh-CN" altLang="en-US" sz="1200" dirty="0"/>
              <a:t>计算机系</a:t>
            </a:r>
            <a:r>
              <a:rPr lang="en-US" altLang="zh-CN" sz="1200" dirty="0"/>
              <a:t>73</a:t>
            </a:r>
            <a:r>
              <a:rPr lang="zh-CN" altLang="en-US" sz="1200" dirty="0"/>
              <a:t>班的学生，目前在刘洋老师实验室里做机器翻译的研究，有非常扎实的学术基础。</a:t>
            </a:r>
            <a:endParaRPr lang="en-US" altLang="zh-CN" sz="1200" dirty="0"/>
          </a:p>
          <a:p>
            <a:pPr algn="l">
              <a:lnSpc>
                <a:spcPct val="100000"/>
              </a:lnSpc>
              <a:spcBef>
                <a:spcPts val="400"/>
              </a:spcBef>
            </a:pPr>
            <a:r>
              <a:rPr lang="zh-CN" altLang="en-US" sz="1200" dirty="0"/>
              <a:t>负责后端核心功能的开发</a:t>
            </a:r>
            <a:endParaRPr lang="en-US" altLang="zh-CN" sz="1200" dirty="0"/>
          </a:p>
          <a:p>
            <a:pPr algn="l">
              <a:lnSpc>
                <a:spcPct val="100000"/>
              </a:lnSpc>
              <a:spcBef>
                <a:spcPts val="400"/>
              </a:spcBef>
            </a:pPr>
            <a:r>
              <a:rPr lang="zh-CN" altLang="en-US" sz="1600" dirty="0">
                <a:solidFill>
                  <a:srgbClr val="FFC000"/>
                </a:solidFill>
              </a:rPr>
              <a:t>何仲凯</a:t>
            </a:r>
            <a:r>
              <a:rPr lang="en-US" altLang="zh-CN" sz="1600" dirty="0">
                <a:solidFill>
                  <a:srgbClr val="FFC000"/>
                </a:solidFill>
              </a:rPr>
              <a:t> – Backend Developer</a:t>
            </a:r>
            <a:r>
              <a:rPr lang="zh-CN" altLang="en-US" sz="1600" dirty="0">
                <a:solidFill>
                  <a:srgbClr val="FFC000"/>
                </a:solidFill>
              </a:rPr>
              <a:t> </a:t>
            </a:r>
            <a:r>
              <a:rPr lang="en-US" altLang="zh-CN" sz="1600" dirty="0">
                <a:solidFill>
                  <a:srgbClr val="FFC000"/>
                </a:solidFill>
              </a:rPr>
              <a:t>(</a:t>
            </a:r>
            <a:r>
              <a:rPr lang="zh-CN" altLang="en-US" sz="1600" dirty="0">
                <a:solidFill>
                  <a:srgbClr val="FFC000"/>
                </a:solidFill>
              </a:rPr>
              <a:t>仅</a:t>
            </a:r>
            <a:r>
              <a:rPr lang="zh-CN" altLang="en-KR" sz="1600" dirty="0">
                <a:solidFill>
                  <a:srgbClr val="FFC000"/>
                </a:solidFill>
              </a:rPr>
              <a:t>暑季小学期</a:t>
            </a:r>
            <a:r>
              <a:rPr lang="en-US" altLang="zh-CN" sz="1600" dirty="0">
                <a:solidFill>
                  <a:srgbClr val="FFC000"/>
                </a:solidFill>
              </a:rPr>
              <a:t>)</a:t>
            </a:r>
          </a:p>
          <a:p>
            <a:pPr algn="l">
              <a:lnSpc>
                <a:spcPct val="100000"/>
              </a:lnSpc>
              <a:spcBef>
                <a:spcPts val="400"/>
              </a:spcBef>
            </a:pPr>
            <a:r>
              <a:rPr lang="zh-CN" altLang="en-US" sz="1200" dirty="0"/>
              <a:t>计算机系</a:t>
            </a:r>
            <a:r>
              <a:rPr lang="en-US" altLang="zh-CN" sz="1200" dirty="0"/>
              <a:t>73</a:t>
            </a:r>
            <a:r>
              <a:rPr lang="zh-CN" altLang="en-US" sz="1200" dirty="0"/>
              <a:t>班的学生，有扎实的编程基础。</a:t>
            </a:r>
            <a:endParaRPr lang="en-US" altLang="zh-CN" sz="1200" dirty="0"/>
          </a:p>
          <a:p>
            <a:pPr algn="l">
              <a:lnSpc>
                <a:spcPct val="100000"/>
              </a:lnSpc>
              <a:spcBef>
                <a:spcPts val="400"/>
              </a:spcBef>
            </a:pPr>
            <a:r>
              <a:rPr lang="zh-CN" altLang="en-US" sz="1200" dirty="0"/>
              <a:t>负责后端框架的开发</a:t>
            </a:r>
            <a:endParaRPr lang="en-US" altLang="zh-CN" sz="1200" dirty="0"/>
          </a:p>
          <a:p>
            <a:pPr algn="l">
              <a:lnSpc>
                <a:spcPct val="100000"/>
              </a:lnSpc>
              <a:spcBef>
                <a:spcPts val="400"/>
              </a:spcBef>
            </a:pPr>
            <a:r>
              <a:rPr lang="zh-CN" altLang="en-KR" sz="1600" dirty="0">
                <a:solidFill>
                  <a:srgbClr val="FFC000"/>
                </a:solidFill>
              </a:rPr>
              <a:t>张咏境</a:t>
            </a:r>
            <a:r>
              <a:rPr lang="en-US" altLang="zh-CN" sz="1600" dirty="0">
                <a:solidFill>
                  <a:srgbClr val="FFC000"/>
                </a:solidFill>
              </a:rPr>
              <a:t> – Frontend Intern</a:t>
            </a:r>
            <a:r>
              <a:rPr lang="zh-CN" altLang="en-US" sz="1600" dirty="0">
                <a:solidFill>
                  <a:srgbClr val="FFC000"/>
                </a:solidFill>
              </a:rPr>
              <a:t> </a:t>
            </a:r>
            <a:r>
              <a:rPr lang="en-US" altLang="zh-CN" sz="1600" dirty="0">
                <a:solidFill>
                  <a:srgbClr val="FFC000"/>
                </a:solidFill>
              </a:rPr>
              <a:t>(</a:t>
            </a:r>
            <a:r>
              <a:rPr lang="zh-CN" altLang="en-US" sz="1600" dirty="0">
                <a:solidFill>
                  <a:srgbClr val="FFC000"/>
                </a:solidFill>
              </a:rPr>
              <a:t>仅</a:t>
            </a:r>
            <a:r>
              <a:rPr lang="zh-CN" altLang="en-KR" sz="1600" dirty="0">
                <a:solidFill>
                  <a:srgbClr val="FFC000"/>
                </a:solidFill>
              </a:rPr>
              <a:t>暑季小学期</a:t>
            </a:r>
            <a:r>
              <a:rPr lang="en-US" altLang="zh-CN" sz="1600" dirty="0">
                <a:solidFill>
                  <a:srgbClr val="FFC000"/>
                </a:solidFill>
              </a:rPr>
              <a:t>)</a:t>
            </a:r>
          </a:p>
          <a:p>
            <a:pPr algn="l">
              <a:lnSpc>
                <a:spcPct val="100000"/>
              </a:lnSpc>
              <a:spcBef>
                <a:spcPts val="400"/>
              </a:spcBef>
            </a:pPr>
            <a:r>
              <a:rPr lang="zh-CN" altLang="en-US" sz="1200" dirty="0"/>
              <a:t>电子系</a:t>
            </a:r>
            <a:r>
              <a:rPr lang="en-US" altLang="zh-CN" sz="1200" dirty="0"/>
              <a:t>7</a:t>
            </a:r>
            <a:r>
              <a:rPr lang="zh-CN" altLang="en-US" sz="1200" dirty="0"/>
              <a:t>字班的学生，有一定的编程经验。</a:t>
            </a:r>
            <a:endParaRPr lang="en-US" altLang="zh-CN" sz="1200" dirty="0"/>
          </a:p>
          <a:p>
            <a:pPr algn="l">
              <a:lnSpc>
                <a:spcPct val="100000"/>
              </a:lnSpc>
              <a:spcBef>
                <a:spcPts val="400"/>
              </a:spcBef>
            </a:pPr>
            <a:r>
              <a:rPr lang="zh-CN" altLang="en-US" sz="1200" dirty="0"/>
              <a:t>负责前端一些基础功能的实现</a:t>
            </a:r>
            <a:endParaRPr lang="en-US" altLang="zh-CN" sz="1200" dirty="0"/>
          </a:p>
        </p:txBody>
      </p:sp>
      <p:sp>
        <p:nvSpPr>
          <p:cNvPr id="7" name="文本占位符 4">
            <a:extLst>
              <a:ext uri="{FF2B5EF4-FFF2-40B4-BE49-F238E27FC236}">
                <a16:creationId xmlns:a16="http://schemas.microsoft.com/office/drawing/2014/main" id="{70F16AE8-6A62-B748-A75B-58439ADBB968}"/>
              </a:ext>
            </a:extLst>
          </p:cNvPr>
          <p:cNvSpPr txBox="1">
            <a:spLocks/>
          </p:cNvSpPr>
          <p:nvPr/>
        </p:nvSpPr>
        <p:spPr>
          <a:xfrm>
            <a:off x="7670800" y="758195"/>
            <a:ext cx="3904429" cy="701731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4400" dirty="0"/>
              <a:t>团队介绍</a:t>
            </a:r>
            <a:endParaRPr lang="en-US" altLang="zh-CN" sz="4400" dirty="0"/>
          </a:p>
        </p:txBody>
      </p:sp>
    </p:spTree>
    <p:extLst>
      <p:ext uri="{BB962C8B-B14F-4D97-AF65-F5344CB8AC3E}">
        <p14:creationId xmlns:p14="http://schemas.microsoft.com/office/powerpoint/2010/main" val="2247932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97B3FAA9-17A5-49E6-B4E5-CA9D63CC46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0" y="0"/>
            <a:ext cx="12192000" cy="68580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E87FFD35-F767-4C66-B91F-03BD106509C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77480" y="104356"/>
            <a:ext cx="4837040" cy="6723254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095093" y="2726633"/>
            <a:ext cx="99446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>
                <a:solidFill>
                  <a:schemeClr val="bg1"/>
                </a:solidFill>
                <a:cs typeface="+mn-ea"/>
                <a:sym typeface="+mn-lt"/>
              </a:rPr>
              <a:t>感谢您的观看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793675" y="3646172"/>
            <a:ext cx="8547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>
                <a:solidFill>
                  <a:schemeClr val="bg1"/>
                </a:solidFill>
                <a:cs typeface="+mn-ea"/>
                <a:sym typeface="+mn-lt"/>
              </a:rPr>
              <a:t>THANK YOU FOR YOUR WATCHING</a:t>
            </a:r>
            <a:endParaRPr lang="zh-CN" altLang="en-US" sz="2800">
              <a:solidFill>
                <a:schemeClr val="bg1"/>
              </a:solidFill>
              <a:cs typeface="+mn-ea"/>
              <a:sym typeface="+mn-lt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1822248" y="4253705"/>
            <a:ext cx="8547504" cy="0"/>
          </a:xfrm>
          <a:prstGeom prst="line">
            <a:avLst/>
          </a:prstGeom>
          <a:ln>
            <a:gradFill>
              <a:gsLst>
                <a:gs pos="0">
                  <a:schemeClr val="bg1">
                    <a:alpha val="0"/>
                  </a:schemeClr>
                </a:gs>
                <a:gs pos="5000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8190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1" nodeType="afterEffect"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withGroup">
                            <p:stCondLst>
                              <p:cond delay="1750"/>
                            </p:stCondLst>
                            <p:childTnLst>
                              <p:par>
                                <p:cTn id="15" presetID="16" presetClass="entr" presetSubtype="37" fill="hold" nodeType="afterEffect"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4.0.30319.42000"/>
  <p:tag name="AS_OS" val="Microsoft Windows NT 6.2.9200.0"/>
  <p:tag name="AS_RELEASE_DATE" val="2016.09.30"/>
  <p:tag name="AS_TITLE" val="Aspose.Slides for .NET 2.0"/>
  <p:tag name="AS_VERSION" val="16.9.0.0"/>
  <p:tag name="ISPRING_PLAYERS_CUSTOMIZATION" val="UEsDBBQAAgAIAGhjzkgVDq0oZAQAAAcRAAAdAAAAdW5pdmVyc2FsL2NvbW1vbl9tZXNzYWdlcy5sbmetWG1v2zYQ/l6g/4EQUGADtrQd0KIYEge0xNhEZMmV6DjZCwRGYmwilJjpxW32ab9mP2y/ZEfKTuK+QFISwDZMyvfc8e6eu6MPjz/nCm1EWUldHDlvD944SBSpzmSxOnIW7OTnDw6qal5kXOlCHDmFdtDx6OWLQ8WLVcNXAr6/fIHQYS6qCpbVyKzu10hmR858nLjhbI6Di8QPJ2EyphNn5Or8hhe3yNcr/Uf5wy/vP3x+++79j4evt5J9gOIZ9v19KGSR3r3pARSwKPQTQCN+EpBz5ozM5zC5cMF8GhBntP0yTHoekTNnZD475RZRRAKWxD71SELjJAiZ9YVPGPGc0YVu0JpvBKo12kjxCdVrAZGsZSlQpWRmH6QaNopGdCnzwhmmQRKRmEXUZTQMnFGsy/L2JwvLm3qtS1BXoUxW/FKJzOqEnLHPb0pRgWpeQ04heNVrCb/UOZfFQafqCC9pMElYGPpxQgJvt+OMSJEhr+RGzUCUCMckAoCSV6J8hGxis8yKI6zUMIQpnUx9eDNjwlSu1gre9VA75gRiMBdFlxTkCIkgu+J4GUaecRqoQhzd8Kr6pMtsLz8eBqoLmAZuCCnosgfgzGDsgCHGEipHWYq07gKbkTjGE5KMw3NIZOBdOEQiPAW6nQ6RuCAxUITEXTIBPqMTbBLeUGyX/zt+pdyks7pFPE1BzrhvI3VTwY5xKbDAMq06GKYmJh8XEDaK/e/QuEUF79rVSm4E2FFmouxUBJXFJZ7Joo8L+ltygqlPvATSyguXCbMlz2jM+S0qdI14tuFFKtClSHkDuX4LzzKZ2Wcmzlb/X438G/F6W1VebQtS4JHzV0Pt2ath3zCrqcCmuhb5Td2l2jhsa/5jrDA5/V0T+hz9cfpjlwQ4ouHzRKaSeaPaqvvk+NxZNjRGnUY80VP9o/XclsRtbR1TKFhjqftLEOimpn9AA1T9pWhwAormbYmGGk6LqwE6g3ALEGj0WIwzcNWeCWfgwgHySzKOKYPZaCkuK1l3jh2WjW2Avh3aFOY8JWpxT8ZLcaVhwlGCb9rpA7qQjXRnQB8MN3utglHmg8kBAK7a5AFIJXOwP+uBuZiRnQfaAr93kqVuVGbJq+S1LfLg2yYXX49NV6XO7a7i1S552yZz/BQr2sNFrdL5gPZ/x7/e8XlAv8dHKSY4cqeJiwOXmEHfcFX1FAIKGFf4LE58PDbiwIWc1+kamumVboqsJ1A7q3vkBAPY9syx4GW6/u+ff3tifGFJu4u2u78OAgFimypI7sB+D3Qtqj+7QBge78vZRR+p7d1mJ9fzqsMoZOGz3CF421pyncPWQbdeSPJt0DBj2J3OgAexTXvdlDC6DUGY4egUapmdwp3RjJfXUAiZ1moQinW1ScB6mPb762VTK1mIIbJPayXmwIzOE+x59q4N5FMyvW57ZgY3inR76VZw6e4L5k5xAHX2CzyRyXogoG1NuyoERG/X9zTffN2p7laV/cvi8PWDfzD+B1BLAwQUAAIACABoY85ICH4LIykDAACGDAAAJwAAAHVuaXZlcnNhbC9mbGFzaF9wdWJsaXNoaW5nX3NldHRpbmdzLnhtbNVX3W7aMBS+5yksT70saTu6diihqgpo1VpAhW3tVWViQ6w6dhbbUHq1p9mD7Ul2HAMFtevSH6RNCBGfn+/8n5jw6DYVaMJyzZWM8G51ByMmY0W5HEf4y6C9fYiRNkRSIpRkEZYKo6NGJczsUHCd9JkxIKoRwEhdz0yEE2OyehBMp9Mq11nuuEpYA/i6Gqs0yHKmmTQsDzJBZvBjZhnTeI5QAgC+qZJztUalglDokc4VtYIhTsFzyV1QRLQF0QkOvNiQxDfjXFlJT5RQOcrHwwi/Ozx2n4WMh2rylEmXE90AoiObOqGUOy+I6PM7hhLGxwm4e1DDaMqpSSK8V3MoIB08RCmwfejEoZwoyIE0c/iUGUKJIf7o7Rl2a/SC4El0JknK4wFwkIs/ws3B9aerXuvi7LTz+XrQ7Z4NTnveiUInWMcJg3VDITikbB6zpZ2QGEPiBPwGnRERmoXBKmkhNlJyzTl3RkMlIPeFFrRROmS0Q1K2Uo3+DZdtkNzFaASBiFmEj3NOBEbcEMHjpbK2Q224KareXpVEgAXtydB5H9+b99mJE5JrturWgqNdzuPGN2UFRTNlkeA3DBmFIH6bwlPC0Gpx0ChXaUGF9jFICw4WJ5xNGT0qcjoH/JOhKzCRWtCEXs0EM97Cd8vv0JCNVA64jEygs4HOtcevPgs4I1rfg5KFj1v9s9Nm6/q002xdbrkACZ0QGT8THArO0sxsBJ/MkFRmoQfpiInVrCgK5bTglYmt+vIyaJ5a4cv81sVYgd5gSTZj5TmF+asHpc0mZFIMohuuAhpGkENJPCYwYlgXXFpWFjAmEikpZojEsNa0G+sJV1YDxQ+wh9Yv99DrIy6L0xhWG1jMKctLQe7s7r2v7X84OPxYrwa/fvzcflJpvvB7gjhzfuOfPLnyl2v/4TYMA7elH1/aJrf/5s7uXbS+lslrp3U5KFXSVr8UXLeMVPdzGakL/5LprbxgSrkAS2nshwzWkuApN4y+ZYu9oE1e9W73PbaZNtlgzK8Zjf8mZH9aXhPX7oVh8OjF1XFSLnkKiXArcXnbbezXduCm+SirUgG09f8OjcpvUEsDBBQAAgAIAGhjzkiQtduluAIAAFMKAAAhAAAAdW5pdmVyc2FsL2ZsYXNoX3NraW5fc2V0dGluZ3MueG1slVZtb9owEP6+X4HYd9K90kkpEqVMqtSt1Vr1u5MciYVjR7ZDx7+fz7EbGwhknCrhu+fxne+NpmpL+eLDZJLmggn5DFpTXirUeN2EFjfTrNVa8FkuuAauZ1zImrDp4uNP+0kTi7zEEjuQYzkbkkPvZm4/YyjOx7c5yhAhF3VD+P5BlGKWkXxbStHy4mJo1b4BySjfGuTVj/lqPeiAUaXvNdRRTOtrlHGURoJSgCF9X6NcZDGSAfOeruxnJKd3df71B7QdVVRb2vITyhCtISXESb5eogzjubk9rsoc5TxBw19toF8+owxCGdmDjC+/+4oyyBBN2/xPjzRSlJjQmHO+iO8cJkhhxg+jukK5SMAHoaOLVXDpsW+9C0Duazj3KY6rFOwJ83qwELDoGYOFli2kiT91NlWJt8dWm/mAxYYwZQChqgc9maCfSKv8NbGux/2BN8qLAOQUPeJVsLaGVRdvAIz1PX61urWrIozvXRcEKGHnlEGEvbJH/jZpPUIGyh75zGgBj5ztj+CHlo7jS3xLXDHPZ99YgRNz9PnyJ29FTw84uCpw7RQeU4sCFgrDeaE1YNXSxOq6kJKjmFJOdrQkmgr+C3HZ3j5GpcmBwXXa6b5KNdUMTrWbjdEs6bBe9hx3o7PG7dj9KPSP684TbXb4zZRoTfKqNj9KajpxPDMkJjHT5DQDt6SBg7znGxFwrO8hUk3kFuSLEGysGy40qLHXi260huBpEuQgTU5nOXWXnEo/b+sM5NpUjYLyWY6VHbCiZcXMn36l8AbFAWPA2lF1Ze7jhL73ZaBwTQBE5pXv2u7QWeqWacpgB372A4V98tDbUmW6dKjhlvoBNjpsOacZ1ZNuVfS9Eq+QQH8C/2rCii4+sIxoe00yZV8WTb5fwn0s0Vr22wybL1xk9ux6KbrY2I8zaJT4z+Q/UEsDBBQAAgAIAGhjzkgqlg9n/gIAAJcLAAAmAAAAdW5pdmVyc2FsL2h0bWxfcHVibGlzaGluZ19zZXR0aW5ncy54bWzNlm9PGjEYwN/zKZouvpRT56YjdxgjGIlOiLBNX5lyLVxjr721PfB8tU+zD7ZPsqdXQIiOnUaWhRDo0z6/51/7tOHRfSrQhGnDlYzwbn0HIyZjRbkcR/jL4HT7ECNjiaREKMkiLBVGR81amOVDwU3SZ9bCUoMAI00jsxFOrM0aQTCdTuvcZNrNKpFb4Jt6rNIg08wwaZkOMkEK+LFFxgyeESoA4JsqOVNr1moIhZ70WdFcMMQpeC65C4qIM5sKHPhVQxLfjbXKJT1RQmmkx8MIvzs8dp/5Gk9q8ZRJlxLTBKET2wahlDsniOjzB4YSxscJeHuwj9GUU5tEeG/fUWB18JRSsn3kxFFOFKRA2hk+ZZZQYokfenuW3VszF3gRLSRJeTyAGeTCj3BrcHt202tfXXQuz28H3e7FoNPzTpQ6wSonDFYNheCQynXMFnZCYi2JE/AbdEZEGBYGy6L5spGSK865MRoqAakvtTAagaeiiPCx5kRgxC0RPF7MWqLHzJ5yATE43d36SFr8CPTxxgnRhi0bms8Yl8W4+U3lgqJC5UjwO4asQhBRnsK/hKHldKORVmkpFcRYZASnDE04mzJ6VGZpBvyToRswkeagCZsvE8x6C99z/oCGbKQ0cBmZwFYFOTeeX38ROCPGPELJ3Met/kWn1b7tXLba11suQEInRMYvhEMJWZrZjfBJgaSycz1IR0xyw8qiUE7LuSqx1V9fBsPTXPgyv3UxltAbLMlmrLykMH/1oLLZhEzKg+gOV4mGI8ihJJ4JEzEcdy5zVhUYE4mUFAUiMTQq4471hKvcgMQfYI82r/fQ6yMuy9EYbg6wqCnTlZA7u3vv9z98PDj81KgHv3783F6rNGvhPUGcOd/DT9Y28UUjf9oNw8D1zufbsNX5v+rCvav21yqZumxfDyoVqd2vhOtWWdU9r7Lqyl8bvaUro5IL0GbG/thAoxE85ZbRt9w0ryj8+vvXb4s3KvwGo1i7ff/fIPxo8dxaeV+FwbMPwBrIVx/TzdpvUEsDBBQAAgAIAGhjzkihT/+0mQEAAB0GAAAfAAAAdW5pdmVyc2FsL2h0bWxfc2tpbl9zZXR0aW5ncy5qc42Uy27CMBBF93xF5G4rRJ/Q7lChUiUWlcqu6sIJQ4hwbMt2UlLEvzdjXrHjlHo28c3JHc9Enm0vqhdJSPQcbe2z3b+7e6sBakYVcO3qrEPPUSeaZQuYZzmwjAPxkPL46UnenYmQMeHWNK4+0FY3/IjAN0vKdBOXAQsV0HRAKwPad0DbhBL/OJUdqtpX1GhzXBgjeD8R3AA3fS5UTi1Drl7tahbowaIEdQFd0gQc06FdXeTZ8WGI0eQSkUvKq5lIRT+myTpVouCLrvyrSoKqf/h6Dwyehi9Tx45l2rwZyP3E0xFGNykVaA2HvI9TjCDMaAys4Tuw6w/UMW4X5NFlpjNzpMc3GE1a0hRaXRqNMVyM116tbg4x2pyBjdkTd7cYDsFoBaplNbnHcEAhC/mPHyiVSLEjLbTd8xPKBF1kPD2kHmAEOTws2nZ171yoPf6EOFdIeFdoFbp9edfk8MHQvTfBq6u9vLOQHQuJPJBDBDTZNYOsoXMY488R3H9GhBpDk1Vej4d6NNZtoGoNai4Eq0//demcfq7e7hdQSwMEFAACAAgAWmfOSD08L9HBAAAA5QEAABoAAAB1bml2ZXJzYWwvaTE4bl9wcmVzZXRzLnhtbJ2RsQrCMBCG9z5FuN3EbqUkdRPcHHSWmqYaaS8ll1of35SKdJGAQyD/8X0/JCd3r75jT+PJOlSQ8y0wg9o1Fm8Kzqf9pgBGocam7hwaBeiA7apM2rzAozdkArFYgaTgHsJQCjFNE7c0+NhArhtDLCauXS/i6R2K2RTDosLilvYv+zODKssYk9fRduGAVbzHtCCMvFYwOxeN3GLrQPwCGpMATKrBUAJofQJ4DAnAjytAiu+b56RHCvGjYpBitZ4qewNQSwMEFAACAAgAWmfOSFHldcZvAAAAdgAAABwAAAB1bml2ZXJzYWwvbG9jYWxfc2V0dGluZ3MueG1sDcyxDoJADIDhnadouoO6OXAwmLipg/AADVfIJb3WcI2Rt/e2f/jy9+MvC3x5L8k04KU7I7AuFpNuAefp3l4RipNGElMOqIYwDk0vtpC82b3CAh+hg/eJcw3nJ+Uqb6bO6vBSOaCFR32uiSOehuYPUEsDBBQAAgAIAESUV0cjtE77+wIAALAIAAAUAAAAdW5pdmVyc2FsL3BsYXllci54bWytVd9P2zAQfi7S/ofI79gtHQOqBMSQ0B7GhNSx7a0yiZt4TeLMdgjlr9/Zzu+lbEh7aJWc7/vufPfdxb96zlLviUnFRR6gBZ4jj+WhiHgeB+jh6+3xObq6fHfkFyndM+nxKEBlzg2ApsiLmAolLzSA76lOAtQzYGBGXiG5kFzvgfsUuNtIJ0v07mgGLrkKUKJ1sSKkqirMFSDyWIm0NCQKhyIjhWSK5ZpJ4tJAXoNd6b+j4ZeJnOh9wVQPWei3B65JWo5nxQck1RILGZOT+XxBftx9XocJy+gxz5WmeciQB5Wc2VI+0nB3J6IyZcrYZr5Lcs20NklY28zXK744zz0lwwA5h03GlKIxUzjNY0QclkyA/W1KVVLzqAGt4VU7XvNav4153zRutnOkcy7Kx5SrBI76kM46CfTJMKqf2etaBT00Cro1TMiT7FfJJYvs67dWjPMFcgFbxdk8sapCOICnWxpqIfc3AAMV1R3EbdOwaxq2oJYDt9HXHQVqbrtlVJeSNaWa+U88YuILlZIaWVxqWTKfjIw1lgzBPnFXrpvUNcRPdJae/kNvjN+oNT/Va52xgP/RmE9A1NaE5xF7vuXgo1kGNdUMim1sWBcpNjG7nFT5mPV0PTC5HOumwEU8TWXMYAwjqinp7OQQlEmqwCUs5QjbOzgITnicpPDTkwzj04M0GZW7SYbewUFwKsLdBLQ1t2Uk4zqOxNQqyCcT68QPS6VFxl+sPAd7Rq+sDl8buebouuDtwdn8j1EcxGgGc4smVpd56u2r5vDezKlWnc+mcJaBWmEemC4L59XMQlmMfCK2pWWqb/o5NfuwBx3lPDUd01zfQe+iWvMX5lU8Ml+6xdLUJGFGMwH6cL7sMUA/YbsMwlvToYhbkTd1wJjYN/dvK9ps+bp1ruuHOuxDDZ84qxzGzdRHUEcsRZlHox7iovuIqBR22rVk1EvZFm60OAGRiiJA7+GhvvPF6UV35bPFRYO1ed27wC6XN6z0OuFOQaTWdXsRv94N8PgbUEsDBBQAAgAIAFpnzkjJGH6LcgEAAPsCAAApAAAAdW5pdmVyc2FsL3NraW5fY3VzdG9taXphdGlvbl9zZXR0aW5ncy54bWyNUttqGzEQfc9XiPyAJY1uC1uDblsMwSnEEPpUtl61LE20ZaXQEPTx1SYxjhuXVvM0c86cYUanTT/GaB9Snu7Hpz6PU7wJOY/xe1pfINTup7tp/jSHFHJaHSu3YxymX5v4bVpqtZpyH4d+HuyCpjVG3fNDSmrlVM2YYRRJ5qlXyHluK9aAa8BWzFFi29UfEi+6c9iHmM+rtqsT9H3DJqYw500cwuMaTtlvodMNPs79MFZeWgu2RDlMLY4tgRjhkvtCNQAIZLkjDhcpG6kJ8phxDMUoChQQ4Zw0ohBJOdSsa0RVYb4RiEnGqCvU09qNtDaO2iKhIUTXaV41tnSdkRgjQggwV7iAzmBU2VA1NKjlgODAgCjaaKIAdbYzHSveeWE5UtQLjAszBjA+Hve43dtzHav/vc7hnP8QPPsFZ9HFW6sz5mr3D/Ncybtw//OuzwF97VPYDB8u7fV257e7L9fbq8+Xr9589vGBuRi2bv5Xf/8GUEsDBBQAAgAIAFpnzkgM1XO42g4AAKcbAAAXAAAAdW5pdmVyc2FsL3VuaXZlcnNhbC5wbmftV/lXk1e3fqktWhWH1XpFAsShX1uRglEBmYIIFl01QCSVgoRQUSlTkCEJUwItXxVRSEcGEdBoA2FIjJEpgUSqkLYRohKIEAPaFJCMQkxCJnJf8OvqXXet+xdcfnhX3v3kPec8Z+/n7LP3pcjwMIe1TmsBAHA4djT0BACs2gIAb5WusQcR+x/Eu8Afu+wTYYcB+pDzLGi8nRSMCAYAJnmd5ct3QPvd80djsgFgw/2lx46f0XQGACABx0KDUbnxKimi5YOpbfwXxuNGgAR02m3tQ5z/iNLy8QcJpTvlh1GbHhR/QP/pbVjX5s05NyjfXC/dvqMJ8t6O72rqNE9+J/7AD4jKNihsd/c39q71GKqhN9PVftIRIaNFWPNZS7Lpz8ueJxuI+jH5jxFwX+2Li9C3AMDyaM3IuhEH7esQlEUGtX0VDW7ji2aS43AMKo5b2I3eBAAJdfJSVtOCScGQLPHvoNV3oRouyc+Bo9OiAjNnGUXWVP/3wO9q5Zc+k64HgGL0JdA923e6ga+lTeCQnRTw29LSFXAFXAFXwBVwBVwBV8AVcAVcAf8fglVcy7wA7Jru3QgFO4pNm8HXQ6Eo8J/NSDsACP2/Qd+P3ehx3XfyZ3+pOhkBN/4l71sNjZNmCwN9rrHROLMcP6pSqVcDgGIwkYvtwSFFKk/Pnle/xst+je0Y3aYgiIkgFDTdlatpWrBohdE8qypDAim42Sw51cnhBAFAnGI4Iqj3y8mAcFHXbfUpQkNS+8MjEK2aQqJyntmIKpctQrg5rWBVRg6OwzH/mL9onBHmaCtJ2trJVpDPj6keRdpBn+iIgLkHNUGLc2Txw5lc+MLzEqjeKvDkFY70GGdOCAa153T7IQKrtsHWkzLRVShuULD5v+WlJUqyNga+fjRgrrk6qfIjb6WFCD9luwCSkVrmTGYaG2l9sbHoK42htXJ2NPAdHStQ4/PMUFF2OTZtmUtT35iQpGexvo71KZrtkGA503fW/sDusb89NV2bATez4ypkTUQMDGm20Dlq0w73lOdw0n9NVZ7CxkD+3R5PbMOldsMYrlu9Ihl5MnOeNNzg6EtOT4ulq1PRRYGVqYs9E3m++m1DbDV6QwV29T28buDBTTJ83BUTfowwmST1a7xFGpgxfiiaQD6WNl2mcIIuNgd/4aCWpzo8YZ8957VdZV+oG3od8F2LYnzK9NsIqWH1S50H8dtQIs85N/rQqLCZy9jkHMTa/K/E7vyAK/ujvY42CN2e5Qwj0qvXK1x3XcTeVN9fIA1n4Rr4MuMXyLnEay+eTaXdktjdRtfNKSv2NFI5Gha2LioqSKHmQg+jnL8qPH5GvKYpeDZgbxy/pgwaYT1eGcRxKhSLzypHDDL3ww4W/nWu/UxizT7XjV4JmHpcU1GGaYxecMWZXW7iujZKKiGZMAx+osJIt0RKXnYEZvsD3i3CcQL/pyiR1BbTOUSjicu0Juta5GanVT3YidaJd+snd6tFh/A9kKE5XBBn8xaBHR7cYHUV07KXzjpFklwnShM/kA7QBekc4iW1MXe9tAP0Hf9ResFoWzZo2I3SyL9em9cg3XHmBBAqkydGSq2TVU1ryu3ifTI6nEWDKdtjtO/0k1vMY2hh00s6r7RMipPU4xTOIZ0qkBN7NqLIFMWxeLDTV7Vm/8Grfjar72s9NYMaaRhU6fvgoUe+Wv+KnRdCvHVWum/L+7oYvZr12jma+O/kDd1Ggpt8fm5z4z5beH9rJRQKdZMZXOR3MtH3qZO0p68dj3UyFVlif7f6vOmakYtQUpdpQUbe6HqU8M/64T7/CkaCS+dM5Cva9Aez/mBb9ypGfc9qeg3xHCgeJ6Wc9lX5eT6WNog8kMi+2+oI3OghnOUb5W1nZaZze0Pq+UCSt47l+CKyRG/qRr0ufwX5HonhPy+Ib6QnubaKD5Hik3xvN6SDUbpTnh+nzj5Fj0YF6J8mtvBsVo2toMNGyJ/6OXr8bOdsR6BidOycNJ1G4/TkLDF0bwwx9LVKvO89Ydp2SsubJVuXBHOS/PVfnqvLyiIdHg0kpNdNhUVcmGM2/pIu5htpRDTU023XzoEep9/IeTh8QhzcRtGvqWA+s7AgdpFVYjFiFciSUFUV0okU+x4+WyW5szvthFTLFNkp56cEtgIqY4irGUL1LPx5OUkrn0d4Fi4HXCHCyztEokEMIW+ZZkw4pnCuP+Y8TqBuBvmdmJ9JVDh894ufNmBanCoIYFTMRATqRF78zryaGBcDH5eTlKFgp8QT0UMS6vIu0sHpiNc8IZ1MdZiVs/REaVNtIwYtyR3Xi8vrhQ8q3F3ueF74y7An9J3zOSDDK8EFCNx2ZeVuHbMpL98gJUjsCJ2qsSwjTl4cV2KCDWoHeHxx+LKmquXcchr2PrV0nAqya4V/NukShG/HOq1S+NXTa+VPuap8OY4yTU6cn68+OJRDtjPD2VbYkvePa+9x4yenBdNi7hRKq9C1UY1e19+6SWUGeSNq4yMImS810aVrn79kzyT2Ru2nOh0lCNYrqFNfsyT6tHh88vDdOOzi+LKLaMk963w0tfl9AQfcQX2thxJfIwuUT8MQiddPuX04LfgU9ZCvWFucWZn/4BBCq3Mv94mbZgHtWATu2rUq6eedEeekfpIrNPVkVxoadcVYxwyXavIdHJHtVxqZRT4qTogo8abko9o3ZGQHzZGrJxAl03Pqh9Xye7GrJWo0DSthTc2zEMPVk0TVGz1FKMT+n+MwghvQEnmHw95rfExBc7LvdZekjXKzh9sfCgaPhDc6fiW+m5wQMNHbsOr02w/nF7pbsA0P2biOmsbMho2XyvbpZV+QujcKmBSKK0QKHwPvvDBxIJSP8nSXWr5cPBiJqJ34Xr7kgW3eiESSoX14KVcM07Y+Dimh5EjsHdmyAW5KsyzLASso/TY/5Na0sGTC6f2qqX2yfHay61EyCyLrOmgv5fvVStpYCAQOo+gYsbb43Bs90p8Ve6FvDe3q9H4oK/HIkVn97x9STpcsXYotk7ZFQ9LG0hj0SS0bV5yKE/JhOE3Pw5TFhV/aYTjBz6AvsHVfDh+YJmD8lxXNaU6MJOQ1gvJ45OKjB7XBOxNg37trTUpzH76urZ6cJJt3chZOszbt+lSe2nZquIMsxD5R/QiKy9trROVq4Khn2E3VmqQY7u/eRUratFBrj5yDCpLFeZfUizlujvK+/Jk6At2VtPBiREYOIv282jU3AWdWdTZ8sssjgaM2HqROBefUzZ0+EeXDW47O+loqjGd+I56xI725o+seziv72axtYJa9oF2YZKVeFaKufK3da98rc7gFuxfvak4d997rqnkmzjxf+DrZuPUH/eP/MCw3w4buinmpTuZzloJ4xv6i411Uo+HYBWaR0N9NzgQ/Q4T2/8pb1DFGGCRdC+t802q5X0SQ9fXYvva0tmH01lcYqTbTGSWue4J2auxWpP7DcSpL+59T5i379ibV112eai3oLpwF9dSjH09VMROhXulOjzxuUq7IjPOMINW+vfXCXKXJxAx/o2nRATW/kHqDSqSctvRVxOIraFO1R/llZflpOeYz7yGZkUk7SVYFpnPHY9rZ1Do1u9gmrydrMQevYtL8dHGQKEP44PL1M7xNc6s8ud5nMZCLZ6cL2Tg8TMPKz6QVkbe2Yo1YCcD6qKHwTiBJ2UxFrBr3cBsIq0pxWqW6Ks89KW4/MLpHtv4IglM/G98ogS4lpJSrGVqLqf1KmRG+YYtDe1EK5icTd3SbocA4MA4Dtf6edPHpp6jj8qDFZrLX4OPbl09l9OJ0VTzLWd2iWZPdZzEKi+DmaohixI5ewFXeLIBXGl0acV8ihUzYeTqjlrSDIdG3nkqq84skq/BaMTr+DWmvi/0BOAFeYl+N7s6aeo7J8fCqlh7oYoi/i6VWoLVTXkfpAj6Tx8UkxTPsx2TzsOdwVGfQsiNVsWqyyRGFhg/tE1kyoZUpNeMf6azziLuZgTr2QQ+I2ceh9YbrOl31Sz3fm3L6BK8YzQuBrQ6hQdWQjJ5MKhczxLMtmqN5ZqlmPHiPDxe7fXCEPSOAg9mNVvLCsUuM0twTZac5NnzkEhU4yVZsW6bsTStJdWnl5HnhqqqWzxVRxI0Jl2aBOq0cktlaukrZRDCZ+uKW71BPfKaU8mf+S7VQWeGvPlhAyNpwofnB1Pa7HrVVtOFQ3kK/Jz2m4vINSGh2u9p4hwyeDJE/QqZtV1DXkjPHc39cXiLx5fKxGNn3YED0iSQdcl375DPPdv73UaOqi6AUdxfox5Ik1tt7kLBuVYeEXvbtE4fDgqzuBptlRpX1bIEdfCBaUe9pfllPZvntimTCi5ybqSZC3ROp7n3Csphhy/pWnkZHikSfTKZDEurCoMS7gZXXmrFQMPuFf25tbwwJ0h8oLbvUtJAst38c1/Ymyq4h/2M8WFOkF+PgNov2pWGPx9U3Q0caG0jj6hJiadkxw1yjSTmftSm2alCwsDDcP+pA6Y41FI7xyXM7P/+nZBP9U7LtBsuSznEzzxMJowU5SKwUfQuDa7oP3AWDx8CI6EGf+G9EdR/8e4NNwmS88HftXUFSsHRDsYp0JVFUfv1NoZldz9hSENZPntsggSnn6VJJBo/oXRz76X1vnmXKM1oYaIjzT5ga0A/5a+L2F0+nECaJBDNIjRlBE+PE3mDon20olt6yFfWXY6tsMFPAIn8OMnbDBu33A6c90iZGf6acKNBITbxkYcpYbCPH47lNrr3Kz/2+WfFshnV9qQjnk7SyfMnZuNw/ktIq5qaHJ5CZm6FnzMousE1RKgl71BwN13vnBdBhprQasAeapa8DnlOafT4Oh7njXbbWp3wxQvQbqI0oCDviO+qfxj//Gwe/5V2deYuOSTax15eFueb9pUzc4RURCQCN8p3lRjxT0/WqkWQzZEaiLKilBJVUBOUtipStHi15Uj8AeBW16391f3EmeQtjfBtoS1ARcSawGxmv+dsAT7rkbyPWmpTVAQ54Go0LRSQhkcOdkySJxxoAuI2y7qVCKRSqhmvG6nRiTOcesCNEeaJ8LEWxbYsOZ9YgbKyad7DgPMCxI+Gh9MMJ3/w3UEsDBBQAAgAIAFpnzkhwa966SwAAAGoAAAAbAAAAdW5pdmVyc2FsL3VuaXZlcnNhbC5wbmcueG1ss7GvyM1RKEstKs7Mz7NVMtQzULK34+WyKShKLctMLVeoAIoBBSFASaESyDVCcMszU0oybJXMzUwRYhmpmekZJbZKpuYmcEF9oJEAUEsBAgAAFAACAAgAaGPOSBUOrShkBAAABxEAAB0AAAAAAAAAAQAAAAAAAAAAAHVuaXZlcnNhbC9jb21tb25fbWVzc2FnZXMubG5nUEsBAgAAFAACAAgAaGPOSAh+CyMpAwAAhgwAACcAAAAAAAAAAQAAAAAAnwQAAHVuaXZlcnNhbC9mbGFzaF9wdWJsaXNoaW5nX3NldHRpbmdzLnhtbFBLAQIAABQAAgAIAGhjzkiQtduluAIAAFMKAAAhAAAAAAAAAAEAAAAAAA0IAAB1bml2ZXJzYWwvZmxhc2hfc2tpbl9zZXR0aW5ncy54bWxQSwECAAAUAAIACABoY85IKpYPZ/4CAACXCwAAJgAAAAAAAAABAAAAAAAECwAAdW5pdmVyc2FsL2h0bWxfcHVibGlzaGluZ19zZXR0aW5ncy54bWxQSwECAAAUAAIACABoY85IoU//tJkBAAAdBgAAHwAAAAAAAAABAAAAAABGDgAAdW5pdmVyc2FsL2h0bWxfc2tpbl9zZXR0aW5ncy5qc1BLAQIAABQAAgAIAFpnzkg9PC/RwQAAAOUBAAAaAAAAAAAAAAEAAAAAABwQAAB1bml2ZXJzYWwvaTE4bl9wcmVzZXRzLnhtbFBLAQIAABQAAgAIAFpnzkhR5XXGbwAAAHYAAAAcAAAAAAAAAAEAAAAAABURAAB1bml2ZXJzYWwvbG9jYWxfc2V0dGluZ3MueG1sUEsBAgAAFAACAAgARJRXRyO0Tvv7AgAAsAgAABQAAAAAAAAAAQAAAAAAvhEAAHVuaXZlcnNhbC9wbGF5ZXIueG1sUEsBAgAAFAACAAgAWmfOSMkYfotyAQAA+wIAACkAAAAAAAAAAQAAAAAA6xQAAHVuaXZlcnNhbC9za2luX2N1c3RvbWl6YXRpb25fc2V0dGluZ3MueG1sUEsBAgAAFAACAAgAWmfOSAzVc7jaDgAApxsAABcAAAAAAAAAAAAAAAAApBYAAHVuaXZlcnNhbC91bml2ZXJzYWwucG5nUEsBAgAAFAACAAgAWmfOSHBr3rpLAAAAagAAABsAAAAAAAAAAQAAAAAAsyUAAHVuaXZlcnNhbC91bml2ZXJzYWwucG5nLnhtbFBLBQYAAAAACwALAEkDAAA3JgAAAAA="/>
  <p:tag name="ISPRING_PRESENTATION_TITLE" val="www.33ppt.com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_ULTRA_SCORM_COURSE_ID" val="6EDA41B8-4DD8-484E-A498-8AAF89A1BDA7"/>
  <p:tag name="ISPRINGCLOUDFOLDERID" val="0"/>
  <p:tag name="ISPRINGCLOUDFOLDERPATH" val="Repository"/>
  <p:tag name="ISPRINGONLINEFOLDERID" val="0"/>
  <p:tag name="ISPRINGONLINEFOLDERPATH" val="Content List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825</Words>
  <Application>Microsoft Macintosh PowerPoint</Application>
  <PresentationFormat>Widescreen</PresentationFormat>
  <Paragraphs>82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http://www.ypppt.com/</dc:description>
  <cp:lastModifiedBy/>
  <cp:revision>1</cp:revision>
  <dcterms:created xsi:type="dcterms:W3CDTF">2017-02-23T02:39:51Z</dcterms:created>
  <dcterms:modified xsi:type="dcterms:W3CDTF">2020-05-18T02:14:47Z</dcterms:modified>
  <cp:category/>
</cp:coreProperties>
</file>