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9" r:id="rId3"/>
    <p:sldId id="260" r:id="rId4"/>
    <p:sldId id="261"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14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xfrm>
            <a:off x="1143000" y="685800"/>
            <a:ext cx="4572000" cy="3429000"/>
          </a:xfrm>
          <a:prstGeom prst="rect">
            <a:avLst/>
          </a:prstGeom>
        </p:spPr>
        <p:txBody>
          <a:bodyPr/>
          <a:lstStyle/>
          <a:p>
            <a:endParaRPr/>
          </a:p>
        </p:txBody>
      </p:sp>
      <p:sp>
        <p:nvSpPr>
          <p:cNvPr id="145" name="Shape 1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lvl1pPr defTabSz="914400">
              <a:lnSpc>
                <a:spcPct val="95000"/>
              </a:lnSpc>
              <a:defRPr sz="1600">
                <a:latin typeface="Arial"/>
                <a:ea typeface="Arial"/>
                <a:cs typeface="Arial"/>
                <a:sym typeface="Arial"/>
              </a:defRPr>
            </a:lvl1pPr>
          </a:lstStyle>
          <a:p>
            <a:r>
              <a:t>Operating System is a piece of software acting as the interface between application and hardware. It manage hardware devices using interrupts and drivers, manage storage resources using memory management technique and building a file system to store files on harddisks. It also manage all the applications running on it using process management and security options. Last but not least, it provides the basic interface of networking with other devices.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pPr lvl="1" indent="457200" defTabSz="914400">
              <a:lnSpc>
                <a:spcPct val="100000"/>
              </a:lnSpc>
              <a:defRPr>
                <a:latin typeface="Calibri"/>
                <a:ea typeface="Calibri"/>
                <a:cs typeface="Calibri"/>
                <a:sym typeface="Calibri"/>
              </a:defRPr>
            </a:pPr>
            <a:r>
              <a:t>Each file is under a </a:t>
            </a:r>
            <a:r>
              <a:rPr>
                <a:solidFill>
                  <a:srgbClr val="953735"/>
                </a:solidFill>
              </a:rPr>
              <a:t>directory</a:t>
            </a:r>
            <a:r>
              <a:t>.</a:t>
            </a:r>
          </a:p>
          <a:p>
            <a:pPr lvl="1" indent="457200" defTabSz="914400">
              <a:lnSpc>
                <a:spcPct val="100000"/>
              </a:lnSpc>
              <a:defRPr>
                <a:latin typeface="Calibri"/>
                <a:ea typeface="Calibri"/>
                <a:cs typeface="Calibri"/>
                <a:sym typeface="Calibri"/>
              </a:defRPr>
            </a:pPr>
            <a:r>
              <a:t>A </a:t>
            </a:r>
            <a:r>
              <a:rPr>
                <a:solidFill>
                  <a:srgbClr val="953735"/>
                </a:solidFill>
              </a:rPr>
              <a:t>directory </a:t>
            </a:r>
            <a:r>
              <a:t>is also a file.</a:t>
            </a:r>
          </a:p>
          <a:p>
            <a:pPr lvl="1" indent="457200" defTabSz="914400">
              <a:lnSpc>
                <a:spcPct val="100000"/>
              </a:lnSpc>
              <a:defRPr>
                <a:latin typeface="Calibri"/>
                <a:ea typeface="Calibri"/>
                <a:cs typeface="Calibri"/>
                <a:sym typeface="Calibri"/>
              </a:defRPr>
            </a:pPr>
            <a:r>
              <a:t>Only one root “/”.</a:t>
            </a:r>
          </a:p>
          <a:p>
            <a:pPr lvl="1" indent="457200" defTabSz="914400">
              <a:lnSpc>
                <a:spcPct val="100000"/>
              </a:lnSpc>
              <a:defRPr>
                <a:solidFill>
                  <a:srgbClr val="31859C"/>
                </a:solidFill>
                <a:latin typeface="Calibri"/>
                <a:ea typeface="Calibri"/>
                <a:cs typeface="Calibri"/>
                <a:sym typeface="Calibri"/>
              </a:defRPr>
            </a:pPr>
            <a:r>
              <a:t>Regular files</a:t>
            </a:r>
            <a:r>
              <a:rPr>
                <a:solidFill>
                  <a:srgbClr val="000000"/>
                </a:solidFill>
              </a:rPr>
              <a:t> can only be leaves.</a:t>
            </a:r>
          </a:p>
          <a:p>
            <a:pPr lvl="2" indent="914400" defTabSz="914400">
              <a:lnSpc>
                <a:spcPct val="100000"/>
              </a:lnSpc>
              <a:defRPr sz="1900">
                <a:latin typeface="Calibri"/>
                <a:ea typeface="Calibri"/>
                <a:cs typeface="Calibri"/>
                <a:sym typeface="Calibri"/>
              </a:defRPr>
            </a:pPr>
            <a:r>
              <a:t>e.g., documents, music,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pPr marL="455612" lvl="1" indent="-341311" defTabSz="914400">
              <a:lnSpc>
                <a:spcPct val="95000"/>
              </a:lnSpc>
              <a:buClr>
                <a:srgbClr val="000000"/>
              </a:buClr>
              <a:buSzPct val="100000"/>
              <a:buChar char="•"/>
              <a:defRPr sz="2700">
                <a:latin typeface="Arial"/>
                <a:ea typeface="Arial"/>
                <a:cs typeface="Arial"/>
                <a:sym typeface="Arial"/>
              </a:defRPr>
            </a:pPr>
            <a:r>
              <a:t>top: monitoring processes</a:t>
            </a:r>
            <a:endParaRPr sz="3400"/>
          </a:p>
          <a:p>
            <a:pPr marL="455612" lvl="1" indent="-341311" defTabSz="914400">
              <a:lnSpc>
                <a:spcPct val="95000"/>
              </a:lnSpc>
              <a:buClr>
                <a:srgbClr val="000000"/>
              </a:buClr>
              <a:buSzPct val="100000"/>
              <a:buChar char="•"/>
              <a:defRPr sz="2700">
                <a:latin typeface="Arial"/>
                <a:ea typeface="Arial"/>
                <a:cs typeface="Arial"/>
                <a:sym typeface="Arial"/>
              </a:defRPr>
            </a:pPr>
            <a:r>
              <a:t>ps: write information about processes, subject to having appropriate privileges to obtain information about those processes.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17" name="Shape 117"/>
          <p:cNvSpPr>
            <a:spLocks noGrp="1"/>
          </p:cNvSpPr>
          <p:nvPr>
            <p:ph type="title"/>
          </p:nvPr>
        </p:nvSpPr>
        <p:spPr>
          <a:xfrm>
            <a:off x="650238" y="390595"/>
            <a:ext cx="11704324" cy="1625602"/>
          </a:xfrm>
          <a:prstGeom prst="rect">
            <a:avLst/>
          </a:prstGeom>
        </p:spPr>
        <p:txBody>
          <a:bodyPr lIns="65022" tIns="65022" rIns="65022" bIns="65022"/>
          <a:lstStyle>
            <a:lvl1pPr defTabSz="1300480">
              <a:defRPr sz="6200">
                <a:latin typeface="Calibri"/>
                <a:ea typeface="Calibri"/>
                <a:cs typeface="Calibri"/>
                <a:sym typeface="Calibri"/>
              </a:defRPr>
            </a:lvl1pPr>
          </a:lstStyle>
          <a:p>
            <a:r>
              <a:t>Title Text</a:t>
            </a:r>
          </a:p>
        </p:txBody>
      </p:sp>
      <p:sp>
        <p:nvSpPr>
          <p:cNvPr id="118" name="Shape 118"/>
          <p:cNvSpPr>
            <a:spLocks noGrp="1"/>
          </p:cNvSpPr>
          <p:nvPr>
            <p:ph type="body" idx="1"/>
          </p:nvPr>
        </p:nvSpPr>
        <p:spPr>
          <a:xfrm>
            <a:off x="650238" y="2275838"/>
            <a:ext cx="11704324" cy="6436928"/>
          </a:xfrm>
          <a:prstGeom prst="rect">
            <a:avLst/>
          </a:prstGeom>
        </p:spPr>
        <p:txBody>
          <a:bodyPr lIns="65022" tIns="65022" rIns="65022" bIns="65022" anchor="t"/>
          <a:lstStyle>
            <a:lvl1pPr marL="471487" indent="-471487" defTabSz="1300480">
              <a:spcBef>
                <a:spcPts val="1000"/>
              </a:spcBef>
              <a:buSzPct val="100000"/>
              <a:buFont typeface="Arial"/>
              <a:defRPr sz="4400">
                <a:latin typeface="Calibri"/>
                <a:ea typeface="Calibri"/>
                <a:cs typeface="Calibri"/>
                <a:sym typeface="Calibri"/>
              </a:defRPr>
            </a:lvl1pPr>
            <a:lvl2pPr marL="906234" indent="-449034" defTabSz="1300480">
              <a:spcBef>
                <a:spcPts val="1000"/>
              </a:spcBef>
              <a:buSzPct val="100000"/>
              <a:buFont typeface="Arial"/>
              <a:buChar char="–"/>
              <a:defRPr sz="4400">
                <a:latin typeface="Calibri"/>
                <a:ea typeface="Calibri"/>
                <a:cs typeface="Calibri"/>
                <a:sym typeface="Calibri"/>
              </a:defRPr>
            </a:lvl2pPr>
            <a:lvl3pPr indent="-419100" defTabSz="1300480">
              <a:spcBef>
                <a:spcPts val="1000"/>
              </a:spcBef>
              <a:buSzPct val="100000"/>
              <a:buFont typeface="Arial"/>
              <a:defRPr sz="4400">
                <a:latin typeface="Calibri"/>
                <a:ea typeface="Calibri"/>
                <a:cs typeface="Calibri"/>
                <a:sym typeface="Calibri"/>
              </a:defRPr>
            </a:lvl3pPr>
            <a:lvl4pPr marL="1874520" indent="-502919" defTabSz="1300480">
              <a:spcBef>
                <a:spcPts val="1000"/>
              </a:spcBef>
              <a:buSzPct val="100000"/>
              <a:buFont typeface="Arial"/>
              <a:buChar char="–"/>
              <a:defRPr sz="4400">
                <a:latin typeface="Calibri"/>
                <a:ea typeface="Calibri"/>
                <a:cs typeface="Calibri"/>
                <a:sym typeface="Calibri"/>
              </a:defRPr>
            </a:lvl4pPr>
            <a:lvl5pPr marL="2331720" indent="-502920" defTabSz="1300480">
              <a:spcBef>
                <a:spcPts val="1000"/>
              </a:spcBef>
              <a:buSzPct val="100000"/>
              <a:buFont typeface="Arial"/>
              <a:buChar char="»"/>
              <a:defRPr sz="4400">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xfrm>
            <a:off x="11998692" y="9114113"/>
            <a:ext cx="355869" cy="371347"/>
          </a:xfrm>
          <a:prstGeom prst="rect">
            <a:avLst/>
          </a:prstGeom>
        </p:spPr>
        <p:txBody>
          <a:bodyPr lIns="65022" tIns="65022" rIns="65022" bIns="65022" anchor="ctr"/>
          <a:lstStyle>
            <a:lvl1pPr algn="r" defTabSz="1300480">
              <a:defRPr sz="16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35" name="Shape 135"/>
          <p:cNvSpPr>
            <a:spLocks noGrp="1"/>
          </p:cNvSpPr>
          <p:nvPr>
            <p:ph type="title"/>
          </p:nvPr>
        </p:nvSpPr>
        <p:spPr>
          <a:xfrm>
            <a:off x="650238" y="390595"/>
            <a:ext cx="11704324" cy="1625602"/>
          </a:xfrm>
          <a:prstGeom prst="rect">
            <a:avLst/>
          </a:prstGeom>
        </p:spPr>
        <p:txBody>
          <a:bodyPr lIns="65022" tIns="65022" rIns="65022" bIns="65022"/>
          <a:lstStyle>
            <a:lvl1pPr defTabSz="1300480">
              <a:defRPr sz="6200">
                <a:latin typeface="Calibri"/>
                <a:ea typeface="Calibri"/>
                <a:cs typeface="Calibri"/>
                <a:sym typeface="Calibri"/>
              </a:defRPr>
            </a:lvl1pPr>
          </a:lstStyle>
          <a:p>
            <a:r>
              <a:t>Title Text</a:t>
            </a:r>
          </a:p>
        </p:txBody>
      </p:sp>
      <p:sp>
        <p:nvSpPr>
          <p:cNvPr id="136" name="Shape 136"/>
          <p:cNvSpPr>
            <a:spLocks noGrp="1"/>
          </p:cNvSpPr>
          <p:nvPr>
            <p:ph type="body" sz="quarter" idx="1"/>
          </p:nvPr>
        </p:nvSpPr>
        <p:spPr>
          <a:xfrm>
            <a:off x="650238" y="2183270"/>
            <a:ext cx="5746048" cy="909886"/>
          </a:xfrm>
          <a:prstGeom prst="rect">
            <a:avLst/>
          </a:prstGeom>
        </p:spPr>
        <p:txBody>
          <a:bodyPr lIns="65022" tIns="65022" rIns="65022" bIns="65022" anchor="b"/>
          <a:lstStyle>
            <a:lvl1pPr marL="0" indent="0" defTabSz="1300480">
              <a:spcBef>
                <a:spcPts val="800"/>
              </a:spcBef>
              <a:buSzTx/>
              <a:buNone/>
              <a:defRPr sz="3400" b="1">
                <a:latin typeface="Calibri"/>
                <a:ea typeface="Calibri"/>
                <a:cs typeface="Calibri"/>
                <a:sym typeface="Calibri"/>
              </a:defRPr>
            </a:lvl1pPr>
            <a:lvl2pPr marL="0" indent="0" defTabSz="1300480">
              <a:spcBef>
                <a:spcPts val="800"/>
              </a:spcBef>
              <a:buSzTx/>
              <a:buNone/>
              <a:defRPr sz="3400" b="1">
                <a:latin typeface="Calibri"/>
                <a:ea typeface="Calibri"/>
                <a:cs typeface="Calibri"/>
                <a:sym typeface="Calibri"/>
              </a:defRPr>
            </a:lvl2pPr>
            <a:lvl3pPr marL="0" indent="0" defTabSz="1300480">
              <a:spcBef>
                <a:spcPts val="800"/>
              </a:spcBef>
              <a:buSzTx/>
              <a:buNone/>
              <a:defRPr sz="3400" b="1">
                <a:latin typeface="Calibri"/>
                <a:ea typeface="Calibri"/>
                <a:cs typeface="Calibri"/>
                <a:sym typeface="Calibri"/>
              </a:defRPr>
            </a:lvl3pPr>
            <a:lvl4pPr marL="0" indent="0" defTabSz="1300480">
              <a:spcBef>
                <a:spcPts val="800"/>
              </a:spcBef>
              <a:buSzTx/>
              <a:buNone/>
              <a:defRPr sz="3400" b="1">
                <a:latin typeface="Calibri"/>
                <a:ea typeface="Calibri"/>
                <a:cs typeface="Calibri"/>
                <a:sym typeface="Calibri"/>
              </a:defRPr>
            </a:lvl4pPr>
            <a:lvl5pPr marL="0" indent="0" defTabSz="1300480">
              <a:spcBef>
                <a:spcPts val="800"/>
              </a:spcBef>
              <a:buSzTx/>
              <a:buNone/>
              <a:defRPr sz="3400" b="1">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7" name="Shape 137"/>
          <p:cNvSpPr>
            <a:spLocks noGrp="1"/>
          </p:cNvSpPr>
          <p:nvPr>
            <p:ph type="body" sz="quarter" idx="13"/>
          </p:nvPr>
        </p:nvSpPr>
        <p:spPr>
          <a:xfrm>
            <a:off x="6606257" y="2183271"/>
            <a:ext cx="5748305" cy="909884"/>
          </a:xfrm>
          <a:prstGeom prst="rect">
            <a:avLst/>
          </a:prstGeom>
        </p:spPr>
        <p:txBody>
          <a:bodyPr lIns="65022" tIns="65022" rIns="65022" bIns="65022" anchor="b"/>
          <a:lstStyle/>
          <a:p>
            <a:endParaRPr/>
          </a:p>
        </p:txBody>
      </p:sp>
      <p:sp>
        <p:nvSpPr>
          <p:cNvPr id="138" name="Shape 138"/>
          <p:cNvSpPr>
            <a:spLocks noGrp="1"/>
          </p:cNvSpPr>
          <p:nvPr>
            <p:ph type="sldNum" sz="quarter" idx="2"/>
          </p:nvPr>
        </p:nvSpPr>
        <p:spPr>
          <a:xfrm>
            <a:off x="11998692" y="9114113"/>
            <a:ext cx="355869" cy="371347"/>
          </a:xfrm>
          <a:prstGeom prst="rect">
            <a:avLst/>
          </a:prstGeom>
        </p:spPr>
        <p:txBody>
          <a:bodyPr lIns="65022" tIns="65022" rIns="65022" bIns="65022" anchor="ctr"/>
          <a:lstStyle>
            <a:lvl1pPr algn="r" defTabSz="1300480">
              <a:defRPr sz="16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2"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
          </p:nvPr>
        </p:nvSpPr>
        <p:spPr>
          <a:xfrm>
            <a:off x="1270000" y="6362700"/>
            <a:ext cx="10464800" cy="469900"/>
          </a:xfrm>
          <a:prstGeom prst="rect">
            <a:avLst/>
          </a:prstGeom>
        </p:spPr>
        <p:txBody>
          <a:bodyPr anchor="t"/>
          <a:lstStyle>
            <a:lvl1pPr marL="0" indent="0" algn="ctr">
              <a:spcBef>
                <a:spcPts val="0"/>
              </a:spcBef>
              <a:buSzTx/>
              <a:buNone/>
              <a:defRPr sz="2400"/>
            </a:lvl1pPr>
          </a:lstStyle>
          <a:p>
            <a:r>
              <a:t>–Johnny Appleseed</a:t>
            </a:r>
          </a:p>
        </p:txBody>
      </p:sp>
      <p:sp>
        <p:nvSpPr>
          <p:cNvPr id="94" name="Shape 94"/>
          <p:cNvSpPr>
            <a:spLocks noGrp="1"/>
          </p:cNvSpPr>
          <p:nvPr>
            <p:ph type="body" sz="quarter" idx="13"/>
          </p:nvPr>
        </p:nvSpPr>
        <p:spPr>
          <a:xfrm>
            <a:off x="1270000" y="4267200"/>
            <a:ext cx="10464800" cy="685800"/>
          </a:xfrm>
          <a:prstGeom prst="rect">
            <a:avLst/>
          </a:prstGeom>
        </p:spPr>
        <p:txBody>
          <a:bodyPr/>
          <a:lstStyle/>
          <a:p>
            <a:pPr marL="0" indent="0" algn="ctr">
              <a:spcBef>
                <a:spcPts val="0"/>
              </a:spcBef>
              <a:buSzTx/>
              <a:buNone/>
              <a:defRPr sz="3800"/>
            </a:pPr>
            <a:endParaRP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3"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hyperlink" Target="http://en.wikipedia.org/wiki/Operating_syste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ctrTitle"/>
          </p:nvPr>
        </p:nvSpPr>
        <p:spPr>
          <a:prstGeom prst="rect">
            <a:avLst/>
          </a:prstGeom>
        </p:spPr>
        <p:txBody>
          <a:bodyPr/>
          <a:lstStyle/>
          <a:p>
            <a:r>
              <a:t>CS35L-5</a:t>
            </a:r>
          </a:p>
        </p:txBody>
      </p:sp>
      <p:sp>
        <p:nvSpPr>
          <p:cNvPr id="148" name="Shape 148"/>
          <p:cNvSpPr>
            <a:spLocks noGrp="1"/>
          </p:cNvSpPr>
          <p:nvPr>
            <p:ph type="subTitle" sz="quarter" idx="1"/>
          </p:nvPr>
        </p:nvSpPr>
        <p:spPr>
          <a:prstGeom prst="rect">
            <a:avLst/>
          </a:prstGeom>
        </p:spPr>
        <p:txBody>
          <a:bodyPr/>
          <a:lstStyle/>
          <a:p>
            <a:r>
              <a:t>Week 1 - Day1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The Basics: Shell</a:t>
            </a:r>
          </a:p>
        </p:txBody>
      </p:sp>
      <p:sp>
        <p:nvSpPr>
          <p:cNvPr id="326" name="Shape 326"/>
          <p:cNvSpPr>
            <a:spLocks noGrp="1"/>
          </p:cNvSpPr>
          <p:nvPr>
            <p:ph type="body" idx="1"/>
          </p:nvPr>
        </p:nvSpPr>
        <p:spPr>
          <a:xfrm>
            <a:off x="650238" y="2275839"/>
            <a:ext cx="11704323" cy="6436928"/>
          </a:xfrm>
          <a:prstGeom prst="rect">
            <a:avLst/>
          </a:prstGeom>
        </p:spPr>
        <p:txBody>
          <a:bodyPr/>
          <a:lstStyle/>
          <a:p>
            <a:pPr>
              <a:defRPr sz="3800" b="1"/>
            </a:pPr>
            <a:r>
              <a:rPr dirty="0"/>
              <a:t>&lt;up arrow&gt;</a:t>
            </a:r>
            <a:r>
              <a:rPr b="0" dirty="0"/>
              <a:t>: previous command </a:t>
            </a:r>
          </a:p>
          <a:p>
            <a:pPr>
              <a:defRPr sz="3800" b="1"/>
            </a:pPr>
            <a:r>
              <a:rPr dirty="0"/>
              <a:t>&lt;tab&gt;</a:t>
            </a:r>
            <a:r>
              <a:rPr b="0" dirty="0"/>
              <a:t>: auto-complete </a:t>
            </a:r>
          </a:p>
          <a:p>
            <a:pPr>
              <a:defRPr sz="3800" b="1"/>
            </a:pPr>
            <a:r>
              <a:rPr dirty="0">
                <a:highlight>
                  <a:srgbClr val="FFFF00"/>
                </a:highlight>
              </a:rPr>
              <a:t>!!</a:t>
            </a:r>
            <a:r>
              <a:rPr b="0" dirty="0">
                <a:highlight>
                  <a:srgbClr val="FFFF00"/>
                </a:highlight>
              </a:rPr>
              <a:t>: replace with previous command </a:t>
            </a:r>
          </a:p>
          <a:p>
            <a:pPr>
              <a:defRPr sz="3800" b="1"/>
            </a:pPr>
            <a:r>
              <a:rPr dirty="0"/>
              <a:t>![</a:t>
            </a:r>
            <a:r>
              <a:rPr i="1" dirty="0" err="1"/>
              <a:t>str</a:t>
            </a:r>
            <a:r>
              <a:rPr dirty="0"/>
              <a:t>]</a:t>
            </a:r>
            <a:r>
              <a:rPr b="0" dirty="0"/>
              <a:t>: refer to previous command with </a:t>
            </a:r>
            <a:r>
              <a:rPr b="0" dirty="0" err="1"/>
              <a:t>str</a:t>
            </a:r>
            <a:endParaRPr b="0" dirty="0"/>
          </a:p>
          <a:p>
            <a:pPr>
              <a:defRPr sz="3800" b="1"/>
            </a:pPr>
            <a:r>
              <a:rPr dirty="0"/>
              <a:t>Format</a:t>
            </a:r>
            <a:r>
              <a:rPr b="0" dirty="0"/>
              <a:t>: command -options arguments</a:t>
            </a:r>
          </a:p>
          <a:p>
            <a:pPr marL="0" lvl="1" indent="228600">
              <a:buSzTx/>
              <a:buNone/>
              <a:defRPr sz="3800"/>
            </a:pPr>
            <a:r>
              <a:rPr dirty="0" err="1"/>
              <a:t>eg</a:t>
            </a:r>
            <a:r>
              <a:rPr dirty="0"/>
              <a:t>. ls -l prefix*</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The Basics: Moving Around</a:t>
            </a:r>
          </a:p>
        </p:txBody>
      </p:sp>
      <p:sp>
        <p:nvSpPr>
          <p:cNvPr id="329" name="Shape 329"/>
          <p:cNvSpPr>
            <a:spLocks noGrp="1"/>
          </p:cNvSpPr>
          <p:nvPr>
            <p:ph type="body" idx="1"/>
          </p:nvPr>
        </p:nvSpPr>
        <p:spPr>
          <a:xfrm>
            <a:off x="650238" y="2275839"/>
            <a:ext cx="11704323" cy="6436928"/>
          </a:xfrm>
          <a:prstGeom prst="rect">
            <a:avLst/>
          </a:prstGeom>
        </p:spPr>
        <p:txBody>
          <a:bodyPr/>
          <a:lstStyle/>
          <a:p>
            <a:pPr marL="476248" indent="-476248">
              <a:spcBef>
                <a:spcPts val="1200"/>
              </a:spcBef>
              <a:defRPr sz="3800" b="1"/>
            </a:pPr>
            <a:r>
              <a:t>pwd</a:t>
            </a:r>
            <a:r>
              <a:rPr b="0"/>
              <a:t>: print working directory </a:t>
            </a:r>
          </a:p>
          <a:p>
            <a:pPr marL="476248" indent="-476248">
              <a:spcBef>
                <a:spcPts val="1200"/>
              </a:spcBef>
              <a:defRPr sz="3800" b="1"/>
            </a:pPr>
            <a:r>
              <a:t>cd</a:t>
            </a:r>
            <a:r>
              <a:rPr b="0"/>
              <a:t>: change directory </a:t>
            </a:r>
          </a:p>
          <a:p>
            <a:pPr marL="0" lvl="1" indent="457200">
              <a:spcBef>
                <a:spcPts val="900"/>
              </a:spcBef>
              <a:buSzTx/>
              <a:buNone/>
              <a:defRPr sz="3800" b="1"/>
            </a:pPr>
            <a:r>
              <a:t>~</a:t>
            </a:r>
            <a:r>
              <a:rPr b="0"/>
              <a:t>  home directory </a:t>
            </a:r>
          </a:p>
          <a:p>
            <a:pPr marL="0" lvl="1" indent="457200">
              <a:spcBef>
                <a:spcPts val="900"/>
              </a:spcBef>
              <a:buSzTx/>
              <a:buNone/>
              <a:defRPr sz="3800" b="1"/>
            </a:pPr>
            <a:r>
              <a:t>.</a:t>
            </a:r>
            <a:r>
              <a:rPr b="0"/>
              <a:t>   current directory </a:t>
            </a:r>
          </a:p>
          <a:p>
            <a:pPr marL="0" lvl="1" indent="457200">
              <a:spcBef>
                <a:spcPts val="900"/>
              </a:spcBef>
              <a:buSzTx/>
              <a:buNone/>
              <a:defRPr sz="3800" b="1"/>
            </a:pPr>
            <a:r>
              <a:t>/</a:t>
            </a:r>
            <a:r>
              <a:rPr b="0"/>
              <a:t>  root directory, or directory separator </a:t>
            </a:r>
          </a:p>
          <a:p>
            <a:pPr marL="0" lvl="1" indent="457200">
              <a:spcBef>
                <a:spcPts val="900"/>
              </a:spcBef>
              <a:buSzTx/>
              <a:buNone/>
              <a:defRPr sz="3800" b="1"/>
            </a:pPr>
            <a:r>
              <a:t>..</a:t>
            </a:r>
            <a:r>
              <a:rPr b="0"/>
              <a:t>  parent directory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The Basics: Dealing with Files </a:t>
            </a:r>
          </a:p>
        </p:txBody>
      </p:sp>
      <p:sp>
        <p:nvSpPr>
          <p:cNvPr id="332" name="Shape 332"/>
          <p:cNvSpPr>
            <a:spLocks noGrp="1"/>
          </p:cNvSpPr>
          <p:nvPr>
            <p:ph type="body" idx="1"/>
          </p:nvPr>
        </p:nvSpPr>
        <p:spPr>
          <a:xfrm>
            <a:off x="650238" y="2275839"/>
            <a:ext cx="11704323" cy="6436928"/>
          </a:xfrm>
          <a:prstGeom prst="rect">
            <a:avLst/>
          </a:prstGeom>
        </p:spPr>
        <p:txBody>
          <a:bodyPr/>
          <a:lstStyle/>
          <a:p>
            <a:pPr marL="474784" indent="-474784">
              <a:lnSpc>
                <a:spcPct val="80000"/>
              </a:lnSpc>
              <a:spcBef>
                <a:spcPts val="800"/>
              </a:spcBef>
              <a:defRPr sz="3600" b="1"/>
            </a:pPr>
            <a:r>
              <a:rPr dirty="0"/>
              <a:t>mv</a:t>
            </a:r>
            <a:r>
              <a:rPr b="0" dirty="0"/>
              <a:t>: move/</a:t>
            </a:r>
            <a:r>
              <a:rPr b="0" dirty="0">
                <a:highlight>
                  <a:srgbClr val="FFFF00"/>
                </a:highlight>
              </a:rPr>
              <a:t>rename</a:t>
            </a:r>
            <a:r>
              <a:rPr b="0" dirty="0"/>
              <a:t> a file</a:t>
            </a:r>
            <a:endParaRPr sz="5800" dirty="0"/>
          </a:p>
          <a:p>
            <a:pPr marL="474784" indent="-474784">
              <a:lnSpc>
                <a:spcPct val="80000"/>
              </a:lnSpc>
              <a:spcBef>
                <a:spcPts val="800"/>
              </a:spcBef>
              <a:defRPr sz="3600" b="1"/>
            </a:pPr>
            <a:r>
              <a:rPr dirty="0" err="1"/>
              <a:t>cp</a:t>
            </a:r>
            <a:r>
              <a:rPr b="0" dirty="0"/>
              <a:t>: copy a file </a:t>
            </a:r>
            <a:endParaRPr sz="2800" dirty="0"/>
          </a:p>
          <a:p>
            <a:pPr marL="474784" indent="-474784">
              <a:lnSpc>
                <a:spcPct val="80000"/>
              </a:lnSpc>
              <a:spcBef>
                <a:spcPts val="800"/>
              </a:spcBef>
              <a:defRPr sz="3600" b="1"/>
            </a:pPr>
            <a:r>
              <a:rPr dirty="0" err="1"/>
              <a:t>rm</a:t>
            </a:r>
            <a:r>
              <a:rPr b="0" dirty="0"/>
              <a:t>: remove a file</a:t>
            </a:r>
            <a:endParaRPr sz="2800" dirty="0"/>
          </a:p>
          <a:p>
            <a:pPr marL="852852" lvl="1" indent="-395652">
              <a:lnSpc>
                <a:spcPct val="80000"/>
              </a:lnSpc>
              <a:spcBef>
                <a:spcPts val="800"/>
              </a:spcBef>
              <a:defRPr sz="3600"/>
            </a:pPr>
            <a:r>
              <a:rPr dirty="0"/>
              <a:t>r: remove directories and their contents recursively </a:t>
            </a:r>
            <a:endParaRPr sz="2400" dirty="0"/>
          </a:p>
          <a:p>
            <a:pPr marL="474784" indent="-474784">
              <a:lnSpc>
                <a:spcPct val="80000"/>
              </a:lnSpc>
              <a:spcBef>
                <a:spcPts val="800"/>
              </a:spcBef>
              <a:defRPr sz="3600" b="1"/>
            </a:pPr>
            <a:r>
              <a:rPr dirty="0" err="1"/>
              <a:t>mkdir</a:t>
            </a:r>
            <a:r>
              <a:rPr b="0" dirty="0"/>
              <a:t>: make a directory </a:t>
            </a:r>
            <a:endParaRPr sz="2800" dirty="0"/>
          </a:p>
          <a:p>
            <a:pPr marL="474784" indent="-474784">
              <a:lnSpc>
                <a:spcPct val="80000"/>
              </a:lnSpc>
              <a:spcBef>
                <a:spcPts val="800"/>
              </a:spcBef>
              <a:defRPr sz="3600" b="1"/>
            </a:pPr>
            <a:r>
              <a:rPr dirty="0" err="1"/>
              <a:t>rmdir</a:t>
            </a:r>
            <a:r>
              <a:rPr b="0" dirty="0"/>
              <a:t>: remove an </a:t>
            </a:r>
            <a:r>
              <a:rPr b="0" dirty="0">
                <a:highlight>
                  <a:srgbClr val="FFFF00"/>
                </a:highlight>
              </a:rPr>
              <a:t>empt</a:t>
            </a:r>
            <a:r>
              <a:rPr b="0" dirty="0"/>
              <a:t>y directory </a:t>
            </a:r>
            <a:endParaRPr sz="2800" dirty="0"/>
          </a:p>
          <a:p>
            <a:pPr marL="474784" indent="-474784">
              <a:lnSpc>
                <a:spcPct val="80000"/>
              </a:lnSpc>
              <a:spcBef>
                <a:spcPts val="800"/>
              </a:spcBef>
              <a:defRPr sz="3600" b="1"/>
            </a:pPr>
            <a:r>
              <a:rPr dirty="0"/>
              <a:t>ls</a:t>
            </a:r>
            <a:r>
              <a:rPr b="0" dirty="0"/>
              <a:t>: list contents of a directory. Various useful options.</a:t>
            </a:r>
            <a:endParaRPr sz="5800" dirty="0"/>
          </a:p>
          <a:p>
            <a:pPr marL="474784" indent="-474784">
              <a:lnSpc>
                <a:spcPct val="80000"/>
              </a:lnSpc>
              <a:spcBef>
                <a:spcPts val="800"/>
              </a:spcBef>
              <a:defRPr sz="3600" b="1"/>
            </a:pPr>
            <a:r>
              <a:rPr dirty="0"/>
              <a:t>cat: </a:t>
            </a:r>
            <a:r>
              <a:rPr b="0" dirty="0"/>
              <a:t>concatenates contents of file</a:t>
            </a:r>
          </a:p>
          <a:p>
            <a:pPr marL="474784" indent="-474784">
              <a:lnSpc>
                <a:spcPct val="80000"/>
              </a:lnSpc>
              <a:spcBef>
                <a:spcPts val="800"/>
              </a:spcBef>
              <a:defRPr sz="3600" b="1"/>
            </a:pPr>
            <a:r>
              <a:rPr dirty="0"/>
              <a:t>head: </a:t>
            </a:r>
            <a:r>
              <a:rPr b="0" dirty="0"/>
              <a:t>displays first n lines of file</a:t>
            </a:r>
          </a:p>
          <a:p>
            <a:pPr marL="474784" indent="-474784">
              <a:lnSpc>
                <a:spcPct val="80000"/>
              </a:lnSpc>
              <a:spcBef>
                <a:spcPts val="800"/>
              </a:spcBef>
              <a:defRPr sz="3600" b="1"/>
            </a:pPr>
            <a:r>
              <a:rPr dirty="0"/>
              <a:t>tail:</a:t>
            </a:r>
            <a:r>
              <a:rPr b="0" dirty="0"/>
              <a:t> displays last n lines of file</a:t>
            </a:r>
            <a:r>
              <a:rPr dirty="0"/>
              <a:t> </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The Basics: Changing File Attributes </a:t>
            </a:r>
          </a:p>
        </p:txBody>
      </p:sp>
      <p:sp>
        <p:nvSpPr>
          <p:cNvPr id="335" name="Shape 335"/>
          <p:cNvSpPr>
            <a:spLocks noGrp="1"/>
          </p:cNvSpPr>
          <p:nvPr>
            <p:ph type="body" idx="1"/>
          </p:nvPr>
        </p:nvSpPr>
        <p:spPr>
          <a:xfrm>
            <a:off x="650238" y="2225039"/>
            <a:ext cx="11704323" cy="6436928"/>
          </a:xfrm>
          <a:prstGeom prst="rect">
            <a:avLst/>
          </a:prstGeom>
        </p:spPr>
        <p:txBody>
          <a:bodyPr/>
          <a:lstStyle/>
          <a:p>
            <a:pPr>
              <a:defRPr sz="3800" b="1"/>
            </a:pPr>
            <a:endParaRPr/>
          </a:p>
          <a:p>
            <a:pPr>
              <a:defRPr sz="3800" b="1"/>
            </a:pPr>
            <a:r>
              <a:t>touch</a:t>
            </a:r>
            <a:r>
              <a:rPr b="0"/>
              <a:t>: update access &amp; modification time to current time </a:t>
            </a:r>
          </a:p>
          <a:p>
            <a:pPr marL="845002" lvl="1" indent="-387802">
              <a:spcBef>
                <a:spcPts val="900"/>
              </a:spcBef>
              <a:defRPr sz="3800"/>
            </a:pPr>
            <a:r>
              <a:t>touch </a:t>
            </a:r>
            <a:r>
              <a:rPr i="1"/>
              <a:t>filename </a:t>
            </a:r>
          </a:p>
          <a:p>
            <a:pPr marL="845002" lvl="1" indent="-387802">
              <a:spcBef>
                <a:spcPts val="900"/>
              </a:spcBef>
              <a:defRPr sz="3800"/>
            </a:pPr>
            <a:r>
              <a:t>touch -t 201101311759.30 </a:t>
            </a:r>
            <a:r>
              <a:rPr i="1"/>
              <a:t>filename </a:t>
            </a:r>
          </a:p>
          <a:p>
            <a:pPr marL="1238250" lvl="2" indent="-323850">
              <a:spcBef>
                <a:spcPts val="800"/>
              </a:spcBef>
              <a:defRPr sz="3800"/>
            </a:pPr>
            <a:r>
              <a:t>Change filename’s access &amp; modification time to (year 2011 January day 31 time 17:59:30)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hape 337"/>
          <p:cNvSpPr>
            <a:spLocks noGrp="1"/>
          </p:cNvSpPr>
          <p:nvPr>
            <p:ph type="title"/>
          </p:nvPr>
        </p:nvSpPr>
        <p:spPr>
          <a:xfrm>
            <a:off x="650238" y="130951"/>
            <a:ext cx="11704323" cy="2144890"/>
          </a:xfrm>
          <a:prstGeom prst="rect">
            <a:avLst/>
          </a:prstGeom>
        </p:spPr>
        <p:txBody>
          <a:bodyPr/>
          <a:lstStyle/>
          <a:p>
            <a:r>
              <a:t>ln</a:t>
            </a:r>
          </a:p>
        </p:txBody>
      </p:sp>
      <p:sp>
        <p:nvSpPr>
          <p:cNvPr id="338" name="Shape 338"/>
          <p:cNvSpPr>
            <a:spLocks noGrp="1"/>
          </p:cNvSpPr>
          <p:nvPr>
            <p:ph type="body" idx="1"/>
          </p:nvPr>
        </p:nvSpPr>
        <p:spPr>
          <a:xfrm>
            <a:off x="650238" y="2978837"/>
            <a:ext cx="11704323" cy="6187190"/>
          </a:xfrm>
          <a:prstGeom prst="rect">
            <a:avLst/>
          </a:prstGeom>
        </p:spPr>
        <p:txBody>
          <a:bodyPr/>
          <a:lstStyle/>
          <a:p>
            <a:pPr>
              <a:defRPr sz="3800" b="1"/>
            </a:pPr>
            <a:r>
              <a:t>ln</a:t>
            </a:r>
            <a:r>
              <a:rPr b="0"/>
              <a:t>: create a link </a:t>
            </a:r>
          </a:p>
          <a:p>
            <a:pPr marL="845002" lvl="1" indent="-387802">
              <a:spcBef>
                <a:spcPts val="900"/>
              </a:spcBef>
              <a:defRPr sz="3800"/>
            </a:pPr>
            <a:r>
              <a:t>Hard links: point to physical data </a:t>
            </a:r>
          </a:p>
          <a:p>
            <a:pPr marL="845002" lvl="1" indent="-387802">
              <a:spcBef>
                <a:spcPts val="900"/>
              </a:spcBef>
              <a:defRPr sz="3800"/>
            </a:pPr>
            <a:r>
              <a:t>Soft links aka symbolic links (-s): point to a file </a:t>
            </a:r>
          </a:p>
        </p:txBody>
      </p:sp>
      <p:pic>
        <p:nvPicPr>
          <p:cNvPr id="339" name="image1.jpeg"/>
          <p:cNvPicPr>
            <a:picLocks noChangeAspect="1"/>
          </p:cNvPicPr>
          <p:nvPr/>
        </p:nvPicPr>
        <p:blipFill>
          <a:blip r:embed="rId2">
            <a:extLst/>
          </a:blip>
          <a:stretch>
            <a:fillRect/>
          </a:stretch>
        </p:blipFill>
        <p:spPr>
          <a:xfrm>
            <a:off x="3238500" y="5550560"/>
            <a:ext cx="6527800" cy="3238502"/>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Linux File Permissions</a:t>
            </a:r>
          </a:p>
        </p:txBody>
      </p:sp>
      <p:pic>
        <p:nvPicPr>
          <p:cNvPr id="342" name="image6.png"/>
          <p:cNvPicPr>
            <a:picLocks noChangeAspect="1"/>
          </p:cNvPicPr>
          <p:nvPr/>
        </p:nvPicPr>
        <p:blipFill>
          <a:blip r:embed="rId2">
            <a:extLst/>
          </a:blip>
          <a:stretch>
            <a:fillRect/>
          </a:stretch>
        </p:blipFill>
        <p:spPr>
          <a:xfrm>
            <a:off x="1733973" y="2016195"/>
            <a:ext cx="9283205" cy="7320651"/>
          </a:xfrm>
          <a:prstGeom prst="rect">
            <a:avLst/>
          </a:prstGeom>
          <a:ln w="12700">
            <a:miter lim="400000"/>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Linux File Permissions</a:t>
            </a:r>
          </a:p>
        </p:txBody>
      </p:sp>
      <p:sp>
        <p:nvSpPr>
          <p:cNvPr id="345" name="Shape 345"/>
          <p:cNvSpPr>
            <a:spLocks noGrp="1"/>
          </p:cNvSpPr>
          <p:nvPr>
            <p:ph type="body" idx="1"/>
          </p:nvPr>
        </p:nvSpPr>
        <p:spPr>
          <a:xfrm>
            <a:off x="650238" y="2275839"/>
            <a:ext cx="11704323" cy="6436928"/>
          </a:xfrm>
          <a:prstGeom prst="rect">
            <a:avLst/>
          </a:prstGeom>
        </p:spPr>
        <p:txBody>
          <a:bodyPr/>
          <a:lstStyle/>
          <a:p>
            <a:r>
              <a:t>chmod </a:t>
            </a:r>
          </a:p>
          <a:p>
            <a:pPr marL="845002" lvl="1" indent="-387802">
              <a:spcBef>
                <a:spcPts val="900"/>
              </a:spcBef>
              <a:defRPr sz="3800"/>
            </a:pPr>
            <a:r>
              <a:t>read (r), write (w), executable (x) </a:t>
            </a:r>
          </a:p>
          <a:p>
            <a:pPr marL="845002" lvl="1" indent="-387802">
              <a:spcBef>
                <a:spcPts val="900"/>
              </a:spcBef>
              <a:defRPr sz="3800"/>
            </a:pPr>
            <a:r>
              <a:t>User, group, others</a:t>
            </a:r>
          </a:p>
        </p:txBody>
      </p:sp>
      <p:pic>
        <p:nvPicPr>
          <p:cNvPr id="346" name="image7.png"/>
          <p:cNvPicPr>
            <a:picLocks noChangeAspect="1"/>
          </p:cNvPicPr>
          <p:nvPr/>
        </p:nvPicPr>
        <p:blipFill>
          <a:blip r:embed="rId2">
            <a:extLst/>
          </a:blip>
          <a:stretch>
            <a:fillRect/>
          </a:stretch>
        </p:blipFill>
        <p:spPr>
          <a:xfrm>
            <a:off x="-2" y="5195842"/>
            <a:ext cx="13004803" cy="3723599"/>
          </a:xfrm>
          <a:prstGeom prst="rect">
            <a:avLst/>
          </a:prstGeom>
          <a:ln w="12700">
            <a:miter lim="400000"/>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The Basics: chmod (symbolic)</a:t>
            </a:r>
          </a:p>
        </p:txBody>
      </p:sp>
      <p:pic>
        <p:nvPicPr>
          <p:cNvPr id="349" name="image8.png"/>
          <p:cNvPicPr>
            <a:picLocks noChangeAspect="1"/>
          </p:cNvPicPr>
          <p:nvPr/>
        </p:nvPicPr>
        <p:blipFill>
          <a:blip r:embed="rId2">
            <a:extLst/>
          </a:blip>
          <a:stretch>
            <a:fillRect/>
          </a:stretch>
        </p:blipFill>
        <p:spPr>
          <a:xfrm>
            <a:off x="650238" y="2958037"/>
            <a:ext cx="11704324" cy="5072530"/>
          </a:xfrm>
          <a:prstGeom prst="rect">
            <a:avLst/>
          </a:prstGeom>
          <a:ln w="12700">
            <a:miter lim="400000"/>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The Basics: chmod (numeric)</a:t>
            </a:r>
          </a:p>
        </p:txBody>
      </p:sp>
      <p:pic>
        <p:nvPicPr>
          <p:cNvPr id="352" name="image9.png"/>
          <p:cNvPicPr>
            <a:picLocks noChangeAspect="1"/>
          </p:cNvPicPr>
          <p:nvPr/>
        </p:nvPicPr>
        <p:blipFill>
          <a:blip r:embed="rId2">
            <a:extLst/>
          </a:blip>
          <a:stretch>
            <a:fillRect/>
          </a:stretch>
        </p:blipFill>
        <p:spPr>
          <a:xfrm>
            <a:off x="758612" y="2275838"/>
            <a:ext cx="10837336" cy="5240915"/>
          </a:xfrm>
          <a:prstGeom prst="rect">
            <a:avLst/>
          </a:prstGeom>
          <a:ln w="12700">
            <a:miter lim="400000"/>
          </a:ln>
        </p:spPr>
      </p:pic>
      <p:sp>
        <p:nvSpPr>
          <p:cNvPr id="353" name="Shape 353"/>
          <p:cNvSpPr/>
          <p:nvPr/>
        </p:nvSpPr>
        <p:spPr>
          <a:xfrm>
            <a:off x="975359" y="7586133"/>
            <a:ext cx="10512215" cy="1552447"/>
          </a:xfrm>
          <a:prstGeom prst="rect">
            <a:avLst/>
          </a:prstGeom>
          <a:ln w="12700">
            <a:miter lim="400000"/>
          </a:ln>
          <a:extLst>
            <a:ext uri="{C572A759-6A51-4108-AA02-DFA0A04FC94B}">
              <ma14:wrappingTextBoxFlag xmlns:ma14="http://schemas.microsoft.com/office/mac/drawingml/2011/main" xmlns="" val="1"/>
            </a:ext>
          </a:extLst>
        </p:spPr>
        <p:txBody>
          <a:bodyPr lIns="65022" tIns="65022" rIns="65022" bIns="65022">
            <a:spAutoFit/>
          </a:bodyPr>
          <a:lstStyle/>
          <a:p>
            <a:pPr marL="381000" indent="-381000" algn="l" defTabSz="1300480">
              <a:buSzPct val="100000"/>
              <a:buFont typeface="Arial"/>
              <a:buChar char="•"/>
              <a:defRPr sz="2400">
                <a:latin typeface="Calibri"/>
                <a:ea typeface="Calibri"/>
                <a:cs typeface="Calibri"/>
                <a:sym typeface="Calibri"/>
              </a:defRPr>
            </a:pPr>
            <a:r>
              <a:t>Usage </a:t>
            </a:r>
          </a:p>
          <a:p>
            <a:pPr algn="l" defTabSz="1300480">
              <a:defRPr sz="2400">
                <a:latin typeface="Calibri"/>
                <a:ea typeface="Calibri"/>
                <a:cs typeface="Calibri"/>
                <a:sym typeface="Calibri"/>
              </a:defRPr>
            </a:pPr>
            <a:r>
              <a:t>– chmod [''references''][''operator''][''modes''] ''file1'' ... </a:t>
            </a:r>
          </a:p>
          <a:p>
            <a:pPr algn="l" defTabSz="1300480">
              <a:defRPr sz="2400">
                <a:latin typeface="Calibri"/>
                <a:ea typeface="Calibri"/>
                <a:cs typeface="Calibri"/>
                <a:sym typeface="Calibri"/>
              </a:defRPr>
            </a:pPr>
            <a:r>
              <a:t>Example: </a:t>
            </a:r>
            <a:r>
              <a:rPr b="1"/>
              <a:t>chmod </a:t>
            </a:r>
            <a:r>
              <a:t>ug+rw mydir, </a:t>
            </a:r>
            <a:r>
              <a:rPr b="1"/>
              <a:t>chmod </a:t>
            </a:r>
            <a:r>
              <a:t>a-w myfile, </a:t>
            </a:r>
          </a:p>
          <a:p>
            <a:pPr algn="l" defTabSz="1300480">
              <a:defRPr sz="2400">
                <a:latin typeface="Calibri"/>
                <a:ea typeface="Calibri"/>
                <a:cs typeface="Calibri"/>
                <a:sym typeface="Calibri"/>
              </a:defRPr>
            </a:pPr>
            <a:r>
              <a:t>Example: </a:t>
            </a:r>
            <a:r>
              <a:rPr b="1"/>
              <a:t>chmod </a:t>
            </a:r>
            <a:r>
              <a:t>ug=rx mydir, </a:t>
            </a:r>
            <a:r>
              <a:rPr b="1"/>
              <a:t>chmod </a:t>
            </a:r>
            <a:r>
              <a:t>664 myfile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The Basics: find</a:t>
            </a:r>
          </a:p>
        </p:txBody>
      </p:sp>
      <p:sp>
        <p:nvSpPr>
          <p:cNvPr id="356" name="Shape 356"/>
          <p:cNvSpPr>
            <a:spLocks noGrp="1"/>
          </p:cNvSpPr>
          <p:nvPr>
            <p:ph type="body" idx="1"/>
          </p:nvPr>
        </p:nvSpPr>
        <p:spPr>
          <a:xfrm>
            <a:off x="650238" y="2275839"/>
            <a:ext cx="11704323" cy="6436928"/>
          </a:xfrm>
          <a:prstGeom prst="rect">
            <a:avLst/>
          </a:prstGeom>
        </p:spPr>
        <p:txBody>
          <a:bodyPr/>
          <a:lstStyle/>
          <a:p>
            <a:pPr>
              <a:defRPr sz="3800"/>
            </a:pPr>
            <a:r>
              <a:t>-type: type of a file (e.g: directory, symbolic link) </a:t>
            </a:r>
          </a:p>
          <a:p>
            <a:pPr>
              <a:defRPr sz="3800"/>
            </a:pPr>
            <a:r>
              <a:t>-perm: permission of a file </a:t>
            </a:r>
          </a:p>
          <a:p>
            <a:pPr>
              <a:defRPr sz="3800"/>
            </a:pPr>
            <a:r>
              <a:t>-name: name of a file</a:t>
            </a:r>
          </a:p>
          <a:p>
            <a:pPr>
              <a:defRPr sz="3800"/>
            </a:pPr>
            <a:r>
              <a:t>-user: owner of a file </a:t>
            </a:r>
          </a:p>
          <a:p>
            <a:pPr>
              <a:defRPr sz="3800"/>
            </a:pPr>
            <a:r>
              <a:t>-maxdepth: how many levels to search</a:t>
            </a:r>
          </a:p>
          <a:p>
            <a:pPr>
              <a:defRPr sz="3800"/>
            </a:pPr>
            <a:r>
              <a:t>Examples</a:t>
            </a:r>
          </a:p>
          <a:p>
            <a:pPr marL="845002" lvl="1" indent="-387802">
              <a:spcBef>
                <a:spcPts val="900"/>
              </a:spcBef>
              <a:defRPr sz="3800"/>
            </a:pPr>
            <a:r>
              <a:t>find . -name my* </a:t>
            </a:r>
          </a:p>
          <a:p>
            <a:pPr marL="845002" lvl="1" indent="-387802">
              <a:spcBef>
                <a:spcPts val="900"/>
              </a:spcBef>
              <a:defRPr sz="3800"/>
            </a:pPr>
            <a:r>
              <a:t>find . -name my* -type f </a:t>
            </a:r>
          </a:p>
          <a:p>
            <a:pPr marL="845002" lvl="1" indent="-387802">
              <a:spcBef>
                <a:spcPts val="900"/>
              </a:spcBef>
              <a:defRPr sz="3800"/>
            </a:pPr>
            <a:r>
              <a:t>find / -type f -name myfile -print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idx="4294967295"/>
          </p:nvPr>
        </p:nvSpPr>
        <p:spPr>
          <a:xfrm>
            <a:off x="316991" y="390143"/>
            <a:ext cx="12370818" cy="1170434"/>
          </a:xfrm>
          <a:prstGeom prst="rect">
            <a:avLst/>
          </a:prstGeom>
        </p:spPr>
        <p:txBody>
          <a:bodyPr lIns="0" tIns="0" rIns="0" bIns="0" anchor="t"/>
          <a:lstStyle>
            <a:lvl1pPr algn="l" defTabSz="648208">
              <a:lnSpc>
                <a:spcPct val="95000"/>
              </a:lnSpc>
              <a:defRPr sz="5400">
                <a:latin typeface="Arial"/>
                <a:ea typeface="Arial"/>
                <a:cs typeface="Arial"/>
                <a:sym typeface="Arial"/>
              </a:defRPr>
            </a:lvl1pPr>
          </a:lstStyle>
          <a:p>
            <a:r>
              <a:t>Operating System</a:t>
            </a:r>
          </a:p>
        </p:txBody>
      </p:sp>
      <p:sp>
        <p:nvSpPr>
          <p:cNvPr id="157" name="Shape 157"/>
          <p:cNvSpPr>
            <a:spLocks noGrp="1"/>
          </p:cNvSpPr>
          <p:nvPr>
            <p:ph type="body" idx="4294967295"/>
          </p:nvPr>
        </p:nvSpPr>
        <p:spPr>
          <a:xfrm>
            <a:off x="316991" y="2340864"/>
            <a:ext cx="12370818" cy="7022592"/>
          </a:xfrm>
          <a:prstGeom prst="rect">
            <a:avLst/>
          </a:prstGeom>
        </p:spPr>
        <p:txBody>
          <a:bodyPr lIns="0" tIns="0" rIns="0" bIns="0" anchor="t"/>
          <a:lstStyle/>
          <a:p>
            <a:pPr marL="544099" lvl="1" indent="-429799" defTabSz="648208">
              <a:lnSpc>
                <a:spcPct val="95000"/>
              </a:lnSpc>
              <a:spcBef>
                <a:spcPts val="0"/>
              </a:spcBef>
              <a:buClr>
                <a:srgbClr val="000000"/>
              </a:buClr>
              <a:buSzPct val="100000"/>
              <a:defRPr sz="3400">
                <a:latin typeface="Arial"/>
                <a:ea typeface="Arial"/>
                <a:cs typeface="Arial"/>
                <a:sym typeface="Arial"/>
              </a:defRPr>
            </a:pPr>
            <a:r>
              <a:t>Interface between application and hardware</a:t>
            </a:r>
            <a:endParaRPr sz="3800"/>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Process Management</a:t>
            </a:r>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Memory Management</a:t>
            </a:r>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File Systems</a:t>
            </a:r>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Hardware Drivers</a:t>
            </a:r>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Networking</a:t>
            </a:r>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Security</a:t>
            </a:r>
          </a:p>
        </p:txBody>
      </p:sp>
      <p:pic>
        <p:nvPicPr>
          <p:cNvPr id="158" name="image2.png"/>
          <p:cNvPicPr>
            <a:picLocks noChangeAspect="1"/>
          </p:cNvPicPr>
          <p:nvPr/>
        </p:nvPicPr>
        <p:blipFill>
          <a:blip r:embed="rId3">
            <a:extLst/>
          </a:blip>
          <a:stretch>
            <a:fillRect/>
          </a:stretch>
        </p:blipFill>
        <p:spPr>
          <a:xfrm>
            <a:off x="8453118" y="2991104"/>
            <a:ext cx="4064003" cy="6014721"/>
          </a:xfrm>
          <a:prstGeom prst="rect">
            <a:avLst/>
          </a:prstGeom>
          <a:ln w="12700">
            <a:miter lim="400000"/>
          </a:ln>
        </p:spPr>
      </p:pic>
      <p:sp>
        <p:nvSpPr>
          <p:cNvPr id="159" name="Shape 159"/>
          <p:cNvSpPr/>
          <p:nvPr/>
        </p:nvSpPr>
        <p:spPr>
          <a:xfrm>
            <a:off x="1137920" y="8193023"/>
            <a:ext cx="7607807" cy="447243"/>
          </a:xfrm>
          <a:prstGeom prst="rect">
            <a:avLst/>
          </a:prstGeom>
          <a:ln w="12700">
            <a:miter lim="400000"/>
          </a:ln>
          <a:extLst>
            <a:ext uri="{C572A759-6A51-4108-AA02-DFA0A04FC94B}">
              <ma14:wrappingTextBoxFlag xmlns:ma14="http://schemas.microsoft.com/office/mac/drawingml/2011/main" xmlns="" val="1"/>
            </a:ext>
          </a:extLst>
        </p:spPr>
        <p:txBody>
          <a:bodyPr lIns="58520" tIns="58520" rIns="58520" bIns="58520">
            <a:spAutoFit/>
          </a:bodyPr>
          <a:lstStyle>
            <a:lvl1pPr algn="l" defTabSz="648208">
              <a:defRPr sz="2200" u="sng">
                <a:solidFill>
                  <a:srgbClr val="0000FF"/>
                </a:solidFill>
                <a:uFill>
                  <a:solidFill>
                    <a:srgbClr val="0000FF"/>
                  </a:solidFill>
                </a:uFill>
                <a:latin typeface="Calibri"/>
                <a:ea typeface="Calibri"/>
                <a:cs typeface="Calibri"/>
                <a:sym typeface="Calibri"/>
                <a:hlinkClick r:id="rId4"/>
              </a:defRPr>
            </a:lvl1pPr>
          </a:lstStyle>
          <a:p>
            <a:r>
              <a:rPr>
                <a:hlinkClick r:id="rId4"/>
              </a:rPr>
              <a:t>http://en.wikipedia.org/wiki/Operating_system</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File Name Matching</a:t>
            </a:r>
          </a:p>
        </p:txBody>
      </p:sp>
      <p:sp>
        <p:nvSpPr>
          <p:cNvPr id="359" name="Shape 359"/>
          <p:cNvSpPr>
            <a:spLocks noGrp="1"/>
          </p:cNvSpPr>
          <p:nvPr>
            <p:ph type="body" idx="1"/>
          </p:nvPr>
        </p:nvSpPr>
        <p:spPr>
          <a:xfrm>
            <a:off x="650238" y="2275839"/>
            <a:ext cx="11704323" cy="6436928"/>
          </a:xfrm>
          <a:prstGeom prst="rect">
            <a:avLst/>
          </a:prstGeom>
        </p:spPr>
        <p:txBody>
          <a:bodyPr/>
          <a:lstStyle/>
          <a:p>
            <a:pPr>
              <a:defRPr sz="3800"/>
            </a:pPr>
            <a:r>
              <a:t>?: matches any single character in a filename </a:t>
            </a:r>
          </a:p>
          <a:p>
            <a:pPr>
              <a:defRPr sz="3800"/>
            </a:pPr>
            <a:r>
              <a:t>*: matches one or more characters in a filename </a:t>
            </a:r>
          </a:p>
          <a:p>
            <a:pPr>
              <a:defRPr sz="3800"/>
            </a:pPr>
            <a:r>
              <a:t>[]</a:t>
            </a:r>
            <a:r>
              <a:rPr i="1"/>
              <a:t>: </a:t>
            </a:r>
            <a:r>
              <a:t>matches any one of the characters between the brackets. Use ‘-’ to separate a range of consecutive characters.</a:t>
            </a:r>
          </a:p>
          <a:p>
            <a:pPr marL="0" lvl="3" indent="685800">
              <a:buSzTx/>
              <a:buNone/>
              <a:defRPr sz="3800"/>
            </a:pPr>
            <a:r>
              <a:t>ls -l [a-zA-Z]*</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Lost? man</a:t>
            </a:r>
          </a:p>
        </p:txBody>
      </p:sp>
      <p:sp>
        <p:nvSpPr>
          <p:cNvPr id="362" name="Shape 362"/>
          <p:cNvSpPr>
            <a:spLocks noGrp="1"/>
          </p:cNvSpPr>
          <p:nvPr>
            <p:ph type="body" idx="1"/>
          </p:nvPr>
        </p:nvSpPr>
        <p:spPr>
          <a:xfrm>
            <a:off x="650238" y="2275839"/>
            <a:ext cx="11704323" cy="6436928"/>
          </a:xfrm>
          <a:prstGeom prst="rect">
            <a:avLst/>
          </a:prstGeom>
        </p:spPr>
        <p:txBody>
          <a:bodyPr/>
          <a:lstStyle/>
          <a:p>
            <a:r>
              <a:t>Extensive documentation that comes preinstalled with almost all substantial Unix and Unix-like operating systems </a:t>
            </a:r>
          </a:p>
          <a:p>
            <a:r>
              <a:t>Usage </a:t>
            </a:r>
          </a:p>
          <a:p>
            <a:pPr marL="845002" lvl="1" indent="-387802">
              <a:spcBef>
                <a:spcPts val="900"/>
              </a:spcBef>
              <a:defRPr sz="3800"/>
            </a:pPr>
            <a:r>
              <a:t>read a manual page for a Linux command </a:t>
            </a:r>
          </a:p>
          <a:p>
            <a:pPr marL="1238250" lvl="2" indent="-323850">
              <a:spcBef>
                <a:spcPts val="800"/>
              </a:spcBef>
              <a:defRPr sz="3400" b="1"/>
            </a:pPr>
            <a:r>
              <a:t>man &lt;</a:t>
            </a:r>
            <a:r>
              <a:rPr b="0"/>
              <a:t>command_name</a:t>
            </a:r>
            <a:r>
              <a:t>&gt; </a:t>
            </a:r>
          </a:p>
          <a:p>
            <a:pPr marL="1238250" lvl="2" indent="-323850">
              <a:spcBef>
                <a:spcPts val="800"/>
              </a:spcBef>
              <a:defRPr sz="3400"/>
            </a:pPr>
            <a:r>
              <a:t>Hit “q” to get out of man page</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p:cNvSpPr>
          <p:nvPr>
            <p:ph type="title" idx="4294967295"/>
          </p:nvPr>
        </p:nvSpPr>
        <p:spPr>
          <a:xfrm>
            <a:off x="650238" y="390144"/>
            <a:ext cx="11704323" cy="1625601"/>
          </a:xfrm>
          <a:prstGeom prst="rect">
            <a:avLst/>
          </a:prstGeom>
        </p:spPr>
        <p:txBody>
          <a:bodyPr lIns="65020" tIns="65020" rIns="65020" bIns="65020"/>
          <a:lstStyle>
            <a:lvl1pPr>
              <a:defRPr sz="4600">
                <a:latin typeface="+mj-lt"/>
                <a:ea typeface="+mj-ea"/>
                <a:cs typeface="+mj-cs"/>
                <a:sym typeface="Helvetica"/>
              </a:defRPr>
            </a:lvl1pPr>
          </a:lstStyle>
          <a:p>
            <a:r>
              <a:t>More Linux Commands</a:t>
            </a:r>
          </a:p>
        </p:txBody>
      </p:sp>
      <p:sp>
        <p:nvSpPr>
          <p:cNvPr id="365" name="Shape 365"/>
          <p:cNvSpPr>
            <a:spLocks noGrp="1"/>
          </p:cNvSpPr>
          <p:nvPr>
            <p:ph type="body" idx="4294967295"/>
          </p:nvPr>
        </p:nvSpPr>
        <p:spPr>
          <a:xfrm>
            <a:off x="650238" y="2288539"/>
            <a:ext cx="11704323" cy="6437377"/>
          </a:xfrm>
          <a:prstGeom prst="rect">
            <a:avLst/>
          </a:prstGeom>
        </p:spPr>
        <p:txBody>
          <a:bodyPr lIns="65020" tIns="65020" rIns="65020" bIns="65020" anchor="t"/>
          <a:lstStyle/>
          <a:p>
            <a:pPr marL="470260" indent="-470260" defTabSz="628760">
              <a:spcBef>
                <a:spcPts val="1000"/>
              </a:spcBef>
              <a:buSzPct val="100000"/>
              <a:buFont typeface="Arial"/>
              <a:defRPr b="1">
                <a:latin typeface="+mj-lt"/>
                <a:ea typeface="+mj-ea"/>
                <a:cs typeface="+mj-cs"/>
                <a:sym typeface="Helvetica"/>
              </a:defRPr>
            </a:pPr>
            <a:r>
              <a:t>Pipeline</a:t>
            </a:r>
          </a:p>
          <a:p>
            <a:pPr marL="868390" lvl="1" indent="-375629" defTabSz="628760">
              <a:spcBef>
                <a:spcPts val="0"/>
              </a:spcBef>
              <a:buSzPct val="100000"/>
              <a:buFont typeface="Arial"/>
              <a:buChar char="–"/>
              <a:defRPr>
                <a:latin typeface="+mj-lt"/>
                <a:ea typeface="+mj-ea"/>
                <a:cs typeface="+mj-cs"/>
                <a:sym typeface="Helvetica"/>
              </a:defRPr>
            </a:pPr>
            <a:r>
              <a:t>Redirect the output of the first tool to the input of the following one.</a:t>
            </a:r>
          </a:p>
          <a:p>
            <a:pPr marL="868390" lvl="1" indent="-375629" defTabSz="628760">
              <a:spcBef>
                <a:spcPts val="0"/>
              </a:spcBef>
              <a:buSzPct val="100000"/>
              <a:buFont typeface="Arial"/>
              <a:buChar char="–"/>
              <a:defRPr>
                <a:latin typeface="+mj-lt"/>
                <a:ea typeface="+mj-ea"/>
                <a:cs typeface="+mj-cs"/>
                <a:sym typeface="Helvetica"/>
              </a:defRPr>
            </a:pPr>
            <a:r>
              <a:t>Often useful with | grep</a:t>
            </a:r>
          </a:p>
          <a:p>
            <a:pPr marL="868390" lvl="1" indent="-375629" defTabSz="628760">
              <a:spcBef>
                <a:spcPts val="0"/>
              </a:spcBef>
              <a:buSzPct val="100000"/>
              <a:buFont typeface="Arial"/>
              <a:buChar char="–"/>
              <a:defRPr b="1">
                <a:latin typeface="+mj-lt"/>
                <a:ea typeface="+mj-ea"/>
                <a:cs typeface="+mj-cs"/>
                <a:sym typeface="Helvetica"/>
              </a:defRPr>
            </a:pPr>
            <a:r>
              <a:t>man grep | grep pattern</a:t>
            </a:r>
          </a:p>
          <a:p>
            <a:pPr marL="0" lvl="1" indent="221741" defTabSz="628760">
              <a:spcBef>
                <a:spcPts val="0"/>
              </a:spcBef>
              <a:buSzTx/>
              <a:buNone/>
              <a:defRPr b="1">
                <a:latin typeface="+mj-lt"/>
                <a:ea typeface="+mj-ea"/>
                <a:cs typeface="+mj-cs"/>
                <a:sym typeface="Helvetica"/>
              </a:defRPr>
            </a:pPr>
            <a:endParaRPr/>
          </a:p>
          <a:p>
            <a:pPr marL="388475" indent="-388475" defTabSz="628760">
              <a:spcBef>
                <a:spcPts val="0"/>
              </a:spcBef>
              <a:buSzPct val="100000"/>
              <a:buFont typeface="Arial"/>
              <a:defRPr b="1">
                <a:latin typeface="+mj-lt"/>
                <a:ea typeface="+mj-ea"/>
                <a:cs typeface="+mj-cs"/>
                <a:sym typeface="Helvetica"/>
              </a:defRPr>
            </a:pPr>
            <a:r>
              <a:t>Redirection </a:t>
            </a:r>
          </a:p>
          <a:p>
            <a:pPr marL="0" lvl="1" indent="221741" defTabSz="628760">
              <a:lnSpc>
                <a:spcPct val="95000"/>
              </a:lnSpc>
              <a:spcBef>
                <a:spcPts val="0"/>
              </a:spcBef>
              <a:buSzTx/>
              <a:buNone/>
              <a:defRPr>
                <a:latin typeface="+mj-lt"/>
                <a:ea typeface="+mj-ea"/>
                <a:cs typeface="+mj-cs"/>
                <a:sym typeface="Helvetica"/>
              </a:defRPr>
            </a:pPr>
            <a:r>
              <a:t>&gt; : write stdout to a file (creates if not present else overwrites)</a:t>
            </a:r>
          </a:p>
          <a:p>
            <a:pPr marL="0" lvl="1" indent="221741" defTabSz="628760">
              <a:lnSpc>
                <a:spcPct val="95000"/>
              </a:lnSpc>
              <a:spcBef>
                <a:spcPts val="0"/>
              </a:spcBef>
              <a:buSzTx/>
              <a:buNone/>
              <a:defRPr>
                <a:latin typeface="+mj-lt"/>
                <a:ea typeface="+mj-ea"/>
                <a:cs typeface="+mj-cs"/>
                <a:sym typeface="Helvetica"/>
              </a:defRPr>
            </a:pPr>
            <a:r>
              <a:t>&gt;&gt;: append stdout to a file (creates if not present)</a:t>
            </a:r>
          </a:p>
          <a:p>
            <a:pPr marL="0" lvl="2" indent="443483" defTabSz="628760">
              <a:lnSpc>
                <a:spcPct val="95000"/>
              </a:lnSpc>
              <a:spcBef>
                <a:spcPts val="0"/>
              </a:spcBef>
              <a:buSzTx/>
              <a:buNone/>
              <a:defRPr>
                <a:latin typeface="+mj-lt"/>
                <a:ea typeface="+mj-ea"/>
                <a:cs typeface="+mj-cs"/>
                <a:sym typeface="Helvetica"/>
              </a:defRPr>
            </a:pPr>
            <a:r>
              <a:t>&lt; : use contents of a file as stdin</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p:cNvSpPr>
          <p:nvPr>
            <p:ph type="title"/>
          </p:nvPr>
        </p:nvSpPr>
        <p:spPr>
          <a:xfrm>
            <a:off x="650238" y="390596"/>
            <a:ext cx="11704323" cy="1625601"/>
          </a:xfrm>
          <a:prstGeom prst="rect">
            <a:avLst/>
          </a:prstGeom>
        </p:spPr>
        <p:txBody>
          <a:bodyPr/>
          <a:lstStyle/>
          <a:p>
            <a:pPr>
              <a:defRPr>
                <a:latin typeface="Courier New"/>
                <a:ea typeface="Courier New"/>
                <a:cs typeface="Courier New"/>
                <a:sym typeface="Courier New"/>
              </a:defRPr>
            </a:pPr>
            <a:r>
              <a:t>wh</a:t>
            </a:r>
            <a:r>
              <a:rPr>
                <a:latin typeface="Calibri"/>
                <a:ea typeface="Calibri"/>
                <a:cs typeface="Calibri"/>
                <a:sym typeface="Calibri"/>
              </a:rPr>
              <a:t>… Commands</a:t>
            </a:r>
          </a:p>
        </p:txBody>
      </p:sp>
      <p:sp>
        <p:nvSpPr>
          <p:cNvPr id="368" name="Shape 368"/>
          <p:cNvSpPr>
            <a:spLocks noGrp="1"/>
          </p:cNvSpPr>
          <p:nvPr>
            <p:ph type="body" idx="1"/>
          </p:nvPr>
        </p:nvSpPr>
        <p:spPr>
          <a:xfrm>
            <a:off x="650238" y="2275839"/>
            <a:ext cx="11704323" cy="6436928"/>
          </a:xfrm>
          <a:prstGeom prst="rect">
            <a:avLst/>
          </a:prstGeom>
        </p:spPr>
        <p:txBody>
          <a:bodyPr/>
          <a:lstStyle/>
          <a:p>
            <a:pPr>
              <a:defRPr b="1">
                <a:latin typeface="+mj-lt"/>
                <a:ea typeface="+mj-ea"/>
                <a:cs typeface="+mj-cs"/>
                <a:sym typeface="Helvetica"/>
              </a:defRPr>
            </a:pPr>
            <a:r>
              <a:t>whatis</a:t>
            </a:r>
            <a:r>
              <a:rPr b="0">
                <a:latin typeface="Calibri"/>
                <a:ea typeface="Calibri"/>
                <a:cs typeface="Calibri"/>
                <a:sym typeface="Calibri"/>
              </a:rPr>
              <a:t> &lt;command&gt;: returns Name section of man page</a:t>
            </a:r>
          </a:p>
          <a:p>
            <a:pPr>
              <a:defRPr b="1">
                <a:latin typeface="+mj-lt"/>
                <a:ea typeface="+mj-ea"/>
                <a:cs typeface="+mj-cs"/>
                <a:sym typeface="Helvetica"/>
              </a:defRPr>
            </a:pPr>
            <a:r>
              <a:t>whereis</a:t>
            </a:r>
            <a:r>
              <a:rPr b="0">
                <a:latin typeface="Calibri"/>
                <a:ea typeface="Calibri"/>
                <a:cs typeface="Calibri"/>
                <a:sym typeface="Calibri"/>
              </a:rPr>
              <a:t> &lt;command&gt;: locates the binary, source, and manual page files for a command</a:t>
            </a:r>
          </a:p>
          <a:p>
            <a:pPr>
              <a:defRPr b="1"/>
            </a:pPr>
            <a:r>
              <a:t>who, whoami,which</a:t>
            </a:r>
            <a:r>
              <a:rPr>
                <a:latin typeface="Courier New"/>
                <a:ea typeface="Courier New"/>
                <a:cs typeface="Courier New"/>
                <a:sym typeface="Courier New"/>
              </a:rPr>
              <a:t>    </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a:spLocks noGrp="1"/>
          </p:cNvSpPr>
          <p:nvPr>
            <p:ph type="title" idx="4294967295"/>
          </p:nvPr>
        </p:nvSpPr>
        <p:spPr>
          <a:xfrm>
            <a:off x="316991" y="652742"/>
            <a:ext cx="12370818" cy="907836"/>
          </a:xfrm>
          <a:prstGeom prst="rect">
            <a:avLst/>
          </a:prstGeom>
        </p:spPr>
        <p:txBody>
          <a:bodyPr lIns="0" tIns="0" rIns="0" bIns="0" anchor="t"/>
          <a:lstStyle>
            <a:lvl1pPr>
              <a:defRPr sz="4600">
                <a:latin typeface="+mj-lt"/>
                <a:ea typeface="+mj-ea"/>
                <a:cs typeface="+mj-cs"/>
                <a:sym typeface="Helvetica"/>
              </a:defRPr>
            </a:lvl1pPr>
          </a:lstStyle>
          <a:p>
            <a:r>
              <a:t>More commands: Manage Processes</a:t>
            </a:r>
          </a:p>
        </p:txBody>
      </p:sp>
      <p:sp>
        <p:nvSpPr>
          <p:cNvPr id="371" name="Shape 371"/>
          <p:cNvSpPr>
            <a:spLocks noGrp="1"/>
          </p:cNvSpPr>
          <p:nvPr>
            <p:ph type="body" idx="4294967295"/>
          </p:nvPr>
        </p:nvSpPr>
        <p:spPr>
          <a:xfrm>
            <a:off x="1496040" y="2215649"/>
            <a:ext cx="10012720" cy="6318075"/>
          </a:xfrm>
          <a:prstGeom prst="rect">
            <a:avLst/>
          </a:prstGeom>
        </p:spPr>
        <p:txBody>
          <a:bodyPr lIns="0" tIns="0" rIns="0" bIns="0" anchor="t"/>
          <a:lstStyle/>
          <a:p>
            <a:pPr marL="544099" lvl="1" indent="-429799" defTabSz="648208">
              <a:lnSpc>
                <a:spcPct val="95000"/>
              </a:lnSpc>
              <a:spcBef>
                <a:spcPts val="0"/>
              </a:spcBef>
              <a:buClr>
                <a:srgbClr val="000000"/>
              </a:buClr>
              <a:buSzPct val="100000"/>
              <a:defRPr sz="3400">
                <a:latin typeface="Arial"/>
                <a:ea typeface="Arial"/>
                <a:cs typeface="Arial"/>
                <a:sym typeface="Arial"/>
              </a:defRPr>
            </a:pPr>
            <a:r>
              <a:t>ps: report a snapshot of current processes</a:t>
            </a:r>
          </a:p>
          <a:p>
            <a:pPr marL="544099" lvl="1" indent="-429799" defTabSz="648208">
              <a:lnSpc>
                <a:spcPct val="95000"/>
              </a:lnSpc>
              <a:spcBef>
                <a:spcPts val="0"/>
              </a:spcBef>
              <a:buClr>
                <a:srgbClr val="000000"/>
              </a:buClr>
              <a:buSzPct val="100000"/>
              <a:defRPr sz="3400">
                <a:latin typeface="Arial"/>
                <a:ea typeface="Arial"/>
                <a:cs typeface="Arial"/>
                <a:sym typeface="Arial"/>
              </a:defRPr>
            </a:pPr>
            <a:r>
              <a:t>top: dynamic view of linux tasks</a:t>
            </a:r>
          </a:p>
          <a:p>
            <a:pPr marL="544099" lvl="1" indent="-429799" defTabSz="648208">
              <a:lnSpc>
                <a:spcPct val="95000"/>
              </a:lnSpc>
              <a:spcBef>
                <a:spcPts val="0"/>
              </a:spcBef>
              <a:buClr>
                <a:srgbClr val="000000"/>
              </a:buClr>
              <a:buSzPct val="100000"/>
              <a:defRPr sz="3400">
                <a:latin typeface="Arial"/>
                <a:ea typeface="Arial"/>
                <a:cs typeface="Arial"/>
                <a:sym typeface="Arial"/>
              </a:defRPr>
            </a:pPr>
            <a:r>
              <a:t>kill: send a terminate signal to a process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p:nvPr>
        </p:nvSpPr>
        <p:spPr>
          <a:xfrm>
            <a:off x="650238" y="390596"/>
            <a:ext cx="11704323" cy="1625601"/>
          </a:xfrm>
          <a:prstGeom prst="rect">
            <a:avLst/>
          </a:prstGeom>
        </p:spPr>
        <p:txBody>
          <a:bodyPr/>
          <a:lstStyle>
            <a:lvl1pPr>
              <a:defRPr b="1"/>
            </a:lvl1pPr>
          </a:lstStyle>
          <a:p>
            <a:r>
              <a:t>GNU/Linux</a:t>
            </a:r>
          </a:p>
        </p:txBody>
      </p:sp>
      <p:sp>
        <p:nvSpPr>
          <p:cNvPr id="164" name="Shape 164"/>
          <p:cNvSpPr>
            <a:spLocks noGrp="1"/>
          </p:cNvSpPr>
          <p:nvPr>
            <p:ph type="body" idx="1"/>
          </p:nvPr>
        </p:nvSpPr>
        <p:spPr>
          <a:xfrm>
            <a:off x="650238" y="2123439"/>
            <a:ext cx="11704323" cy="6436928"/>
          </a:xfrm>
          <a:prstGeom prst="rect">
            <a:avLst/>
          </a:prstGeom>
        </p:spPr>
        <p:txBody>
          <a:bodyPr/>
          <a:lstStyle/>
          <a:p>
            <a:pPr marL="0" indent="0" defTabSz="457200">
              <a:spcBef>
                <a:spcPts val="0"/>
              </a:spcBef>
              <a:buSzTx/>
              <a:buNone/>
              <a:defRPr sz="1600">
                <a:solidFill>
                  <a:srgbClr val="232323"/>
                </a:solidFill>
                <a:latin typeface="+mn-lt"/>
                <a:ea typeface="+mn-ea"/>
                <a:cs typeface="+mn-cs"/>
                <a:sym typeface="Helvetica Neue"/>
              </a:defRPr>
            </a:pPr>
            <a:endParaRPr dirty="0"/>
          </a:p>
          <a:p>
            <a:pPr>
              <a:lnSpc>
                <a:spcPct val="90000"/>
              </a:lnSpc>
            </a:pPr>
            <a:r>
              <a:rPr dirty="0"/>
              <a:t>Open-source operating system</a:t>
            </a:r>
          </a:p>
          <a:p>
            <a:pPr marL="845002" lvl="1" indent="-387802">
              <a:lnSpc>
                <a:spcPct val="90000"/>
              </a:lnSpc>
              <a:spcBef>
                <a:spcPts val="900"/>
              </a:spcBef>
              <a:defRPr sz="3800" b="1"/>
            </a:pPr>
            <a:r>
              <a:rPr dirty="0"/>
              <a:t>Kernel</a:t>
            </a:r>
            <a:r>
              <a:rPr b="0" dirty="0"/>
              <a:t>: core of operating system</a:t>
            </a:r>
          </a:p>
          <a:p>
            <a:pPr marL="1238250" lvl="2" indent="-323850">
              <a:lnSpc>
                <a:spcPct val="90000"/>
              </a:lnSpc>
              <a:spcBef>
                <a:spcPts val="800"/>
              </a:spcBef>
              <a:defRPr sz="3400"/>
            </a:pPr>
            <a:r>
              <a:rPr dirty="0"/>
              <a:t>Allocates time and memory to programs</a:t>
            </a:r>
          </a:p>
          <a:p>
            <a:pPr marL="1238250" lvl="2" indent="-323850">
              <a:lnSpc>
                <a:spcPct val="90000"/>
              </a:lnSpc>
              <a:spcBef>
                <a:spcPts val="800"/>
              </a:spcBef>
              <a:defRPr sz="3400"/>
            </a:pPr>
            <a:r>
              <a:rPr dirty="0"/>
              <a:t>Handles file system and communication between software and hardware</a:t>
            </a:r>
          </a:p>
          <a:p>
            <a:pPr marL="845002" lvl="1" indent="-387802">
              <a:lnSpc>
                <a:spcPct val="90000"/>
              </a:lnSpc>
              <a:spcBef>
                <a:spcPts val="900"/>
              </a:spcBef>
              <a:defRPr sz="3800" b="1"/>
            </a:pPr>
            <a:r>
              <a:rPr dirty="0"/>
              <a:t>Shell</a:t>
            </a:r>
            <a:r>
              <a:rPr b="0" dirty="0"/>
              <a:t>: </a:t>
            </a:r>
            <a:r>
              <a:rPr b="0" dirty="0">
                <a:highlight>
                  <a:srgbClr val="FFFF00"/>
                </a:highlight>
              </a:rPr>
              <a:t>interface between user and kerne</a:t>
            </a:r>
            <a:r>
              <a:rPr b="0" dirty="0"/>
              <a:t>l</a:t>
            </a:r>
          </a:p>
          <a:p>
            <a:pPr marL="1238250" lvl="2" indent="-323850">
              <a:lnSpc>
                <a:spcPct val="90000"/>
              </a:lnSpc>
              <a:spcBef>
                <a:spcPts val="800"/>
              </a:spcBef>
              <a:defRPr sz="3400"/>
            </a:pPr>
            <a:r>
              <a:rPr dirty="0"/>
              <a:t>Interprets commands user types in</a:t>
            </a:r>
          </a:p>
          <a:p>
            <a:pPr marL="1238250" lvl="2" indent="-323850">
              <a:lnSpc>
                <a:spcPct val="90000"/>
              </a:lnSpc>
              <a:spcBef>
                <a:spcPts val="800"/>
              </a:spcBef>
              <a:defRPr sz="3400"/>
            </a:pPr>
            <a:r>
              <a:rPr dirty="0"/>
              <a:t>Takes necessary action to cause commands to be carried out</a:t>
            </a:r>
          </a:p>
          <a:p>
            <a:pPr marL="845002" lvl="1" indent="-387802">
              <a:lnSpc>
                <a:spcPct val="90000"/>
              </a:lnSpc>
              <a:spcBef>
                <a:spcPts val="900"/>
              </a:spcBef>
              <a:defRPr sz="3800" b="1"/>
            </a:pPr>
            <a:r>
              <a:rPr dirty="0"/>
              <a:t>Programs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64">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6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64">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64">
                                            <p:txEl>
                                              <p:pRg st="5" end="5"/>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1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6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6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idx="4294967295"/>
          </p:nvPr>
        </p:nvSpPr>
        <p:spPr>
          <a:xfrm>
            <a:off x="316991" y="390143"/>
            <a:ext cx="12370818" cy="1170434"/>
          </a:xfrm>
          <a:prstGeom prst="rect">
            <a:avLst/>
          </a:prstGeom>
        </p:spPr>
        <p:txBody>
          <a:bodyPr lIns="0" tIns="0" rIns="0" bIns="0" anchor="t"/>
          <a:lstStyle>
            <a:lvl1pPr>
              <a:defRPr sz="4600">
                <a:latin typeface="+mj-lt"/>
                <a:ea typeface="+mj-ea"/>
                <a:cs typeface="+mj-cs"/>
                <a:sym typeface="Helvetica"/>
              </a:defRPr>
            </a:lvl1pPr>
          </a:lstStyle>
          <a:p>
            <a:r>
              <a:t>Why Linux?</a:t>
            </a:r>
          </a:p>
        </p:txBody>
      </p:sp>
      <p:sp>
        <p:nvSpPr>
          <p:cNvPr id="167" name="Shape 167"/>
          <p:cNvSpPr>
            <a:spLocks noGrp="1"/>
          </p:cNvSpPr>
          <p:nvPr>
            <p:ph type="body" idx="4294967295"/>
          </p:nvPr>
        </p:nvSpPr>
        <p:spPr>
          <a:xfrm>
            <a:off x="316991" y="2340864"/>
            <a:ext cx="12370818" cy="7022592"/>
          </a:xfrm>
          <a:prstGeom prst="rect">
            <a:avLst/>
          </a:prstGeom>
        </p:spPr>
        <p:txBody>
          <a:bodyPr lIns="0" tIns="0" rIns="0" bIns="0" anchor="t"/>
          <a:lstStyle/>
          <a:p>
            <a:pPr marL="544099" lvl="1" indent="-429799" defTabSz="648208">
              <a:lnSpc>
                <a:spcPct val="95000"/>
              </a:lnSpc>
              <a:spcBef>
                <a:spcPts val="0"/>
              </a:spcBef>
              <a:buClr>
                <a:srgbClr val="000000"/>
              </a:buClr>
              <a:buSzPct val="100000"/>
              <a:defRPr sz="3400">
                <a:latin typeface="Arial"/>
                <a:ea typeface="Arial"/>
                <a:cs typeface="Arial"/>
                <a:sym typeface="Arial"/>
              </a:defRPr>
            </a:pPr>
            <a:r>
              <a:t>Cost </a:t>
            </a:r>
            <a:endParaRPr sz="3800"/>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Free</a:t>
            </a:r>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Free applications</a:t>
            </a:r>
          </a:p>
          <a:p>
            <a:pPr marL="544099" lvl="1" indent="-429799" defTabSz="648208">
              <a:lnSpc>
                <a:spcPct val="95000"/>
              </a:lnSpc>
              <a:spcBef>
                <a:spcPts val="0"/>
              </a:spcBef>
              <a:buClr>
                <a:srgbClr val="000000"/>
              </a:buClr>
              <a:buSzPct val="100000"/>
              <a:defRPr sz="3400">
                <a:latin typeface="Arial"/>
                <a:ea typeface="Arial"/>
                <a:cs typeface="Arial"/>
                <a:sym typeface="Arial"/>
              </a:defRPr>
            </a:pPr>
            <a:r>
              <a:t>Quality</a:t>
            </a:r>
            <a:endParaRPr sz="3800"/>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Stability</a:t>
            </a:r>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Reliability</a:t>
            </a:r>
          </a:p>
          <a:p>
            <a:pPr marL="544099" lvl="1" indent="-429799" defTabSz="648208">
              <a:lnSpc>
                <a:spcPct val="95000"/>
              </a:lnSpc>
              <a:spcBef>
                <a:spcPts val="0"/>
              </a:spcBef>
              <a:buClr>
                <a:srgbClr val="000000"/>
              </a:buClr>
              <a:buSzPct val="100000"/>
              <a:defRPr sz="3400">
                <a:latin typeface="Arial"/>
                <a:ea typeface="Arial"/>
                <a:cs typeface="Arial"/>
                <a:sym typeface="Arial"/>
              </a:defRPr>
            </a:pPr>
            <a:r>
              <a:t>Open Source</a:t>
            </a:r>
            <a:endParaRPr sz="3800"/>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Good community, heavily documented</a:t>
            </a:r>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Widely used among researchers and developers</a:t>
            </a:r>
          </a:p>
          <a:p>
            <a:pPr marL="929333" lvl="2" indent="-357833" defTabSz="648208">
              <a:lnSpc>
                <a:spcPct val="95000"/>
              </a:lnSpc>
              <a:spcBef>
                <a:spcPts val="0"/>
              </a:spcBef>
              <a:buClr>
                <a:srgbClr val="000000"/>
              </a:buClr>
              <a:buSzPct val="80000"/>
              <a:buFont typeface="Courier New"/>
              <a:buChar char="o"/>
              <a:defRPr sz="3400">
                <a:latin typeface="Arial"/>
                <a:ea typeface="Arial"/>
                <a:cs typeface="Arial"/>
                <a:sym typeface="Arial"/>
              </a:defRPr>
            </a:pPr>
            <a:r>
              <a:t>Customizable at OS level</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Files and Processes</a:t>
            </a:r>
          </a:p>
        </p:txBody>
      </p:sp>
      <p:sp>
        <p:nvSpPr>
          <p:cNvPr id="182" name="Shape 182"/>
          <p:cNvSpPr>
            <a:spLocks noGrp="1"/>
          </p:cNvSpPr>
          <p:nvPr>
            <p:ph type="body" idx="1"/>
          </p:nvPr>
        </p:nvSpPr>
        <p:spPr>
          <a:xfrm>
            <a:off x="650238" y="2275839"/>
            <a:ext cx="11704323" cy="6436928"/>
          </a:xfrm>
          <a:prstGeom prst="rect">
            <a:avLst/>
          </a:prstGeom>
        </p:spPr>
        <p:txBody>
          <a:bodyPr/>
          <a:lstStyle/>
          <a:p>
            <a:r>
              <a:rPr dirty="0">
                <a:highlight>
                  <a:srgbClr val="FFFF00"/>
                </a:highlight>
              </a:rPr>
              <a:t>Everything is a </a:t>
            </a:r>
            <a:r>
              <a:rPr b="1" u="sng" dirty="0">
                <a:highlight>
                  <a:srgbClr val="FFFF00"/>
                </a:highlight>
              </a:rPr>
              <a:t>file</a:t>
            </a:r>
            <a:r>
              <a:rPr b="1" dirty="0">
                <a:highlight>
                  <a:srgbClr val="FFFF00"/>
                </a:highlight>
              </a:rPr>
              <a:t> (or process</a:t>
            </a:r>
            <a:r>
              <a:rPr b="1" dirty="0"/>
              <a:t>)</a:t>
            </a:r>
            <a:r>
              <a:rPr dirty="0"/>
              <a:t>:</a:t>
            </a:r>
          </a:p>
          <a:p>
            <a:pPr marL="845002" lvl="1" indent="-387802">
              <a:spcBef>
                <a:spcPts val="900"/>
              </a:spcBef>
              <a:defRPr sz="3800" b="1"/>
            </a:pPr>
            <a:r>
              <a:rPr dirty="0"/>
              <a:t>File</a:t>
            </a:r>
            <a:r>
              <a:rPr b="0" dirty="0"/>
              <a:t>: collection of data</a:t>
            </a:r>
          </a:p>
          <a:p>
            <a:pPr marL="1238250" lvl="2" indent="-323850">
              <a:spcBef>
                <a:spcPts val="800"/>
              </a:spcBef>
              <a:defRPr sz="3400"/>
            </a:pPr>
            <a:r>
              <a:rPr dirty="0"/>
              <a:t>A document</a:t>
            </a:r>
          </a:p>
          <a:p>
            <a:pPr marL="1238250" lvl="2" indent="-323850">
              <a:spcBef>
                <a:spcPts val="800"/>
              </a:spcBef>
              <a:defRPr sz="3400"/>
            </a:pPr>
            <a:r>
              <a:rPr dirty="0"/>
              <a:t>Text of program written in high-level language</a:t>
            </a:r>
          </a:p>
          <a:p>
            <a:pPr marL="1238250" lvl="2" indent="-323850">
              <a:spcBef>
                <a:spcPts val="800"/>
              </a:spcBef>
              <a:defRPr sz="3400"/>
            </a:pPr>
            <a:r>
              <a:rPr dirty="0"/>
              <a:t>Executable</a:t>
            </a:r>
          </a:p>
          <a:p>
            <a:pPr marL="1238250" lvl="2" indent="-323850">
              <a:spcBef>
                <a:spcPts val="800"/>
              </a:spcBef>
              <a:defRPr sz="3400"/>
            </a:pPr>
            <a:r>
              <a:rPr dirty="0"/>
              <a:t>Directory</a:t>
            </a:r>
          </a:p>
          <a:p>
            <a:pPr marL="1238250" lvl="2" indent="-323850">
              <a:spcBef>
                <a:spcPts val="800"/>
              </a:spcBef>
              <a:defRPr sz="3400"/>
            </a:pPr>
            <a:r>
              <a:rPr dirty="0"/>
              <a:t>Devices</a:t>
            </a:r>
          </a:p>
          <a:p>
            <a:pPr marL="845002" lvl="1" indent="-387802">
              <a:spcBef>
                <a:spcPts val="900"/>
              </a:spcBef>
              <a:defRPr sz="3800" b="1"/>
            </a:pPr>
            <a:r>
              <a:rPr dirty="0"/>
              <a:t>Process</a:t>
            </a:r>
            <a:r>
              <a:rPr b="0" dirty="0"/>
              <a:t>: an executing program identified by PID</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82">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182">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82">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82">
                                            <p:txEl>
                                              <p:pRg st="5" end="5"/>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182">
                                            <p:txEl>
                                              <p:pRg st="6" end="6"/>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1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Unix File System Layout</a:t>
            </a:r>
          </a:p>
        </p:txBody>
      </p:sp>
      <p:sp>
        <p:nvSpPr>
          <p:cNvPr id="185" name="Shape 185"/>
          <p:cNvSpPr>
            <a:spLocks noGrp="1"/>
          </p:cNvSpPr>
          <p:nvPr>
            <p:ph type="body" idx="1"/>
          </p:nvPr>
        </p:nvSpPr>
        <p:spPr>
          <a:xfrm>
            <a:off x="650238" y="2275839"/>
            <a:ext cx="11704323" cy="6436928"/>
          </a:xfrm>
          <a:prstGeom prst="rect">
            <a:avLst/>
          </a:prstGeom>
        </p:spPr>
        <p:txBody>
          <a:bodyPr/>
          <a:lstStyle/>
          <a:p>
            <a:r>
              <a:t>Tree structured hierarchy</a:t>
            </a:r>
          </a:p>
        </p:txBody>
      </p:sp>
      <p:sp>
        <p:nvSpPr>
          <p:cNvPr id="186" name="Shape 186"/>
          <p:cNvSpPr/>
          <p:nvPr/>
        </p:nvSpPr>
        <p:spPr>
          <a:xfrm>
            <a:off x="6743823" y="3467582"/>
            <a:ext cx="866988" cy="485647"/>
          </a:xfrm>
          <a:prstGeom prst="rect">
            <a:avLst/>
          </a:prstGeom>
          <a:ln w="12700">
            <a:miter lim="400000"/>
          </a:ln>
          <a:extLst>
            <a:ext uri="{C572A759-6A51-4108-AA02-DFA0A04FC94B}">
              <ma14:wrappingTextBoxFlag xmlns:ma14="http://schemas.microsoft.com/office/mac/drawingml/2011/main" xmlns="" val="1"/>
            </a:ext>
          </a:extLst>
        </p:spPr>
        <p:txBody>
          <a:bodyPr lIns="65022" tIns="65022" rIns="65022" bIns="65022">
            <a:spAutoFit/>
          </a:bodyPr>
          <a:lstStyle>
            <a:lvl1pPr algn="l" defTabSz="1300480">
              <a:defRPr sz="2400" b="1">
                <a:latin typeface="Calibri"/>
                <a:ea typeface="Calibri"/>
                <a:cs typeface="Calibri"/>
                <a:sym typeface="Calibri"/>
              </a:defRPr>
            </a:lvl1pPr>
          </a:lstStyle>
          <a:p>
            <a:r>
              <a:t>root</a:t>
            </a:r>
          </a:p>
        </p:txBody>
      </p:sp>
      <p:grpSp>
        <p:nvGrpSpPr>
          <p:cNvPr id="246" name="Group 246"/>
          <p:cNvGrpSpPr/>
          <p:nvPr/>
        </p:nvGrpSpPr>
        <p:grpSpPr>
          <a:xfrm>
            <a:off x="1517226" y="3359572"/>
            <a:ext cx="8886617" cy="5852163"/>
            <a:chOff x="0" y="0"/>
            <a:chExt cx="8886616" cy="5852161"/>
          </a:xfrm>
        </p:grpSpPr>
        <p:grpSp>
          <p:nvGrpSpPr>
            <p:cNvPr id="189" name="Group 189"/>
            <p:cNvGrpSpPr/>
            <p:nvPr/>
          </p:nvGrpSpPr>
          <p:grpSpPr>
            <a:xfrm>
              <a:off x="3852271" y="0"/>
              <a:ext cx="1333349" cy="804544"/>
              <a:chOff x="0" y="0"/>
              <a:chExt cx="1333347" cy="804543"/>
            </a:xfrm>
          </p:grpSpPr>
          <p:sp>
            <p:nvSpPr>
              <p:cNvPr id="187" name="Shape 187"/>
              <p:cNvSpPr/>
              <p:nvPr/>
            </p:nvSpPr>
            <p:spPr>
              <a:xfrm>
                <a:off x="-1" y="0"/>
                <a:ext cx="1333349" cy="804544"/>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188" name="Shape 188"/>
              <p:cNvSpPr/>
              <p:nvPr/>
            </p:nvSpPr>
            <p:spPr>
              <a:xfrm>
                <a:off x="39273" y="216596"/>
                <a:ext cx="1254800"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a:t>
                </a:r>
              </a:p>
            </p:txBody>
          </p:sp>
        </p:grpSp>
        <p:grpSp>
          <p:nvGrpSpPr>
            <p:cNvPr id="192" name="Group 192"/>
            <p:cNvGrpSpPr/>
            <p:nvPr/>
          </p:nvGrpSpPr>
          <p:grpSpPr>
            <a:xfrm>
              <a:off x="2005292" y="1269774"/>
              <a:ext cx="1333346" cy="804544"/>
              <a:chOff x="0" y="0"/>
              <a:chExt cx="1333345" cy="804543"/>
            </a:xfrm>
          </p:grpSpPr>
          <p:sp>
            <p:nvSpPr>
              <p:cNvPr id="190" name="Shape 190"/>
              <p:cNvSpPr/>
              <p:nvPr/>
            </p:nvSpPr>
            <p:spPr>
              <a:xfrm>
                <a:off x="0" y="0"/>
                <a:ext cx="1333346" cy="804544"/>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191" name="Shape 191"/>
              <p:cNvSpPr/>
              <p:nvPr/>
            </p:nvSpPr>
            <p:spPr>
              <a:xfrm>
                <a:off x="39274" y="216596"/>
                <a:ext cx="1254796"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dev</a:t>
                </a:r>
              </a:p>
            </p:txBody>
          </p:sp>
        </p:grpSp>
        <p:grpSp>
          <p:nvGrpSpPr>
            <p:cNvPr id="195" name="Group 195"/>
            <p:cNvGrpSpPr/>
            <p:nvPr/>
          </p:nvGrpSpPr>
          <p:grpSpPr>
            <a:xfrm>
              <a:off x="3852271" y="1269774"/>
              <a:ext cx="1333349" cy="804544"/>
              <a:chOff x="0" y="0"/>
              <a:chExt cx="1333347" cy="804543"/>
            </a:xfrm>
          </p:grpSpPr>
          <p:sp>
            <p:nvSpPr>
              <p:cNvPr id="193" name="Shape 193"/>
              <p:cNvSpPr/>
              <p:nvPr/>
            </p:nvSpPr>
            <p:spPr>
              <a:xfrm>
                <a:off x="-1" y="0"/>
                <a:ext cx="1333349" cy="804544"/>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194" name="Shape 194"/>
              <p:cNvSpPr/>
              <p:nvPr/>
            </p:nvSpPr>
            <p:spPr>
              <a:xfrm>
                <a:off x="39273" y="216596"/>
                <a:ext cx="1254800"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home</a:t>
                </a:r>
              </a:p>
            </p:txBody>
          </p:sp>
        </p:grpSp>
        <p:grpSp>
          <p:nvGrpSpPr>
            <p:cNvPr id="198" name="Group 198"/>
            <p:cNvGrpSpPr/>
            <p:nvPr/>
          </p:nvGrpSpPr>
          <p:grpSpPr>
            <a:xfrm>
              <a:off x="158311" y="1269774"/>
              <a:ext cx="1333349" cy="804544"/>
              <a:chOff x="0" y="0"/>
              <a:chExt cx="1333348" cy="804543"/>
            </a:xfrm>
          </p:grpSpPr>
          <p:sp>
            <p:nvSpPr>
              <p:cNvPr id="196" name="Shape 196"/>
              <p:cNvSpPr/>
              <p:nvPr/>
            </p:nvSpPr>
            <p:spPr>
              <a:xfrm>
                <a:off x="0" y="0"/>
                <a:ext cx="1333349" cy="804544"/>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197" name="Shape 197"/>
              <p:cNvSpPr/>
              <p:nvPr/>
            </p:nvSpPr>
            <p:spPr>
              <a:xfrm>
                <a:off x="39274" y="216596"/>
                <a:ext cx="1254800"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bin</a:t>
                </a:r>
              </a:p>
            </p:txBody>
          </p:sp>
        </p:grpSp>
        <p:grpSp>
          <p:nvGrpSpPr>
            <p:cNvPr id="201" name="Group 201"/>
            <p:cNvGrpSpPr/>
            <p:nvPr/>
          </p:nvGrpSpPr>
          <p:grpSpPr>
            <a:xfrm>
              <a:off x="5706290" y="1269774"/>
              <a:ext cx="1333346" cy="804544"/>
              <a:chOff x="0" y="0"/>
              <a:chExt cx="1333345" cy="804543"/>
            </a:xfrm>
          </p:grpSpPr>
          <p:sp>
            <p:nvSpPr>
              <p:cNvPr id="199" name="Shape 199"/>
              <p:cNvSpPr/>
              <p:nvPr/>
            </p:nvSpPr>
            <p:spPr>
              <a:xfrm>
                <a:off x="0" y="0"/>
                <a:ext cx="1333346" cy="804544"/>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00" name="Shape 200"/>
              <p:cNvSpPr/>
              <p:nvPr/>
            </p:nvSpPr>
            <p:spPr>
              <a:xfrm>
                <a:off x="39274" y="216596"/>
                <a:ext cx="1254796"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usr</a:t>
                </a:r>
              </a:p>
            </p:txBody>
          </p:sp>
        </p:grpSp>
        <p:grpSp>
          <p:nvGrpSpPr>
            <p:cNvPr id="204" name="Group 204"/>
            <p:cNvGrpSpPr/>
            <p:nvPr/>
          </p:nvGrpSpPr>
          <p:grpSpPr>
            <a:xfrm>
              <a:off x="7553269" y="1269774"/>
              <a:ext cx="1333348" cy="804544"/>
              <a:chOff x="0" y="0"/>
              <a:chExt cx="1333347" cy="804543"/>
            </a:xfrm>
          </p:grpSpPr>
          <p:sp>
            <p:nvSpPr>
              <p:cNvPr id="202" name="Shape 202"/>
              <p:cNvSpPr/>
              <p:nvPr/>
            </p:nvSpPr>
            <p:spPr>
              <a:xfrm>
                <a:off x="-1" y="0"/>
                <a:ext cx="1333349" cy="804544"/>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03" name="Shape 203"/>
              <p:cNvSpPr/>
              <p:nvPr/>
            </p:nvSpPr>
            <p:spPr>
              <a:xfrm>
                <a:off x="39273" y="216596"/>
                <a:ext cx="1254800"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tmp</a:t>
                </a:r>
              </a:p>
            </p:txBody>
          </p:sp>
        </p:grpSp>
        <p:grpSp>
          <p:nvGrpSpPr>
            <p:cNvPr id="207" name="Group 207"/>
            <p:cNvGrpSpPr/>
            <p:nvPr/>
          </p:nvGrpSpPr>
          <p:grpSpPr>
            <a:xfrm>
              <a:off x="1069490" y="2525559"/>
              <a:ext cx="1333346" cy="808040"/>
              <a:chOff x="0" y="0"/>
              <a:chExt cx="1333345" cy="808039"/>
            </a:xfrm>
          </p:grpSpPr>
          <p:sp>
            <p:nvSpPr>
              <p:cNvPr id="205" name="Shape 205"/>
              <p:cNvSpPr/>
              <p:nvPr/>
            </p:nvSpPr>
            <p:spPr>
              <a:xfrm>
                <a:off x="0" y="0"/>
                <a:ext cx="1333346" cy="808040"/>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06" name="Shape 206"/>
              <p:cNvSpPr/>
              <p:nvPr/>
            </p:nvSpPr>
            <p:spPr>
              <a:xfrm>
                <a:off x="39445" y="218344"/>
                <a:ext cx="1254454"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lakers</a:t>
                </a:r>
              </a:p>
            </p:txBody>
          </p:sp>
        </p:grpSp>
        <p:grpSp>
          <p:nvGrpSpPr>
            <p:cNvPr id="210" name="Group 210"/>
            <p:cNvGrpSpPr/>
            <p:nvPr/>
          </p:nvGrpSpPr>
          <p:grpSpPr>
            <a:xfrm>
              <a:off x="2916469" y="2525559"/>
              <a:ext cx="1333348" cy="808040"/>
              <a:chOff x="0" y="0"/>
              <a:chExt cx="1333347" cy="808039"/>
            </a:xfrm>
          </p:grpSpPr>
          <p:sp>
            <p:nvSpPr>
              <p:cNvPr id="208" name="Shape 208"/>
              <p:cNvSpPr/>
              <p:nvPr/>
            </p:nvSpPr>
            <p:spPr>
              <a:xfrm>
                <a:off x="-1" y="0"/>
                <a:ext cx="1333349" cy="808040"/>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09" name="Shape 209"/>
              <p:cNvSpPr/>
              <p:nvPr/>
            </p:nvSpPr>
            <p:spPr>
              <a:xfrm>
                <a:off x="39445" y="218344"/>
                <a:ext cx="1254457"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celtics</a:t>
                </a:r>
              </a:p>
            </p:txBody>
          </p:sp>
        </p:grpSp>
        <p:grpSp>
          <p:nvGrpSpPr>
            <p:cNvPr id="213" name="Group 213"/>
            <p:cNvGrpSpPr/>
            <p:nvPr/>
          </p:nvGrpSpPr>
          <p:grpSpPr>
            <a:xfrm>
              <a:off x="4770486" y="2525559"/>
              <a:ext cx="1333346" cy="808040"/>
              <a:chOff x="0" y="0"/>
              <a:chExt cx="1333345" cy="808039"/>
            </a:xfrm>
          </p:grpSpPr>
          <p:sp>
            <p:nvSpPr>
              <p:cNvPr id="211" name="Shape 211"/>
              <p:cNvSpPr/>
              <p:nvPr/>
            </p:nvSpPr>
            <p:spPr>
              <a:xfrm>
                <a:off x="0" y="0"/>
                <a:ext cx="1333346" cy="808040"/>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12" name="Shape 212"/>
              <p:cNvSpPr/>
              <p:nvPr/>
            </p:nvSpPr>
            <p:spPr>
              <a:xfrm>
                <a:off x="39445" y="218344"/>
                <a:ext cx="1254454"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bulls</a:t>
                </a:r>
              </a:p>
            </p:txBody>
          </p:sp>
        </p:grpSp>
        <p:grpSp>
          <p:nvGrpSpPr>
            <p:cNvPr id="216" name="Group 216"/>
            <p:cNvGrpSpPr/>
            <p:nvPr/>
          </p:nvGrpSpPr>
          <p:grpSpPr>
            <a:xfrm>
              <a:off x="6617465" y="2525559"/>
              <a:ext cx="1333348" cy="808040"/>
              <a:chOff x="0" y="0"/>
              <a:chExt cx="1333347" cy="808039"/>
            </a:xfrm>
          </p:grpSpPr>
          <p:sp>
            <p:nvSpPr>
              <p:cNvPr id="214" name="Shape 214"/>
              <p:cNvSpPr/>
              <p:nvPr/>
            </p:nvSpPr>
            <p:spPr>
              <a:xfrm>
                <a:off x="-1" y="0"/>
                <a:ext cx="1333349" cy="808040"/>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15" name="Shape 215"/>
              <p:cNvSpPr/>
              <p:nvPr/>
            </p:nvSpPr>
            <p:spPr>
              <a:xfrm>
                <a:off x="39445" y="218344"/>
                <a:ext cx="1254457"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lib</a:t>
                </a:r>
              </a:p>
            </p:txBody>
          </p:sp>
        </p:grpSp>
        <p:grpSp>
          <p:nvGrpSpPr>
            <p:cNvPr id="219" name="Group 219"/>
            <p:cNvGrpSpPr/>
            <p:nvPr/>
          </p:nvGrpSpPr>
          <p:grpSpPr>
            <a:xfrm>
              <a:off x="2075653" y="3795333"/>
              <a:ext cx="1333346" cy="804544"/>
              <a:chOff x="0" y="0"/>
              <a:chExt cx="1333345" cy="804543"/>
            </a:xfrm>
          </p:grpSpPr>
          <p:sp>
            <p:nvSpPr>
              <p:cNvPr id="217" name="Shape 217"/>
              <p:cNvSpPr/>
              <p:nvPr/>
            </p:nvSpPr>
            <p:spPr>
              <a:xfrm>
                <a:off x="0" y="0"/>
                <a:ext cx="1333346" cy="804544"/>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18" name="Shape 218"/>
              <p:cNvSpPr/>
              <p:nvPr/>
            </p:nvSpPr>
            <p:spPr>
              <a:xfrm>
                <a:off x="39274" y="216596"/>
                <a:ext cx="1254796"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music</a:t>
                </a:r>
              </a:p>
            </p:txBody>
          </p:sp>
        </p:grpSp>
        <p:grpSp>
          <p:nvGrpSpPr>
            <p:cNvPr id="222" name="Group 222"/>
            <p:cNvGrpSpPr/>
            <p:nvPr/>
          </p:nvGrpSpPr>
          <p:grpSpPr>
            <a:xfrm>
              <a:off x="3922632" y="3795333"/>
              <a:ext cx="1333349" cy="804544"/>
              <a:chOff x="0" y="0"/>
              <a:chExt cx="1333347" cy="804543"/>
            </a:xfrm>
          </p:grpSpPr>
          <p:sp>
            <p:nvSpPr>
              <p:cNvPr id="220" name="Shape 220"/>
              <p:cNvSpPr/>
              <p:nvPr/>
            </p:nvSpPr>
            <p:spPr>
              <a:xfrm>
                <a:off x="-1" y="0"/>
                <a:ext cx="1333349" cy="804544"/>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21" name="Shape 221"/>
              <p:cNvSpPr/>
              <p:nvPr/>
            </p:nvSpPr>
            <p:spPr>
              <a:xfrm>
                <a:off x="39273" y="216596"/>
                <a:ext cx="1254800"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doc</a:t>
                </a:r>
              </a:p>
            </p:txBody>
          </p:sp>
        </p:grpSp>
        <p:sp>
          <p:nvSpPr>
            <p:cNvPr id="223" name="Shape 223"/>
            <p:cNvSpPr/>
            <p:nvPr/>
          </p:nvSpPr>
          <p:spPr>
            <a:xfrm rot="5400000">
              <a:off x="2437589" y="-809824"/>
              <a:ext cx="465234" cy="3693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24" name="Shape 224"/>
            <p:cNvSpPr/>
            <p:nvPr/>
          </p:nvSpPr>
          <p:spPr>
            <a:xfrm rot="5400000">
              <a:off x="3361077" y="113667"/>
              <a:ext cx="465234" cy="18469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25" name="Shape 225"/>
            <p:cNvSpPr/>
            <p:nvPr/>
          </p:nvSpPr>
          <p:spPr>
            <a:xfrm rot="16200000" flipH="1">
              <a:off x="5213336" y="108392"/>
              <a:ext cx="465234" cy="18575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26" name="Shape 226"/>
            <p:cNvSpPr/>
            <p:nvPr/>
          </p:nvSpPr>
          <p:spPr>
            <a:xfrm rot="16200000" flipH="1">
              <a:off x="6135067" y="-813341"/>
              <a:ext cx="465234" cy="3700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27" name="Shape 227"/>
            <p:cNvSpPr/>
            <p:nvPr/>
          </p:nvSpPr>
          <p:spPr>
            <a:xfrm rot="5400000">
              <a:off x="4286319" y="1035347"/>
              <a:ext cx="461739" cy="21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28" name="Shape 228"/>
            <p:cNvSpPr/>
            <p:nvPr/>
          </p:nvSpPr>
          <p:spPr>
            <a:xfrm rot="5400000">
              <a:off x="2900173" y="908542"/>
              <a:ext cx="451245" cy="27827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29" name="Shape 229"/>
            <p:cNvSpPr/>
            <p:nvPr/>
          </p:nvSpPr>
          <p:spPr>
            <a:xfrm rot="16200000" flipH="1">
              <a:off x="4750672" y="1840828"/>
              <a:ext cx="451245" cy="9182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30" name="Shape 230"/>
            <p:cNvSpPr/>
            <p:nvPr/>
          </p:nvSpPr>
          <p:spPr>
            <a:xfrm rot="5400000">
              <a:off x="3823663" y="1832035"/>
              <a:ext cx="451245" cy="9358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31" name="Shape 231"/>
            <p:cNvSpPr/>
            <p:nvPr/>
          </p:nvSpPr>
          <p:spPr>
            <a:xfrm rot="16200000" flipH="1">
              <a:off x="6602930" y="1846106"/>
              <a:ext cx="451245" cy="9076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32" name="Shape 232"/>
            <p:cNvSpPr/>
            <p:nvPr/>
          </p:nvSpPr>
          <p:spPr>
            <a:xfrm rot="16200000" flipH="1">
              <a:off x="2931864" y="2136134"/>
              <a:ext cx="461737" cy="28566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33" name="Shape 233"/>
            <p:cNvSpPr/>
            <p:nvPr/>
          </p:nvSpPr>
          <p:spPr>
            <a:xfrm rot="16200000" flipH="1">
              <a:off x="2008375" y="3059622"/>
              <a:ext cx="461738" cy="1009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grpSp>
          <p:nvGrpSpPr>
            <p:cNvPr id="236" name="Group 236"/>
            <p:cNvGrpSpPr/>
            <p:nvPr/>
          </p:nvGrpSpPr>
          <p:grpSpPr>
            <a:xfrm>
              <a:off x="2916469" y="5047618"/>
              <a:ext cx="1403709" cy="804544"/>
              <a:chOff x="0" y="0"/>
              <a:chExt cx="1403708" cy="804543"/>
            </a:xfrm>
          </p:grpSpPr>
          <p:sp>
            <p:nvSpPr>
              <p:cNvPr id="234" name="Shape 234"/>
              <p:cNvSpPr/>
              <p:nvPr/>
            </p:nvSpPr>
            <p:spPr>
              <a:xfrm>
                <a:off x="0" y="0"/>
                <a:ext cx="1403709" cy="804544"/>
              </a:xfrm>
              <a:prstGeom prst="roundRect">
                <a:avLst>
                  <a:gd name="adj" fmla="val 16667"/>
                </a:avLst>
              </a:prstGeom>
              <a:solidFill>
                <a:srgbClr val="00B050"/>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35" name="Shape 235"/>
              <p:cNvSpPr/>
              <p:nvPr/>
            </p:nvSpPr>
            <p:spPr>
              <a:xfrm>
                <a:off x="39274" y="216596"/>
                <a:ext cx="1325159"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game1</a:t>
                </a:r>
              </a:p>
            </p:txBody>
          </p:sp>
        </p:grpSp>
        <p:sp>
          <p:nvSpPr>
            <p:cNvPr id="237" name="Shape 237"/>
            <p:cNvSpPr/>
            <p:nvPr/>
          </p:nvSpPr>
          <p:spPr>
            <a:xfrm rot="5400000">
              <a:off x="3879944" y="4336495"/>
              <a:ext cx="447744" cy="9745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grpSp>
          <p:nvGrpSpPr>
            <p:cNvPr id="240" name="Group 240"/>
            <p:cNvGrpSpPr/>
            <p:nvPr/>
          </p:nvGrpSpPr>
          <p:grpSpPr>
            <a:xfrm>
              <a:off x="5002680" y="5047618"/>
              <a:ext cx="1407225" cy="804544"/>
              <a:chOff x="0" y="0"/>
              <a:chExt cx="1407224" cy="804543"/>
            </a:xfrm>
          </p:grpSpPr>
          <p:sp>
            <p:nvSpPr>
              <p:cNvPr id="238" name="Shape 238"/>
              <p:cNvSpPr/>
              <p:nvPr/>
            </p:nvSpPr>
            <p:spPr>
              <a:xfrm>
                <a:off x="0" y="0"/>
                <a:ext cx="1407225" cy="804544"/>
              </a:xfrm>
              <a:prstGeom prst="roundRect">
                <a:avLst>
                  <a:gd name="adj" fmla="val 16667"/>
                </a:avLst>
              </a:prstGeom>
              <a:solidFill>
                <a:srgbClr val="00B050"/>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39" name="Shape 239"/>
              <p:cNvSpPr/>
              <p:nvPr/>
            </p:nvSpPr>
            <p:spPr>
              <a:xfrm>
                <a:off x="39274" y="216596"/>
                <a:ext cx="1328676"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game2</a:t>
                </a:r>
              </a:p>
            </p:txBody>
          </p:sp>
        </p:grpSp>
        <p:sp>
          <p:nvSpPr>
            <p:cNvPr id="241" name="Shape 241"/>
            <p:cNvSpPr/>
            <p:nvPr/>
          </p:nvSpPr>
          <p:spPr>
            <a:xfrm rot="16200000" flipH="1">
              <a:off x="4924805" y="4266134"/>
              <a:ext cx="447745" cy="11152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grpSp>
          <p:nvGrpSpPr>
            <p:cNvPr id="244" name="Group 244"/>
            <p:cNvGrpSpPr/>
            <p:nvPr/>
          </p:nvGrpSpPr>
          <p:grpSpPr>
            <a:xfrm>
              <a:off x="0" y="3795333"/>
              <a:ext cx="1716815" cy="804544"/>
              <a:chOff x="0" y="0"/>
              <a:chExt cx="1716814" cy="804543"/>
            </a:xfrm>
          </p:grpSpPr>
          <p:sp>
            <p:nvSpPr>
              <p:cNvPr id="242" name="Shape 242"/>
              <p:cNvSpPr/>
              <p:nvPr/>
            </p:nvSpPr>
            <p:spPr>
              <a:xfrm>
                <a:off x="0" y="0"/>
                <a:ext cx="1716815" cy="804544"/>
              </a:xfrm>
              <a:prstGeom prst="roundRect">
                <a:avLst>
                  <a:gd name="adj" fmla="val 16667"/>
                </a:avLst>
              </a:prstGeom>
              <a:solidFill>
                <a:srgbClr val="00B050"/>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43" name="Shape 243"/>
              <p:cNvSpPr/>
              <p:nvPr/>
            </p:nvSpPr>
            <p:spPr>
              <a:xfrm>
                <a:off x="39274" y="216596"/>
                <a:ext cx="1638265"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README</a:t>
                </a:r>
              </a:p>
            </p:txBody>
          </p:sp>
        </p:grpSp>
        <p:sp>
          <p:nvSpPr>
            <p:cNvPr id="245" name="Shape 245"/>
            <p:cNvSpPr/>
            <p:nvPr/>
          </p:nvSpPr>
          <p:spPr>
            <a:xfrm rot="5400000">
              <a:off x="1065538" y="3126466"/>
              <a:ext cx="461738" cy="8759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Absolute Path vs. Relative Path</a:t>
            </a:r>
          </a:p>
        </p:txBody>
      </p:sp>
      <p:sp>
        <p:nvSpPr>
          <p:cNvPr id="251" name="Shape 251"/>
          <p:cNvSpPr/>
          <p:nvPr/>
        </p:nvSpPr>
        <p:spPr>
          <a:xfrm>
            <a:off x="6919589" y="2247062"/>
            <a:ext cx="866988" cy="485647"/>
          </a:xfrm>
          <a:prstGeom prst="rect">
            <a:avLst/>
          </a:prstGeom>
          <a:ln w="12700">
            <a:miter lim="400000"/>
          </a:ln>
          <a:extLst>
            <a:ext uri="{C572A759-6A51-4108-AA02-DFA0A04FC94B}">
              <ma14:wrappingTextBoxFlag xmlns:ma14="http://schemas.microsoft.com/office/mac/drawingml/2011/main" xmlns="" val="1"/>
            </a:ext>
          </a:extLst>
        </p:spPr>
        <p:txBody>
          <a:bodyPr lIns="65022" tIns="65022" rIns="65022" bIns="65022">
            <a:spAutoFit/>
          </a:bodyPr>
          <a:lstStyle>
            <a:lvl1pPr algn="l" defTabSz="1300480">
              <a:defRPr sz="2400" b="1">
                <a:latin typeface="Calibri"/>
                <a:ea typeface="Calibri"/>
                <a:cs typeface="Calibri"/>
                <a:sym typeface="Calibri"/>
              </a:defRPr>
            </a:lvl1pPr>
          </a:lstStyle>
          <a:p>
            <a:r>
              <a:t>root</a:t>
            </a:r>
          </a:p>
        </p:txBody>
      </p:sp>
      <p:grpSp>
        <p:nvGrpSpPr>
          <p:cNvPr id="311" name="Group 311"/>
          <p:cNvGrpSpPr/>
          <p:nvPr/>
        </p:nvGrpSpPr>
        <p:grpSpPr>
          <a:xfrm>
            <a:off x="1300478" y="2016195"/>
            <a:ext cx="9753606" cy="6246500"/>
            <a:chOff x="0" y="0"/>
            <a:chExt cx="9753605" cy="6246499"/>
          </a:xfrm>
        </p:grpSpPr>
        <p:grpSp>
          <p:nvGrpSpPr>
            <p:cNvPr id="254" name="Group 254"/>
            <p:cNvGrpSpPr/>
            <p:nvPr/>
          </p:nvGrpSpPr>
          <p:grpSpPr>
            <a:xfrm>
              <a:off x="4228103" y="-1"/>
              <a:ext cx="1463431" cy="858757"/>
              <a:chOff x="0" y="0"/>
              <a:chExt cx="1463430" cy="858756"/>
            </a:xfrm>
          </p:grpSpPr>
          <p:sp>
            <p:nvSpPr>
              <p:cNvPr id="252" name="Shape 252"/>
              <p:cNvSpPr/>
              <p:nvPr/>
            </p:nvSpPr>
            <p:spPr>
              <a:xfrm>
                <a:off x="-1" y="0"/>
                <a:ext cx="1463432" cy="858757"/>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53" name="Shape 253"/>
              <p:cNvSpPr/>
              <p:nvPr/>
            </p:nvSpPr>
            <p:spPr>
              <a:xfrm>
                <a:off x="41921" y="243702"/>
                <a:ext cx="1379587"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a:t>
                </a:r>
              </a:p>
            </p:txBody>
          </p:sp>
        </p:grpSp>
        <p:grpSp>
          <p:nvGrpSpPr>
            <p:cNvPr id="257" name="Group 257"/>
            <p:cNvGrpSpPr/>
            <p:nvPr/>
          </p:nvGrpSpPr>
          <p:grpSpPr>
            <a:xfrm>
              <a:off x="2200930" y="1355335"/>
              <a:ext cx="1463429" cy="858757"/>
              <a:chOff x="0" y="0"/>
              <a:chExt cx="1463428" cy="858756"/>
            </a:xfrm>
          </p:grpSpPr>
          <p:sp>
            <p:nvSpPr>
              <p:cNvPr id="255" name="Shape 255"/>
              <p:cNvSpPr/>
              <p:nvPr/>
            </p:nvSpPr>
            <p:spPr>
              <a:xfrm>
                <a:off x="0" y="0"/>
                <a:ext cx="1463429" cy="858757"/>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56" name="Shape 256"/>
              <p:cNvSpPr/>
              <p:nvPr/>
            </p:nvSpPr>
            <p:spPr>
              <a:xfrm>
                <a:off x="41921" y="243702"/>
                <a:ext cx="1379586"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dev</a:t>
                </a:r>
              </a:p>
            </p:txBody>
          </p:sp>
        </p:grpSp>
        <p:grpSp>
          <p:nvGrpSpPr>
            <p:cNvPr id="260" name="Group 260"/>
            <p:cNvGrpSpPr/>
            <p:nvPr/>
          </p:nvGrpSpPr>
          <p:grpSpPr>
            <a:xfrm>
              <a:off x="4228103" y="1355335"/>
              <a:ext cx="1463431" cy="858757"/>
              <a:chOff x="0" y="0"/>
              <a:chExt cx="1463430" cy="858756"/>
            </a:xfrm>
          </p:grpSpPr>
          <p:sp>
            <p:nvSpPr>
              <p:cNvPr id="258" name="Shape 258"/>
              <p:cNvSpPr/>
              <p:nvPr/>
            </p:nvSpPr>
            <p:spPr>
              <a:xfrm>
                <a:off x="-1" y="0"/>
                <a:ext cx="1463432" cy="858757"/>
              </a:xfrm>
              <a:prstGeom prst="roundRect">
                <a:avLst>
                  <a:gd name="adj" fmla="val 16667"/>
                </a:avLst>
              </a:prstGeom>
              <a:solidFill>
                <a:srgbClr val="FFFFFF"/>
              </a:solidFill>
              <a:ln w="25400" cap="flat">
                <a:solidFill>
                  <a:srgbClr val="4F81BD"/>
                </a:solidFill>
                <a:prstDash val="solid"/>
                <a:round/>
              </a:ln>
              <a:effectLst/>
            </p:spPr>
            <p:txBody>
              <a:bodyPr wrap="square" lIns="50800" tIns="50800" rIns="50800" bIns="50800" numCol="1" anchor="ctr">
                <a:noAutofit/>
              </a:bodyPr>
              <a:lstStyle/>
              <a:p>
                <a:pPr defTabSz="650221">
                  <a:defRPr sz="2400">
                    <a:latin typeface="Calibri"/>
                    <a:ea typeface="Calibri"/>
                    <a:cs typeface="Calibri"/>
                    <a:sym typeface="Calibri"/>
                  </a:defRPr>
                </a:pPr>
                <a:endParaRPr/>
              </a:p>
            </p:txBody>
          </p:sp>
          <p:sp>
            <p:nvSpPr>
              <p:cNvPr id="259" name="Shape 259"/>
              <p:cNvSpPr/>
              <p:nvPr/>
            </p:nvSpPr>
            <p:spPr>
              <a:xfrm>
                <a:off x="41921" y="243702"/>
                <a:ext cx="1379587"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latin typeface="Calibri"/>
                    <a:ea typeface="Calibri"/>
                    <a:cs typeface="Calibri"/>
                    <a:sym typeface="Calibri"/>
                  </a:defRPr>
                </a:lvl1pPr>
              </a:lstStyle>
              <a:p>
                <a:r>
                  <a:t>home</a:t>
                </a:r>
              </a:p>
            </p:txBody>
          </p:sp>
        </p:grpSp>
        <p:grpSp>
          <p:nvGrpSpPr>
            <p:cNvPr id="263" name="Group 263"/>
            <p:cNvGrpSpPr/>
            <p:nvPr/>
          </p:nvGrpSpPr>
          <p:grpSpPr>
            <a:xfrm>
              <a:off x="173757" y="1355335"/>
              <a:ext cx="1463430" cy="858757"/>
              <a:chOff x="0" y="0"/>
              <a:chExt cx="1463429" cy="858756"/>
            </a:xfrm>
          </p:grpSpPr>
          <p:sp>
            <p:nvSpPr>
              <p:cNvPr id="261" name="Shape 261"/>
              <p:cNvSpPr/>
              <p:nvPr/>
            </p:nvSpPr>
            <p:spPr>
              <a:xfrm>
                <a:off x="-1" y="0"/>
                <a:ext cx="1463431" cy="858757"/>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62" name="Shape 262"/>
              <p:cNvSpPr/>
              <p:nvPr/>
            </p:nvSpPr>
            <p:spPr>
              <a:xfrm>
                <a:off x="41920" y="243702"/>
                <a:ext cx="1379588"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bin</a:t>
                </a:r>
              </a:p>
            </p:txBody>
          </p:sp>
        </p:grpSp>
        <p:grpSp>
          <p:nvGrpSpPr>
            <p:cNvPr id="266" name="Group 266"/>
            <p:cNvGrpSpPr/>
            <p:nvPr/>
          </p:nvGrpSpPr>
          <p:grpSpPr>
            <a:xfrm>
              <a:off x="6263001" y="1355335"/>
              <a:ext cx="1463429" cy="858757"/>
              <a:chOff x="0" y="0"/>
              <a:chExt cx="1463428" cy="858756"/>
            </a:xfrm>
          </p:grpSpPr>
          <p:sp>
            <p:nvSpPr>
              <p:cNvPr id="264" name="Shape 264"/>
              <p:cNvSpPr/>
              <p:nvPr/>
            </p:nvSpPr>
            <p:spPr>
              <a:xfrm>
                <a:off x="0" y="0"/>
                <a:ext cx="1463429" cy="858757"/>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65" name="Shape 265"/>
              <p:cNvSpPr/>
              <p:nvPr/>
            </p:nvSpPr>
            <p:spPr>
              <a:xfrm>
                <a:off x="41921" y="243702"/>
                <a:ext cx="1379586"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usr</a:t>
                </a:r>
              </a:p>
            </p:txBody>
          </p:sp>
        </p:grpSp>
        <p:grpSp>
          <p:nvGrpSpPr>
            <p:cNvPr id="269" name="Group 269"/>
            <p:cNvGrpSpPr/>
            <p:nvPr/>
          </p:nvGrpSpPr>
          <p:grpSpPr>
            <a:xfrm>
              <a:off x="8290174" y="1355335"/>
              <a:ext cx="1463431" cy="858757"/>
              <a:chOff x="0" y="0"/>
              <a:chExt cx="1463429" cy="858756"/>
            </a:xfrm>
          </p:grpSpPr>
          <p:sp>
            <p:nvSpPr>
              <p:cNvPr id="267" name="Shape 267"/>
              <p:cNvSpPr/>
              <p:nvPr/>
            </p:nvSpPr>
            <p:spPr>
              <a:xfrm>
                <a:off x="-1" y="0"/>
                <a:ext cx="1463431" cy="858757"/>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68" name="Shape 268"/>
              <p:cNvSpPr/>
              <p:nvPr/>
            </p:nvSpPr>
            <p:spPr>
              <a:xfrm>
                <a:off x="41920" y="243702"/>
                <a:ext cx="1379588"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tmp</a:t>
                </a:r>
              </a:p>
            </p:txBody>
          </p:sp>
        </p:grpSp>
        <p:grpSp>
          <p:nvGrpSpPr>
            <p:cNvPr id="272" name="Group 272"/>
            <p:cNvGrpSpPr/>
            <p:nvPr/>
          </p:nvGrpSpPr>
          <p:grpSpPr>
            <a:xfrm>
              <a:off x="1173830" y="2695738"/>
              <a:ext cx="1463429" cy="862489"/>
              <a:chOff x="0" y="0"/>
              <a:chExt cx="1463428" cy="862487"/>
            </a:xfrm>
          </p:grpSpPr>
          <p:sp>
            <p:nvSpPr>
              <p:cNvPr id="270" name="Shape 270"/>
              <p:cNvSpPr/>
              <p:nvPr/>
            </p:nvSpPr>
            <p:spPr>
              <a:xfrm>
                <a:off x="0" y="0"/>
                <a:ext cx="1463429" cy="862488"/>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71" name="Shape 271"/>
              <p:cNvSpPr/>
              <p:nvPr/>
            </p:nvSpPr>
            <p:spPr>
              <a:xfrm>
                <a:off x="42103" y="245568"/>
                <a:ext cx="1379222"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lakers</a:t>
                </a:r>
              </a:p>
            </p:txBody>
          </p:sp>
        </p:grpSp>
        <p:grpSp>
          <p:nvGrpSpPr>
            <p:cNvPr id="275" name="Group 275"/>
            <p:cNvGrpSpPr/>
            <p:nvPr/>
          </p:nvGrpSpPr>
          <p:grpSpPr>
            <a:xfrm>
              <a:off x="3201002" y="2695738"/>
              <a:ext cx="1463432" cy="862489"/>
              <a:chOff x="0" y="0"/>
              <a:chExt cx="1463430" cy="862487"/>
            </a:xfrm>
          </p:grpSpPr>
          <p:sp>
            <p:nvSpPr>
              <p:cNvPr id="273" name="Shape 273"/>
              <p:cNvSpPr/>
              <p:nvPr/>
            </p:nvSpPr>
            <p:spPr>
              <a:xfrm>
                <a:off x="-1" y="0"/>
                <a:ext cx="1463432" cy="862488"/>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1600">
                    <a:solidFill>
                      <a:srgbClr val="FFFFFF"/>
                    </a:solidFill>
                    <a:latin typeface="Calibri"/>
                    <a:ea typeface="Calibri"/>
                    <a:cs typeface="Calibri"/>
                    <a:sym typeface="Calibri"/>
                  </a:defRPr>
                </a:pPr>
                <a:endParaRPr/>
              </a:p>
            </p:txBody>
          </p:sp>
          <p:sp>
            <p:nvSpPr>
              <p:cNvPr id="274" name="Shape 274"/>
              <p:cNvSpPr/>
              <p:nvPr/>
            </p:nvSpPr>
            <p:spPr>
              <a:xfrm>
                <a:off x="42103" y="245568"/>
                <a:ext cx="1379224"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celtics</a:t>
                </a:r>
              </a:p>
            </p:txBody>
          </p:sp>
        </p:grpSp>
        <p:grpSp>
          <p:nvGrpSpPr>
            <p:cNvPr id="278" name="Group 278"/>
            <p:cNvGrpSpPr/>
            <p:nvPr/>
          </p:nvGrpSpPr>
          <p:grpSpPr>
            <a:xfrm>
              <a:off x="5235899" y="2695738"/>
              <a:ext cx="1463429" cy="862489"/>
              <a:chOff x="0" y="0"/>
              <a:chExt cx="1463428" cy="862487"/>
            </a:xfrm>
          </p:grpSpPr>
          <p:sp>
            <p:nvSpPr>
              <p:cNvPr id="276" name="Shape 276"/>
              <p:cNvSpPr/>
              <p:nvPr/>
            </p:nvSpPr>
            <p:spPr>
              <a:xfrm>
                <a:off x="0" y="0"/>
                <a:ext cx="1463429" cy="862488"/>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77" name="Shape 277"/>
              <p:cNvSpPr/>
              <p:nvPr/>
            </p:nvSpPr>
            <p:spPr>
              <a:xfrm>
                <a:off x="42103" y="245568"/>
                <a:ext cx="1379222"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bulls</a:t>
                </a:r>
              </a:p>
            </p:txBody>
          </p:sp>
        </p:grpSp>
        <p:grpSp>
          <p:nvGrpSpPr>
            <p:cNvPr id="281" name="Group 281"/>
            <p:cNvGrpSpPr/>
            <p:nvPr/>
          </p:nvGrpSpPr>
          <p:grpSpPr>
            <a:xfrm>
              <a:off x="7263071" y="2695738"/>
              <a:ext cx="1463431" cy="862489"/>
              <a:chOff x="0" y="0"/>
              <a:chExt cx="1463430" cy="862487"/>
            </a:xfrm>
          </p:grpSpPr>
          <p:sp>
            <p:nvSpPr>
              <p:cNvPr id="279" name="Shape 279"/>
              <p:cNvSpPr/>
              <p:nvPr/>
            </p:nvSpPr>
            <p:spPr>
              <a:xfrm>
                <a:off x="-1" y="0"/>
                <a:ext cx="1463432" cy="862488"/>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80" name="Shape 280"/>
              <p:cNvSpPr/>
              <p:nvPr/>
            </p:nvSpPr>
            <p:spPr>
              <a:xfrm>
                <a:off x="42103" y="245568"/>
                <a:ext cx="1379224"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lib</a:t>
                </a:r>
              </a:p>
            </p:txBody>
          </p:sp>
        </p:grpSp>
        <p:grpSp>
          <p:nvGrpSpPr>
            <p:cNvPr id="284" name="Group 284"/>
            <p:cNvGrpSpPr/>
            <p:nvPr/>
          </p:nvGrpSpPr>
          <p:grpSpPr>
            <a:xfrm>
              <a:off x="2278156" y="4051074"/>
              <a:ext cx="1463428" cy="858757"/>
              <a:chOff x="0" y="0"/>
              <a:chExt cx="1463427" cy="858756"/>
            </a:xfrm>
          </p:grpSpPr>
          <p:sp>
            <p:nvSpPr>
              <p:cNvPr id="282" name="Shape 282"/>
              <p:cNvSpPr/>
              <p:nvPr/>
            </p:nvSpPr>
            <p:spPr>
              <a:xfrm>
                <a:off x="0" y="0"/>
                <a:ext cx="1463428" cy="858757"/>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83" name="Shape 283"/>
              <p:cNvSpPr/>
              <p:nvPr/>
            </p:nvSpPr>
            <p:spPr>
              <a:xfrm>
                <a:off x="41921" y="243702"/>
                <a:ext cx="1379584"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music</a:t>
                </a:r>
              </a:p>
            </p:txBody>
          </p:sp>
        </p:grpSp>
        <p:grpSp>
          <p:nvGrpSpPr>
            <p:cNvPr id="287" name="Group 287"/>
            <p:cNvGrpSpPr/>
            <p:nvPr/>
          </p:nvGrpSpPr>
          <p:grpSpPr>
            <a:xfrm>
              <a:off x="4305329" y="4051074"/>
              <a:ext cx="1463430" cy="858757"/>
              <a:chOff x="0" y="0"/>
              <a:chExt cx="1463429" cy="858756"/>
            </a:xfrm>
          </p:grpSpPr>
          <p:sp>
            <p:nvSpPr>
              <p:cNvPr id="285" name="Shape 285"/>
              <p:cNvSpPr/>
              <p:nvPr/>
            </p:nvSpPr>
            <p:spPr>
              <a:xfrm>
                <a:off x="-1" y="0"/>
                <a:ext cx="1463431" cy="858757"/>
              </a:xfrm>
              <a:prstGeom prst="roundRect">
                <a:avLst>
                  <a:gd name="adj" fmla="val 16667"/>
                </a:avLst>
              </a:prstGeom>
              <a:solidFill>
                <a:srgbClr val="953735"/>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286" name="Shape 286"/>
              <p:cNvSpPr/>
              <p:nvPr/>
            </p:nvSpPr>
            <p:spPr>
              <a:xfrm>
                <a:off x="41920" y="243702"/>
                <a:ext cx="1379588"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doc</a:t>
                </a:r>
              </a:p>
            </p:txBody>
          </p:sp>
        </p:grpSp>
        <p:sp>
          <p:nvSpPr>
            <p:cNvPr id="288" name="Shape 288"/>
            <p:cNvSpPr/>
            <p:nvPr/>
          </p:nvSpPr>
          <p:spPr>
            <a:xfrm rot="5400000">
              <a:off x="2682423" y="-920129"/>
              <a:ext cx="496582" cy="40543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89" name="Shape 289"/>
            <p:cNvSpPr/>
            <p:nvPr/>
          </p:nvSpPr>
          <p:spPr>
            <a:xfrm rot="5400000">
              <a:off x="3696008" y="93458"/>
              <a:ext cx="496583" cy="20271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90" name="Shape 290"/>
            <p:cNvSpPr/>
            <p:nvPr/>
          </p:nvSpPr>
          <p:spPr>
            <a:xfrm rot="16200000" flipH="1">
              <a:off x="5728974" y="87667"/>
              <a:ext cx="496583" cy="20387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91" name="Shape 291"/>
            <p:cNvSpPr/>
            <p:nvPr/>
          </p:nvSpPr>
          <p:spPr>
            <a:xfrm rot="16200000" flipH="1">
              <a:off x="6740630" y="-923992"/>
              <a:ext cx="496582" cy="40620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92" name="Shape 292"/>
            <p:cNvSpPr/>
            <p:nvPr/>
          </p:nvSpPr>
          <p:spPr>
            <a:xfrm rot="5400000">
              <a:off x="4711464" y="1104793"/>
              <a:ext cx="492851" cy="231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93" name="Shape 293"/>
            <p:cNvSpPr/>
            <p:nvPr/>
          </p:nvSpPr>
          <p:spPr>
            <a:xfrm rot="5400000">
              <a:off x="3189926" y="927773"/>
              <a:ext cx="481651" cy="30542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94" name="Shape 294"/>
            <p:cNvSpPr/>
            <p:nvPr/>
          </p:nvSpPr>
          <p:spPr>
            <a:xfrm rot="16200000" flipH="1">
              <a:off x="5220961" y="1951014"/>
              <a:ext cx="481651" cy="10077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95" name="Shape 295"/>
            <p:cNvSpPr/>
            <p:nvPr/>
          </p:nvSpPr>
          <p:spPr>
            <a:xfrm rot="5400000">
              <a:off x="4203512" y="1941362"/>
              <a:ext cx="481652" cy="10271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96" name="Shape 296"/>
            <p:cNvSpPr/>
            <p:nvPr/>
          </p:nvSpPr>
          <p:spPr>
            <a:xfrm rot="16200000" flipH="1">
              <a:off x="7253927" y="1956807"/>
              <a:ext cx="481651" cy="9962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97" name="Shape 297"/>
            <p:cNvSpPr/>
            <p:nvPr/>
          </p:nvSpPr>
          <p:spPr>
            <a:xfrm rot="16200000" flipH="1">
              <a:off x="3224865" y="2236969"/>
              <a:ext cx="492853" cy="31353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sp>
          <p:nvSpPr>
            <p:cNvPr id="298" name="Shape 298"/>
            <p:cNvSpPr/>
            <p:nvPr/>
          </p:nvSpPr>
          <p:spPr>
            <a:xfrm rot="16200000" flipH="1">
              <a:off x="2211281" y="3250555"/>
              <a:ext cx="492852" cy="11081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grpSp>
          <p:nvGrpSpPr>
            <p:cNvPr id="301" name="Group 301"/>
            <p:cNvGrpSpPr/>
            <p:nvPr/>
          </p:nvGrpSpPr>
          <p:grpSpPr>
            <a:xfrm>
              <a:off x="3201002" y="5387743"/>
              <a:ext cx="1540657" cy="858756"/>
              <a:chOff x="0" y="0"/>
              <a:chExt cx="1540655" cy="858755"/>
            </a:xfrm>
          </p:grpSpPr>
          <p:sp>
            <p:nvSpPr>
              <p:cNvPr id="299" name="Shape 299"/>
              <p:cNvSpPr/>
              <p:nvPr/>
            </p:nvSpPr>
            <p:spPr>
              <a:xfrm>
                <a:off x="0" y="0"/>
                <a:ext cx="1540656" cy="858756"/>
              </a:xfrm>
              <a:prstGeom prst="roundRect">
                <a:avLst>
                  <a:gd name="adj" fmla="val 16667"/>
                </a:avLst>
              </a:prstGeom>
              <a:solidFill>
                <a:srgbClr val="00B050"/>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300" name="Shape 300"/>
              <p:cNvSpPr/>
              <p:nvPr/>
            </p:nvSpPr>
            <p:spPr>
              <a:xfrm>
                <a:off x="41921" y="243702"/>
                <a:ext cx="1456812"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game1</a:t>
                </a:r>
              </a:p>
            </p:txBody>
          </p:sp>
        </p:grpSp>
        <p:sp>
          <p:nvSpPr>
            <p:cNvPr id="302" name="Shape 302"/>
            <p:cNvSpPr/>
            <p:nvPr/>
          </p:nvSpPr>
          <p:spPr>
            <a:xfrm rot="5400000">
              <a:off x="4265231" y="4613998"/>
              <a:ext cx="477916" cy="10695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grpSp>
          <p:nvGrpSpPr>
            <p:cNvPr id="305" name="Group 305"/>
            <p:cNvGrpSpPr/>
            <p:nvPr/>
          </p:nvGrpSpPr>
          <p:grpSpPr>
            <a:xfrm>
              <a:off x="5490745" y="5387743"/>
              <a:ext cx="1544516" cy="858756"/>
              <a:chOff x="0" y="0"/>
              <a:chExt cx="1544515" cy="858755"/>
            </a:xfrm>
          </p:grpSpPr>
          <p:sp>
            <p:nvSpPr>
              <p:cNvPr id="303" name="Shape 303"/>
              <p:cNvSpPr/>
              <p:nvPr/>
            </p:nvSpPr>
            <p:spPr>
              <a:xfrm>
                <a:off x="0" y="0"/>
                <a:ext cx="1544516" cy="858756"/>
              </a:xfrm>
              <a:prstGeom prst="roundRect">
                <a:avLst>
                  <a:gd name="adj" fmla="val 16667"/>
                </a:avLst>
              </a:prstGeom>
              <a:solidFill>
                <a:srgbClr val="00B050"/>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304" name="Shape 304"/>
              <p:cNvSpPr/>
              <p:nvPr/>
            </p:nvSpPr>
            <p:spPr>
              <a:xfrm>
                <a:off x="41921" y="243702"/>
                <a:ext cx="1460673"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game2</a:t>
                </a:r>
              </a:p>
            </p:txBody>
          </p:sp>
        </p:grpSp>
        <p:sp>
          <p:nvSpPr>
            <p:cNvPr id="306" name="Shape 306"/>
            <p:cNvSpPr/>
            <p:nvPr/>
          </p:nvSpPr>
          <p:spPr>
            <a:xfrm rot="16200000" flipH="1">
              <a:off x="5412029" y="4536772"/>
              <a:ext cx="477916" cy="12240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grpSp>
          <p:nvGrpSpPr>
            <p:cNvPr id="309" name="Group 309"/>
            <p:cNvGrpSpPr/>
            <p:nvPr/>
          </p:nvGrpSpPr>
          <p:grpSpPr>
            <a:xfrm>
              <a:off x="-1" y="4051074"/>
              <a:ext cx="1884310" cy="858757"/>
              <a:chOff x="0" y="0"/>
              <a:chExt cx="1884309" cy="858756"/>
            </a:xfrm>
          </p:grpSpPr>
          <p:sp>
            <p:nvSpPr>
              <p:cNvPr id="307" name="Shape 307"/>
              <p:cNvSpPr/>
              <p:nvPr/>
            </p:nvSpPr>
            <p:spPr>
              <a:xfrm>
                <a:off x="0" y="0"/>
                <a:ext cx="1884310" cy="858757"/>
              </a:xfrm>
              <a:prstGeom prst="roundRect">
                <a:avLst>
                  <a:gd name="adj" fmla="val 16667"/>
                </a:avLst>
              </a:prstGeom>
              <a:solidFill>
                <a:srgbClr val="00B050"/>
              </a:solidFill>
              <a:ln w="38100" cap="flat">
                <a:solidFill>
                  <a:srgbClr val="000000"/>
                </a:solidFill>
                <a:prstDash val="solid"/>
                <a:round/>
              </a:ln>
              <a:effectLst/>
            </p:spPr>
            <p:txBody>
              <a:bodyPr wrap="square" lIns="50800" tIns="50800" rIns="50800" bIns="50800" numCol="1" anchor="ctr">
                <a:noAutofit/>
              </a:bodyPr>
              <a:lstStyle/>
              <a:p>
                <a:pPr defTabSz="650221">
                  <a:defRPr sz="2400">
                    <a:solidFill>
                      <a:srgbClr val="FFFFFF"/>
                    </a:solidFill>
                    <a:latin typeface="Calibri"/>
                    <a:ea typeface="Calibri"/>
                    <a:cs typeface="Calibri"/>
                    <a:sym typeface="Calibri"/>
                  </a:defRPr>
                </a:pPr>
                <a:endParaRPr/>
              </a:p>
            </p:txBody>
          </p:sp>
          <p:sp>
            <p:nvSpPr>
              <p:cNvPr id="308" name="Shape 308"/>
              <p:cNvSpPr/>
              <p:nvPr/>
            </p:nvSpPr>
            <p:spPr>
              <a:xfrm>
                <a:off x="41921" y="243702"/>
                <a:ext cx="1800466" cy="3713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5022" tIns="65022" rIns="65022" bIns="65022" numCol="1" anchor="ctr">
                <a:spAutoFit/>
              </a:bodyPr>
              <a:lstStyle>
                <a:lvl1pPr defTabSz="650221">
                  <a:defRPr sz="1600">
                    <a:solidFill>
                      <a:srgbClr val="FFFFFF"/>
                    </a:solidFill>
                    <a:latin typeface="Calibri"/>
                    <a:ea typeface="Calibri"/>
                    <a:cs typeface="Calibri"/>
                    <a:sym typeface="Calibri"/>
                  </a:defRPr>
                </a:lvl1pPr>
              </a:lstStyle>
              <a:p>
                <a:r>
                  <a:t>README</a:t>
                </a:r>
              </a:p>
            </p:txBody>
          </p:sp>
        </p:grpSp>
        <p:sp>
          <p:nvSpPr>
            <p:cNvPr id="310" name="Shape 310"/>
            <p:cNvSpPr/>
            <p:nvPr/>
          </p:nvSpPr>
          <p:spPr>
            <a:xfrm rot="5400000">
              <a:off x="1176459" y="3323919"/>
              <a:ext cx="492851" cy="9614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25400" cap="flat">
              <a:solidFill>
                <a:srgbClr val="000000"/>
              </a:solidFill>
              <a:prstDash val="solid"/>
              <a:round/>
            </a:ln>
            <a:effectLst/>
          </p:spPr>
          <p:txBody>
            <a:bodyPr wrap="square" lIns="50800" tIns="50800" rIns="50800" bIns="50800" numCol="1" anchor="ctr">
              <a:noAutofit/>
            </a:bodyPr>
            <a:lstStyle/>
            <a:p>
              <a:pPr algn="l" defTabSz="1300480">
                <a:defRPr sz="2400">
                  <a:latin typeface="Calibri"/>
                  <a:ea typeface="Calibri"/>
                  <a:cs typeface="Calibri"/>
                  <a:sym typeface="Calibri"/>
                </a:defRPr>
              </a:pPr>
              <a:endParaRPr/>
            </a:p>
          </p:txBody>
        </p:sp>
      </p:grpSp>
      <p:sp>
        <p:nvSpPr>
          <p:cNvPr id="312" name="Shape 312"/>
          <p:cNvSpPr/>
          <p:nvPr/>
        </p:nvSpPr>
        <p:spPr>
          <a:xfrm>
            <a:off x="2579505" y="2402415"/>
            <a:ext cx="4054323" cy="3942799"/>
          </a:xfrm>
          <a:custGeom>
            <a:avLst/>
            <a:gdLst/>
            <a:ahLst/>
            <a:cxnLst>
              <a:cxn ang="0">
                <a:pos x="wd2" y="hd2"/>
              </a:cxn>
              <a:cxn ang="5400000">
                <a:pos x="wd2" y="hd2"/>
              </a:cxn>
              <a:cxn ang="10800000">
                <a:pos x="wd2" y="hd2"/>
              </a:cxn>
              <a:cxn ang="16200000">
                <a:pos x="wd2" y="hd2"/>
              </a:cxn>
            </a:cxnLst>
            <a:rect l="0" t="0" r="r" b="b"/>
            <a:pathLst>
              <a:path w="21054" h="21600" extrusionOk="0">
                <a:moveTo>
                  <a:pt x="20717" y="0"/>
                </a:moveTo>
                <a:cubicBezTo>
                  <a:pt x="21159" y="2581"/>
                  <a:pt x="21600" y="5162"/>
                  <a:pt x="19004" y="7624"/>
                </a:cubicBezTo>
                <a:cubicBezTo>
                  <a:pt x="16408" y="10085"/>
                  <a:pt x="8308" y="12441"/>
                  <a:pt x="5140" y="14771"/>
                </a:cubicBezTo>
                <a:cubicBezTo>
                  <a:pt x="1973" y="17100"/>
                  <a:pt x="0" y="21600"/>
                  <a:pt x="0" y="21600"/>
                </a:cubicBezTo>
              </a:path>
            </a:pathLst>
          </a:custGeom>
          <a:ln w="50800">
            <a:solidFill>
              <a:srgbClr val="00B050"/>
            </a:solidFill>
            <a:tailEnd type="triangle"/>
          </a:ln>
          <a:effectLst>
            <a:outerShdw blurRad="50800" dist="25400" dir="5400000" rotWithShape="0">
              <a:srgbClr val="000000">
                <a:alpha val="37999"/>
              </a:srgbClr>
            </a:outerShdw>
          </a:effectLst>
        </p:spPr>
        <p:txBody>
          <a:bodyPr lIns="50800" tIns="50800" rIns="50800" bIns="50800" anchor="ctr"/>
          <a:lstStyle/>
          <a:p>
            <a:pPr algn="l" defTabSz="1300480">
              <a:defRPr sz="2400">
                <a:latin typeface="Calibri"/>
                <a:ea typeface="Calibri"/>
                <a:cs typeface="Calibri"/>
                <a:sym typeface="Calibri"/>
              </a:defRPr>
            </a:pPr>
            <a:endParaRPr/>
          </a:p>
        </p:txBody>
      </p:sp>
      <p:sp>
        <p:nvSpPr>
          <p:cNvPr id="313" name="Shape 313"/>
          <p:cNvSpPr/>
          <p:nvPr/>
        </p:nvSpPr>
        <p:spPr>
          <a:xfrm rot="16200000" flipH="1">
            <a:off x="3611198" y="4306758"/>
            <a:ext cx="3307697" cy="41180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21" y="0"/>
                  <a:pt x="6243" y="3918"/>
                  <a:pt x="6243" y="7836"/>
                </a:cubicBezTo>
                <a:cubicBezTo>
                  <a:pt x="6243" y="11754"/>
                  <a:pt x="10082" y="15671"/>
                  <a:pt x="13921" y="15671"/>
                </a:cubicBezTo>
                <a:cubicBezTo>
                  <a:pt x="17761" y="15671"/>
                  <a:pt x="21600" y="18636"/>
                  <a:pt x="21600" y="21600"/>
                </a:cubicBezTo>
              </a:path>
            </a:pathLst>
          </a:custGeom>
          <a:ln w="50800">
            <a:solidFill>
              <a:srgbClr val="0070C0"/>
            </a:solidFill>
            <a:tailEnd type="triangle"/>
          </a:ln>
        </p:spPr>
        <p:txBody>
          <a:bodyPr lIns="50800" tIns="50800" rIns="50800" bIns="50800" anchor="ctr"/>
          <a:lstStyle/>
          <a:p>
            <a:pPr algn="l" defTabSz="1300480">
              <a:defRPr sz="2400">
                <a:latin typeface="Calibri"/>
                <a:ea typeface="Calibri"/>
                <a:cs typeface="Calibri"/>
                <a:sym typeface="Calibri"/>
              </a:defRPr>
            </a:pPr>
            <a:endParaRPr/>
          </a:p>
        </p:txBody>
      </p:sp>
      <p:sp>
        <p:nvSpPr>
          <p:cNvPr id="314" name="Shape 314"/>
          <p:cNvSpPr/>
          <p:nvPr/>
        </p:nvSpPr>
        <p:spPr>
          <a:xfrm>
            <a:off x="814370" y="8619476"/>
            <a:ext cx="3472628" cy="485647"/>
          </a:xfrm>
          <a:prstGeom prst="rect">
            <a:avLst/>
          </a:prstGeom>
          <a:ln w="12700">
            <a:miter lim="400000"/>
          </a:ln>
          <a:extLst>
            <a:ext uri="{C572A759-6A51-4108-AA02-DFA0A04FC94B}">
              <ma14:wrappingTextBoxFlag xmlns:ma14="http://schemas.microsoft.com/office/mac/drawingml/2011/main" xmlns="" val="1"/>
            </a:ext>
          </a:extLst>
        </p:spPr>
        <p:txBody>
          <a:bodyPr wrap="none" lIns="65022" tIns="65022" rIns="65022" bIns="65022">
            <a:spAutoFit/>
          </a:bodyPr>
          <a:lstStyle>
            <a:lvl1pPr algn="l" defTabSz="1300480">
              <a:defRPr sz="2400">
                <a:latin typeface="Calibri"/>
                <a:ea typeface="Calibri"/>
                <a:cs typeface="Calibri"/>
                <a:sym typeface="Calibri"/>
              </a:defRPr>
            </a:lvl1pPr>
          </a:lstStyle>
          <a:p>
            <a:r>
              <a:t>Current directory: home</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p:tmAbs val="0"/>
                                  </p:iterate>
                                  <p:childTnLst>
                                    <p:set>
                                      <p:cBhvr>
                                        <p:cTn id="6" fill="hold"/>
                                        <p:tgtEl>
                                          <p:spTgt spid="312"/>
                                        </p:tgtEl>
                                        <p:attrNameLst>
                                          <p:attrName>style.visibility</p:attrName>
                                        </p:attrNameLst>
                                      </p:cBhvr>
                                      <p:to>
                                        <p:strVal val="visible"/>
                                      </p:to>
                                    </p:set>
                                    <p:animEffect transition="in" filter="wipe(up)">
                                      <p:cBhvr>
                                        <p:cTn id="7" dur="500"/>
                                        <p:tgtEl>
                                          <p:spTgt spid="3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p:tmAbs val="0"/>
                                  </p:iterate>
                                  <p:childTnLst>
                                    <p:set>
                                      <p:cBhvr>
                                        <p:cTn id="11" fill="hold"/>
                                        <p:tgtEl>
                                          <p:spTgt spid="313"/>
                                        </p:tgtEl>
                                        <p:attrNameLst>
                                          <p:attrName>style.visibility</p:attrName>
                                        </p:attrNameLst>
                                      </p:cBhvr>
                                      <p:to>
                                        <p:strVal val="visible"/>
                                      </p:to>
                                    </p:set>
                                    <p:animEffect transition="in" filter="wipe(left)">
                                      <p:cBhvr>
                                        <p:cTn id="12"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animBg="1" advAuto="0"/>
      <p:bldP spid="313"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title"/>
          </p:nvPr>
        </p:nvSpPr>
        <p:spPr>
          <a:xfrm>
            <a:off x="650238" y="390596"/>
            <a:ext cx="11704323" cy="1625601"/>
          </a:xfrm>
          <a:prstGeom prst="rect">
            <a:avLst/>
          </a:prstGeom>
        </p:spPr>
        <p:txBody>
          <a:bodyPr/>
          <a:lstStyle>
            <a:lvl1pPr defTabSz="584200">
              <a:defRPr sz="4600">
                <a:latin typeface="+mj-lt"/>
                <a:ea typeface="+mj-ea"/>
                <a:cs typeface="+mj-cs"/>
                <a:sym typeface="Helvetica"/>
              </a:defRPr>
            </a:lvl1pPr>
          </a:lstStyle>
          <a:p>
            <a:r>
              <a:t>Interacting with Computers - History</a:t>
            </a:r>
          </a:p>
        </p:txBody>
      </p:sp>
      <p:sp>
        <p:nvSpPr>
          <p:cNvPr id="317" name="Shape 317"/>
          <p:cNvSpPr>
            <a:spLocks noGrp="1"/>
          </p:cNvSpPr>
          <p:nvPr>
            <p:ph type="body" idx="1"/>
          </p:nvPr>
        </p:nvSpPr>
        <p:spPr>
          <a:xfrm>
            <a:off x="650238" y="2275839"/>
            <a:ext cx="11704323" cy="6436928"/>
          </a:xfrm>
          <a:prstGeom prst="rect">
            <a:avLst/>
          </a:prstGeom>
        </p:spPr>
        <p:txBody>
          <a:bodyPr/>
          <a:lstStyle/>
          <a:p>
            <a:pPr marL="707230" indent="-707230">
              <a:buFontTx/>
              <a:buAutoNum type="arabicParenR"/>
            </a:pPr>
            <a:r>
              <a:t>Switches and Lights</a:t>
            </a:r>
          </a:p>
          <a:p>
            <a:pPr marL="707230" indent="-707230">
              <a:buFontTx/>
              <a:buAutoNum type="arabicParenR"/>
            </a:pPr>
            <a:r>
              <a:t>Batch Processing</a:t>
            </a:r>
          </a:p>
          <a:p>
            <a:pPr marL="707230" indent="-707230">
              <a:buFontTx/>
              <a:buAutoNum type="arabicParenR"/>
            </a:pPr>
            <a:r>
              <a:t>Teletype - CLI </a:t>
            </a:r>
          </a:p>
          <a:p>
            <a:pPr marL="707230" indent="-707230">
              <a:buFontTx/>
              <a:buAutoNum type="arabicParenR"/>
            </a:pPr>
            <a:r>
              <a:t>GUI</a:t>
            </a:r>
          </a:p>
        </p:txBody>
      </p:sp>
      <p:pic>
        <p:nvPicPr>
          <p:cNvPr id="318" name="image4.png"/>
          <p:cNvPicPr>
            <a:picLocks noChangeAspect="1"/>
          </p:cNvPicPr>
          <p:nvPr/>
        </p:nvPicPr>
        <p:blipFill>
          <a:blip r:embed="rId2">
            <a:extLst/>
          </a:blip>
          <a:stretch>
            <a:fillRect/>
          </a:stretch>
        </p:blipFill>
        <p:spPr>
          <a:xfrm>
            <a:off x="650238" y="5711890"/>
            <a:ext cx="8669869" cy="3879399"/>
          </a:xfrm>
          <a:prstGeom prst="rect">
            <a:avLst/>
          </a:prstGeom>
          <a:ln w="12700">
            <a:miter lim="400000"/>
          </a:ln>
        </p:spPr>
      </p:pic>
      <p:pic>
        <p:nvPicPr>
          <p:cNvPr id="319" name="image5.png"/>
          <p:cNvPicPr>
            <a:picLocks noChangeAspect="1"/>
          </p:cNvPicPr>
          <p:nvPr/>
        </p:nvPicPr>
        <p:blipFill>
          <a:blip r:embed="rId3">
            <a:extLst/>
          </a:blip>
          <a:stretch>
            <a:fillRect/>
          </a:stretch>
        </p:blipFill>
        <p:spPr>
          <a:xfrm>
            <a:off x="6719145" y="1680082"/>
            <a:ext cx="5405875" cy="3901987"/>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17">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317">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31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317">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317">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build="p" bldLvl="5" animBg="1" advAuto="0"/>
      <p:bldP spid="318" grpId="0" animBg="1" advAuto="0"/>
      <p:bldP spid="319"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a:spLocks noGrp="1"/>
          </p:cNvSpPr>
          <p:nvPr>
            <p:ph type="title" idx="4294967295"/>
          </p:nvPr>
        </p:nvSpPr>
        <p:spPr>
          <a:xfrm>
            <a:off x="316991" y="390143"/>
            <a:ext cx="12370818" cy="1170434"/>
          </a:xfrm>
          <a:prstGeom prst="rect">
            <a:avLst/>
          </a:prstGeom>
        </p:spPr>
        <p:txBody>
          <a:bodyPr lIns="0" tIns="0" rIns="0" bIns="0" anchor="t"/>
          <a:lstStyle>
            <a:lvl1pPr>
              <a:defRPr sz="4600">
                <a:latin typeface="+mj-lt"/>
                <a:ea typeface="+mj-ea"/>
                <a:cs typeface="+mj-cs"/>
                <a:sym typeface="Helvetica"/>
              </a:defRPr>
            </a:lvl1pPr>
          </a:lstStyle>
          <a:p>
            <a:r>
              <a:t>User Interfaces: CLI vs GUI</a:t>
            </a:r>
          </a:p>
        </p:txBody>
      </p:sp>
      <p:sp>
        <p:nvSpPr>
          <p:cNvPr id="322" name="Shape 322"/>
          <p:cNvSpPr>
            <a:spLocks noGrp="1"/>
          </p:cNvSpPr>
          <p:nvPr>
            <p:ph type="body" sz="half" idx="4294967295"/>
          </p:nvPr>
        </p:nvSpPr>
        <p:spPr>
          <a:xfrm>
            <a:off x="316991" y="2340864"/>
            <a:ext cx="6136642" cy="7170930"/>
          </a:xfrm>
          <a:prstGeom prst="rect">
            <a:avLst/>
          </a:prstGeom>
        </p:spPr>
        <p:txBody>
          <a:bodyPr lIns="0" tIns="0" rIns="0" bIns="0" anchor="t"/>
          <a:lstStyle/>
          <a:p>
            <a:pPr marL="0" indent="0" defTabSz="648208">
              <a:lnSpc>
                <a:spcPct val="95000"/>
              </a:lnSpc>
              <a:spcBef>
                <a:spcPts val="0"/>
              </a:spcBef>
              <a:buSzTx/>
              <a:buNone/>
              <a:defRPr sz="3400">
                <a:latin typeface="Arial"/>
                <a:ea typeface="Arial"/>
                <a:cs typeface="Arial"/>
                <a:sym typeface="Arial"/>
              </a:defRPr>
            </a:pPr>
            <a:r>
              <a:t>CLI - Command Line Interface</a:t>
            </a:r>
            <a:endParaRPr sz="3800"/>
          </a:p>
          <a:p>
            <a:pPr marL="544099" lvl="1" indent="-429799" defTabSz="648208">
              <a:lnSpc>
                <a:spcPct val="95000"/>
              </a:lnSpc>
              <a:spcBef>
                <a:spcPts val="0"/>
              </a:spcBef>
              <a:buClr>
                <a:srgbClr val="000000"/>
              </a:buClr>
              <a:buSzPct val="100000"/>
              <a:defRPr sz="3400">
                <a:latin typeface="Arial"/>
                <a:ea typeface="Arial"/>
                <a:cs typeface="Arial"/>
                <a:sym typeface="Arial"/>
              </a:defRPr>
            </a:pPr>
            <a:r>
              <a:t>Steep learning curve</a:t>
            </a:r>
          </a:p>
          <a:p>
            <a:pPr marL="544099" lvl="1" indent="-429799" defTabSz="648208">
              <a:lnSpc>
                <a:spcPct val="95000"/>
              </a:lnSpc>
              <a:spcBef>
                <a:spcPts val="0"/>
              </a:spcBef>
              <a:buClr>
                <a:srgbClr val="000000"/>
              </a:buClr>
              <a:buSzPct val="100000"/>
              <a:defRPr sz="3400">
                <a:latin typeface="Arial"/>
                <a:ea typeface="Arial"/>
                <a:cs typeface="Arial"/>
                <a:sym typeface="Arial"/>
              </a:defRPr>
            </a:pPr>
            <a:r>
              <a:t>More control</a:t>
            </a:r>
          </a:p>
          <a:p>
            <a:pPr marL="544099" lvl="1" indent="-429799" defTabSz="648208">
              <a:lnSpc>
                <a:spcPct val="95000"/>
              </a:lnSpc>
              <a:spcBef>
                <a:spcPts val="0"/>
              </a:spcBef>
              <a:buClr>
                <a:srgbClr val="000000"/>
              </a:buClr>
              <a:buSzPct val="100000"/>
              <a:defRPr sz="3400">
                <a:latin typeface="Arial"/>
                <a:ea typeface="Arial"/>
                <a:cs typeface="Arial"/>
                <a:sym typeface="Arial"/>
              </a:defRPr>
            </a:pPr>
            <a:r>
              <a:t>Cumbersome multitasking</a:t>
            </a:r>
          </a:p>
          <a:p>
            <a:pPr marL="544099" lvl="1" indent="-429799" defTabSz="648208">
              <a:lnSpc>
                <a:spcPct val="95000"/>
              </a:lnSpc>
              <a:spcBef>
                <a:spcPts val="0"/>
              </a:spcBef>
              <a:buClr>
                <a:srgbClr val="000000"/>
              </a:buClr>
              <a:buSzPct val="100000"/>
              <a:defRPr sz="3400">
                <a:latin typeface="Arial"/>
                <a:ea typeface="Arial"/>
                <a:cs typeface="Arial"/>
                <a:sym typeface="Arial"/>
              </a:defRPr>
            </a:pPr>
            <a:r>
              <a:t>Speed with commands</a:t>
            </a:r>
          </a:p>
          <a:p>
            <a:pPr marL="544099" lvl="1" indent="-429799" defTabSz="648208">
              <a:lnSpc>
                <a:spcPct val="95000"/>
              </a:lnSpc>
              <a:spcBef>
                <a:spcPts val="0"/>
              </a:spcBef>
              <a:buClr>
                <a:srgbClr val="000000"/>
              </a:buClr>
              <a:buSzPct val="100000"/>
              <a:defRPr sz="3400">
                <a:latin typeface="Arial"/>
                <a:ea typeface="Arial"/>
                <a:cs typeface="Arial"/>
                <a:sym typeface="Arial"/>
              </a:defRPr>
            </a:pPr>
            <a:r>
              <a:t>Low resources</a:t>
            </a:r>
          </a:p>
          <a:p>
            <a:pPr marL="544099" lvl="1" indent="-429799" defTabSz="648208">
              <a:lnSpc>
                <a:spcPct val="95000"/>
              </a:lnSpc>
              <a:spcBef>
                <a:spcPts val="0"/>
              </a:spcBef>
              <a:buClr>
                <a:srgbClr val="000000"/>
              </a:buClr>
              <a:buSzPct val="100000"/>
              <a:defRPr sz="3400">
                <a:latin typeface="Arial"/>
                <a:ea typeface="Arial"/>
                <a:cs typeface="Arial"/>
                <a:sym typeface="Arial"/>
              </a:defRPr>
            </a:pPr>
            <a:r>
              <a:t>Power of scripting</a:t>
            </a:r>
          </a:p>
        </p:txBody>
      </p:sp>
      <p:sp>
        <p:nvSpPr>
          <p:cNvPr id="323" name="Shape 323"/>
          <p:cNvSpPr/>
          <p:nvPr/>
        </p:nvSpPr>
        <p:spPr>
          <a:xfrm>
            <a:off x="6819392" y="2340864"/>
            <a:ext cx="5868418" cy="33086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lnSpcReduction="10000"/>
          </a:bodyPr>
          <a:lstStyle/>
          <a:p>
            <a:pPr algn="l" defTabSz="648208">
              <a:lnSpc>
                <a:spcPct val="95000"/>
              </a:lnSpc>
              <a:defRPr sz="3400">
                <a:latin typeface="Arial"/>
                <a:ea typeface="Arial"/>
                <a:cs typeface="Arial"/>
                <a:sym typeface="Arial"/>
              </a:defRPr>
            </a:pPr>
            <a:r>
              <a:t>GUI - Graphic User Interface</a:t>
            </a:r>
            <a:endParaRPr sz="3800"/>
          </a:p>
          <a:p>
            <a:pPr marL="544099" lvl="1" indent="-429799" algn="l" defTabSz="648208">
              <a:lnSpc>
                <a:spcPct val="95000"/>
              </a:lnSpc>
              <a:buClr>
                <a:srgbClr val="000000"/>
              </a:buClr>
              <a:buSzPct val="100000"/>
              <a:buChar char="•"/>
              <a:defRPr sz="3400">
                <a:latin typeface="Arial"/>
                <a:ea typeface="Arial"/>
                <a:cs typeface="Arial"/>
                <a:sym typeface="Arial"/>
              </a:defRPr>
            </a:pPr>
            <a:r>
              <a:t>Intuitive to use</a:t>
            </a:r>
          </a:p>
          <a:p>
            <a:pPr marL="544099" lvl="1" indent="-429799" algn="l" defTabSz="648208">
              <a:lnSpc>
                <a:spcPct val="95000"/>
              </a:lnSpc>
              <a:buClr>
                <a:srgbClr val="000000"/>
              </a:buClr>
              <a:buSzPct val="100000"/>
              <a:buChar char="•"/>
              <a:defRPr sz="3400">
                <a:latin typeface="Arial"/>
                <a:ea typeface="Arial"/>
                <a:cs typeface="Arial"/>
                <a:sym typeface="Arial"/>
              </a:defRPr>
            </a:pPr>
            <a:r>
              <a:t>Limited by interface</a:t>
            </a:r>
          </a:p>
          <a:p>
            <a:pPr marL="544099" lvl="1" indent="-429799" algn="l" defTabSz="648208">
              <a:lnSpc>
                <a:spcPct val="95000"/>
              </a:lnSpc>
              <a:buClr>
                <a:srgbClr val="000000"/>
              </a:buClr>
              <a:buSzPct val="100000"/>
              <a:buChar char="•"/>
              <a:defRPr sz="3400">
                <a:latin typeface="Arial"/>
                <a:ea typeface="Arial"/>
                <a:cs typeface="Arial"/>
                <a:sym typeface="Arial"/>
              </a:defRPr>
            </a:pPr>
            <a:r>
              <a:t>Easy multitasking</a:t>
            </a:r>
          </a:p>
          <a:p>
            <a:pPr marL="544099" lvl="1" indent="-429799" algn="l" defTabSz="648208">
              <a:lnSpc>
                <a:spcPct val="95000"/>
              </a:lnSpc>
              <a:buClr>
                <a:srgbClr val="000000"/>
              </a:buClr>
              <a:buSzPct val="100000"/>
              <a:buChar char="•"/>
              <a:defRPr sz="3400">
                <a:latin typeface="Arial"/>
                <a:ea typeface="Arial"/>
                <a:cs typeface="Arial"/>
                <a:sym typeface="Arial"/>
              </a:defRPr>
            </a:pPr>
            <a:r>
              <a:t>Limited by pointing</a:t>
            </a:r>
          </a:p>
          <a:p>
            <a:pPr marL="544099" lvl="1" indent="-429799" algn="l" defTabSz="648208">
              <a:lnSpc>
                <a:spcPct val="95000"/>
              </a:lnSpc>
              <a:buClr>
                <a:srgbClr val="000000"/>
              </a:buClr>
              <a:buSzPct val="100000"/>
              <a:buChar char="•"/>
              <a:defRPr sz="3400">
                <a:latin typeface="Arial"/>
                <a:ea typeface="Arial"/>
                <a:cs typeface="Arial"/>
                <a:sym typeface="Arial"/>
              </a:defRPr>
            </a:pPr>
            <a:r>
              <a:t>Graphic eats resources</a:t>
            </a:r>
          </a:p>
          <a:p>
            <a:pPr marL="544099" lvl="1" indent="-429799" algn="l" defTabSz="648208">
              <a:lnSpc>
                <a:spcPct val="95000"/>
              </a:lnSpc>
              <a:buClr>
                <a:srgbClr val="000000"/>
              </a:buClr>
              <a:buSzPct val="100000"/>
              <a:buChar char="•"/>
              <a:defRPr sz="3400">
                <a:latin typeface="Arial"/>
                <a:ea typeface="Arial"/>
                <a:cs typeface="Arial"/>
                <a:sym typeface="Arial"/>
              </a:defRPr>
            </a:pPr>
            <a:r>
              <a:t>Difficult to automate</a:t>
            </a:r>
          </a:p>
        </p:txBody>
      </p:sp>
    </p:spTree>
  </p:cSld>
  <p:clrMapOvr>
    <a:masterClrMapping/>
  </p:clrMapOvr>
  <p:transition spd="slow"/>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TotalTime>
  <Words>950</Words>
  <Application>Microsoft Office PowerPoint</Application>
  <PresentationFormat>Custom</PresentationFormat>
  <Paragraphs>190</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Helvetica Light</vt:lpstr>
      <vt:lpstr>Helvetica Neue</vt:lpstr>
      <vt:lpstr>Arial</vt:lpstr>
      <vt:lpstr>Calibri</vt:lpstr>
      <vt:lpstr>Courier New</vt:lpstr>
      <vt:lpstr>Helvetica</vt:lpstr>
      <vt:lpstr>White</vt:lpstr>
      <vt:lpstr>CS35L-5</vt:lpstr>
      <vt:lpstr>Operating System</vt:lpstr>
      <vt:lpstr>GNU/Linux</vt:lpstr>
      <vt:lpstr>Why Linux?</vt:lpstr>
      <vt:lpstr>Files and Processes</vt:lpstr>
      <vt:lpstr>Unix File System Layout</vt:lpstr>
      <vt:lpstr>Absolute Path vs. Relative Path</vt:lpstr>
      <vt:lpstr>Interacting with Computers - History</vt:lpstr>
      <vt:lpstr>User Interfaces: CLI vs GUI</vt:lpstr>
      <vt:lpstr>The Basics: Shell</vt:lpstr>
      <vt:lpstr>The Basics: Moving Around</vt:lpstr>
      <vt:lpstr>The Basics: Dealing with Files </vt:lpstr>
      <vt:lpstr>The Basics: Changing File Attributes </vt:lpstr>
      <vt:lpstr>ln</vt:lpstr>
      <vt:lpstr>Linux File Permissions</vt:lpstr>
      <vt:lpstr>Linux File Permissions</vt:lpstr>
      <vt:lpstr>The Basics: chmod (symbolic)</vt:lpstr>
      <vt:lpstr>The Basics: chmod (numeric)</vt:lpstr>
      <vt:lpstr>The Basics: find</vt:lpstr>
      <vt:lpstr>File Name Matching</vt:lpstr>
      <vt:lpstr>Lost? man</vt:lpstr>
      <vt:lpstr>More Linux Commands</vt:lpstr>
      <vt:lpstr>wh… Commands</vt:lpstr>
      <vt:lpstr>More commands: Manage Processes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CS35L-5</dc:title>
  <cp:lastModifiedBy>沈竞跃</cp:lastModifiedBy>
  <cp:revision>1</cp:revision>
  <dcterms:modified xsi:type="dcterms:W3CDTF">2017-06-14T22:23:40Z</dcterms:modified>
</cp:coreProperties>
</file>