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9" name="Shape 1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xfrm>
            <a:off x="892968" y="1151929"/>
            <a:ext cx="7358064" cy="2321720"/>
          </a:xfrm>
          <a:prstGeom prst="rect">
            <a:avLst/>
          </a:prstGeom>
        </p:spPr>
        <p:txBody>
          <a:bodyPr lIns="35718" tIns="35718" rIns="35718" bIns="35718" anchor="b"/>
          <a:lstStyle>
            <a:lvl1pPr defTabSz="410765">
              <a:defRPr sz="56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11" name="Shape 111"/>
          <p:cNvSpPr>
            <a:spLocks noGrp="1"/>
          </p:cNvSpPr>
          <p:nvPr>
            <p:ph type="body" sz="quarter" idx="1"/>
          </p:nvPr>
        </p:nvSpPr>
        <p:spPr>
          <a:xfrm>
            <a:off x="892968" y="3536156"/>
            <a:ext cx="7358064" cy="794743"/>
          </a:xfrm>
          <a:prstGeom prst="rect">
            <a:avLst/>
          </a:prstGeom>
        </p:spPr>
        <p:txBody>
          <a:bodyPr lIns="35718" tIns="35718" rIns="35718" bIns="35718"/>
          <a:lstStyle>
            <a:lvl1pPr marL="0" indent="0" algn="ctr" defTabSz="410765">
              <a:spcBef>
                <a:spcPts val="0"/>
              </a:spcBef>
              <a:buSzTx/>
              <a:buFontTx/>
              <a:buNone/>
              <a:defRPr sz="2200"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indent="0" algn="ctr" defTabSz="410765">
              <a:spcBef>
                <a:spcPts val="0"/>
              </a:spcBef>
              <a:buSzTx/>
              <a:buFontTx/>
              <a:buNone/>
              <a:defRPr sz="2200"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indent="0" algn="ctr" defTabSz="410765">
              <a:spcBef>
                <a:spcPts val="0"/>
              </a:spcBef>
              <a:buSzTx/>
              <a:buFontTx/>
              <a:buNone/>
              <a:defRPr sz="2200"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indent="0" algn="ctr" defTabSz="410765">
              <a:spcBef>
                <a:spcPts val="0"/>
              </a:spcBef>
              <a:buSzTx/>
              <a:buFontTx/>
              <a:buNone/>
              <a:defRPr sz="2200"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indent="0" algn="ctr" defTabSz="410765">
              <a:spcBef>
                <a:spcPts val="0"/>
              </a:spcBef>
              <a:buSzTx/>
              <a:buFontTx/>
              <a:buNone/>
              <a:defRPr sz="2200"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" name="Shape 112"/>
          <p:cNvSpPr>
            <a:spLocks noGrp="1"/>
          </p:cNvSpPr>
          <p:nvPr>
            <p:ph type="sldNum" sz="quarter" idx="2"/>
          </p:nvPr>
        </p:nvSpPr>
        <p:spPr>
          <a:xfrm>
            <a:off x="4440732" y="6505277"/>
            <a:ext cx="253607" cy="249238"/>
          </a:xfrm>
          <a:prstGeom prst="rect">
            <a:avLst/>
          </a:prstGeom>
        </p:spPr>
        <p:txBody>
          <a:bodyPr lIns="35718" tIns="35718" rIns="35718" bIns="35718" anchor="t"/>
          <a:lstStyle>
            <a:lvl1pPr algn="ctr" defTabSz="410765">
              <a:defRPr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Click to edit Master title style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r>
              <a:t>Click to edit Master text styles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</a:lstStyle>
          <a:p>
            <a:r>
              <a:t>Click to edit Master text styles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Click to edit Master title style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Click to edit Master title style</a:t>
            </a:r>
          </a:p>
        </p:txBody>
      </p:sp>
      <p:sp>
        <p:nvSpPr>
          <p:cNvPr id="83" name="Shape 83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r>
              <a:t>Click to edit Master text styles</a:t>
            </a:r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grjr.com/emacs/emacs_cheat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CS 35L-5</a:t>
            </a:r>
          </a:p>
        </p:txBody>
      </p:sp>
      <p:sp>
        <p:nvSpPr>
          <p:cNvPr id="122" name="Shape 12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 1 Lec 2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Moving around</a:t>
            </a:r>
          </a:p>
        </p:txBody>
      </p:sp>
      <p:pic>
        <p:nvPicPr>
          <p:cNvPr id="149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1200" y="1676400"/>
            <a:ext cx="5181600" cy="45118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Windows and Buffer</a:t>
            </a:r>
          </a:p>
        </p:txBody>
      </p:sp>
      <p:sp>
        <p:nvSpPr>
          <p:cNvPr id="152" name="Shape 15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985175" cy="4525963"/>
          </a:xfrm>
          <a:prstGeom prst="rect">
            <a:avLst/>
          </a:prstGeom>
        </p:spPr>
        <p:txBody>
          <a:bodyPr/>
          <a:lstStyle/>
          <a:p>
            <a:pPr marL="170447" indent="-170447" defTabSz="457200">
              <a:spcBef>
                <a:spcPts val="0"/>
              </a:spcBef>
              <a:buFontTx/>
              <a:defRPr sz="2000"/>
            </a:pPr>
            <a:r>
              <a:t>Emacs can split a frame into two or many windows. Multiple windows can display parts of different buffers, or different parts of one buffer.</a:t>
            </a:r>
          </a:p>
          <a:p>
            <a:pPr marL="0" indent="0" defTabSz="457200">
              <a:spcBef>
                <a:spcPts val="0"/>
              </a:spcBef>
              <a:buSzTx/>
              <a:buFontTx/>
              <a:buNone/>
              <a:defRPr sz="2000">
                <a:latin typeface="Times"/>
                <a:ea typeface="Times"/>
                <a:cs typeface="Times"/>
                <a:sym typeface="Times"/>
              </a:defRPr>
            </a:pPr>
            <a:endParaRPr/>
          </a:p>
          <a:p>
            <a:pPr marL="0" indent="0" defTabSz="457200">
              <a:spcBef>
                <a:spcPts val="0"/>
              </a:spcBef>
              <a:buSzTx/>
              <a:buFontTx/>
              <a:buNone/>
              <a:defRPr sz="2000">
                <a:latin typeface="Times"/>
                <a:ea typeface="Times"/>
                <a:cs typeface="Times"/>
                <a:sym typeface="Times"/>
              </a:defRPr>
            </a:pPr>
            <a:endParaRPr/>
          </a:p>
          <a:p>
            <a:pPr marL="0" lvl="1" indent="228600" defTabSz="457200">
              <a:spcBef>
                <a:spcPts val="0"/>
              </a:spcBef>
              <a:buSzTx/>
              <a:buFontTx/>
              <a:buNone/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C-v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  </a:t>
            </a:r>
            <a:r>
              <a:t>Scroll down (toward end of buffer)</a:t>
            </a:r>
          </a:p>
          <a:p>
            <a:pPr marL="0" lvl="1" indent="228600" defTabSz="457200">
              <a:spcBef>
                <a:spcPts val="0"/>
              </a:spcBef>
              <a:buSzTx/>
              <a:buFontTx/>
              <a:buNone/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M-v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  </a:t>
            </a:r>
            <a:r>
              <a:t>Scroll up (toward beginning of buffer)</a:t>
            </a:r>
          </a:p>
          <a:p>
            <a:pPr marL="0" lvl="1" indent="228600" defTabSz="457200">
              <a:spcBef>
                <a:spcPts val="0"/>
              </a:spcBef>
              <a:buSzTx/>
              <a:buFontTx/>
              <a:buNone/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C-M-v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  </a:t>
            </a:r>
            <a:r>
              <a:t>Scroll other window down</a:t>
            </a:r>
          </a:p>
          <a:p>
            <a:pPr marL="0" lvl="1" indent="228600" defTabSz="457200">
              <a:spcBef>
                <a:spcPts val="0"/>
              </a:spcBef>
              <a:buSzTx/>
              <a:buFontTx/>
              <a:buNone/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C-x 2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  </a:t>
            </a:r>
            <a:r>
              <a:t>Split window vertically</a:t>
            </a:r>
          </a:p>
          <a:p>
            <a:pPr marL="0" lvl="1" indent="228600" defTabSz="457200">
              <a:spcBef>
                <a:spcPts val="0"/>
              </a:spcBef>
              <a:buSzTx/>
              <a:buFontTx/>
              <a:buNone/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C-x 3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  </a:t>
            </a:r>
            <a:r>
              <a:t>Split window horizontally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7808863" cy="5851526"/>
          </a:xfrm>
          <a:prstGeom prst="rect">
            <a:avLst/>
          </a:prstGeom>
        </p:spPr>
        <p:txBody>
          <a:bodyPr/>
          <a:lstStyle/>
          <a:p>
            <a:pPr marL="157212" indent="-157212" defTabSz="448055">
              <a:spcBef>
                <a:spcPts val="0"/>
              </a:spcBef>
              <a:buFontTx/>
              <a:defRPr sz="1666">
                <a:solidFill>
                  <a:srgbClr val="141414"/>
                </a:solidFill>
              </a:defRPr>
            </a:pPr>
            <a:r>
              <a:t>The text you are editing in Emacs resides in an object called a </a:t>
            </a:r>
            <a:r>
              <a:rPr i="1"/>
              <a:t>buffer</a:t>
            </a:r>
            <a:r>
              <a:t>. Each time you visit a file, a buffer is used to hold the file’s text. Each time you invoke Dired, a buffer is used to hold the directory listing.</a:t>
            </a:r>
          </a:p>
          <a:p>
            <a:pPr marL="157212" indent="-157212" defTabSz="448055">
              <a:spcBef>
                <a:spcPts val="0"/>
              </a:spcBef>
              <a:buFontTx/>
              <a:defRPr sz="1666">
                <a:solidFill>
                  <a:srgbClr val="141414"/>
                </a:solidFill>
              </a:defRPr>
            </a:pPr>
            <a:endParaRPr/>
          </a:p>
          <a:p>
            <a:pPr marL="117909" indent="-117909" defTabSz="448055">
              <a:spcBef>
                <a:spcPts val="0"/>
              </a:spcBef>
              <a:buFontTx/>
              <a:defRPr sz="1666">
                <a:solidFill>
                  <a:srgbClr val="141414"/>
                </a:solidFill>
              </a:defRPr>
            </a:pPr>
            <a:r>
              <a:t> At any time, one and only one buffer is </a:t>
            </a:r>
            <a:r>
              <a:rPr i="1"/>
              <a:t>selected</a:t>
            </a:r>
            <a:r>
              <a:t>; we call it the </a:t>
            </a:r>
            <a:r>
              <a:rPr i="1"/>
              <a:t>current buffer</a:t>
            </a:r>
            <a:r>
              <a:t>.</a:t>
            </a:r>
          </a:p>
          <a:p>
            <a:pPr marL="117909" indent="-117909" defTabSz="448055">
              <a:spcBef>
                <a:spcPts val="0"/>
              </a:spcBef>
              <a:buFontTx/>
              <a:defRPr sz="1666">
                <a:solidFill>
                  <a:srgbClr val="141414"/>
                </a:solidFill>
              </a:defRPr>
            </a:pPr>
            <a:endParaRPr/>
          </a:p>
          <a:p>
            <a:pPr marL="117909" indent="-117909" defTabSz="448055">
              <a:spcBef>
                <a:spcPts val="0"/>
              </a:spcBef>
              <a:buFontTx/>
              <a:defRPr sz="1666">
                <a:solidFill>
                  <a:srgbClr val="141414"/>
                </a:solidFill>
              </a:defRPr>
            </a:pPr>
            <a:r>
              <a:t> When there are multiple windows, the buffer displayed in the </a:t>
            </a:r>
            <a:r>
              <a:rPr i="1"/>
              <a:t>selected window</a:t>
            </a:r>
            <a:r>
              <a:t> is current.</a:t>
            </a:r>
          </a:p>
          <a:p>
            <a:pPr marL="117909" indent="-117909" defTabSz="448055">
              <a:spcBef>
                <a:spcPts val="0"/>
              </a:spcBef>
              <a:buFontTx/>
              <a:defRPr sz="1666">
                <a:solidFill>
                  <a:srgbClr val="141414"/>
                </a:solidFill>
              </a:defRPr>
            </a:pPr>
            <a:endParaRPr/>
          </a:p>
          <a:p>
            <a:pPr marL="157212" indent="-157212" defTabSz="448055">
              <a:spcBef>
                <a:spcPts val="0"/>
              </a:spcBef>
              <a:buFontTx/>
              <a:defRPr sz="1568">
                <a:solidFill>
                  <a:srgbClr val="050505"/>
                </a:solidFill>
              </a:defRPr>
            </a:pPr>
            <a:r>
              <a:t>Minibuffer: special buffer for entering commands or input arguments to commands</a:t>
            </a:r>
          </a:p>
          <a:p>
            <a:pPr marL="117909" indent="-117909" defTabSz="448055">
              <a:spcBef>
                <a:spcPts val="0"/>
              </a:spcBef>
              <a:buFontTx/>
              <a:defRPr sz="1666">
                <a:solidFill>
                  <a:srgbClr val="141414"/>
                </a:solidFill>
              </a:defRPr>
            </a:pPr>
            <a:endParaRPr/>
          </a:p>
          <a:p>
            <a:pPr marL="117909" indent="-117909" defTabSz="448055">
              <a:spcBef>
                <a:spcPts val="0"/>
              </a:spcBef>
              <a:buFontTx/>
              <a:defRPr sz="1666">
                <a:solidFill>
                  <a:srgbClr val="141414"/>
                </a:solidFill>
              </a:defRPr>
            </a:pPr>
            <a:r>
              <a:t> *scratch* - used for evaluating Lisp expressions and is not associated with any file</a:t>
            </a:r>
          </a:p>
          <a:p>
            <a:pPr marL="117909" indent="-117909" defTabSz="448055">
              <a:spcBef>
                <a:spcPts val="0"/>
              </a:spcBef>
              <a:buFontTx/>
              <a:defRPr sz="1666">
                <a:solidFill>
                  <a:srgbClr val="141414"/>
                </a:solidFill>
              </a:defRPr>
            </a:pPr>
            <a:endParaRPr/>
          </a:p>
          <a:p>
            <a:pPr marL="336042" indent="-336042" defTabSz="896111">
              <a:lnSpc>
                <a:spcPct val="80000"/>
              </a:lnSpc>
              <a:spcBef>
                <a:spcPts val="600"/>
              </a:spcBef>
              <a:defRPr sz="1666">
                <a:solidFill>
                  <a:srgbClr val="141414"/>
                </a:solidFill>
              </a:defRPr>
            </a:pPr>
            <a:r>
              <a:t>Kill buffer</a:t>
            </a:r>
          </a:p>
          <a:p>
            <a:pPr marL="728091" lvl="1" indent="-280035" defTabSz="896111">
              <a:lnSpc>
                <a:spcPct val="80000"/>
              </a:lnSpc>
              <a:spcBef>
                <a:spcPts val="500"/>
              </a:spcBef>
              <a:defRPr sz="1666">
                <a:solidFill>
                  <a:srgbClr val="141414"/>
                </a:solidFill>
              </a:defRPr>
            </a:pPr>
            <a:r>
              <a:t>C-x k</a:t>
            </a:r>
          </a:p>
          <a:p>
            <a:pPr marL="728091" lvl="1" indent="-280035" defTabSz="896111">
              <a:lnSpc>
                <a:spcPct val="80000"/>
              </a:lnSpc>
              <a:spcBef>
                <a:spcPts val="500"/>
              </a:spcBef>
              <a:defRPr sz="1666">
                <a:solidFill>
                  <a:srgbClr val="141414"/>
                </a:solidFill>
              </a:defRPr>
            </a:pPr>
            <a:endParaRPr/>
          </a:p>
          <a:p>
            <a:pPr marL="336042" indent="-336042" defTabSz="896111">
              <a:defRPr sz="1666">
                <a:solidFill>
                  <a:srgbClr val="141414"/>
                </a:solidFill>
              </a:defRPr>
            </a:pPr>
            <a:r>
              <a:t>Emacs as lisp interpreter</a:t>
            </a:r>
          </a:p>
          <a:p>
            <a:pPr marL="728091" lvl="1" indent="-280035" defTabSz="896111">
              <a:spcBef>
                <a:spcPts val="600"/>
              </a:spcBef>
              <a:defRPr sz="1666">
                <a:solidFill>
                  <a:srgbClr val="141414"/>
                </a:solidFill>
              </a:defRPr>
            </a:pPr>
            <a:r>
              <a:t>C-x b *scratch*</a:t>
            </a:r>
          </a:p>
          <a:p>
            <a:pPr marL="728091" lvl="1" indent="-280035" defTabSz="896111">
              <a:spcBef>
                <a:spcPts val="600"/>
              </a:spcBef>
              <a:defRPr sz="1666">
                <a:solidFill>
                  <a:srgbClr val="141414"/>
                </a:solidFill>
              </a:defRPr>
            </a:pPr>
            <a:r>
              <a:t>type (random) or (+ 1 2) or (setq x 2) then C-j</a:t>
            </a:r>
          </a:p>
          <a:p>
            <a:pPr marL="728091" lvl="1" indent="-280035" defTabSz="896111">
              <a:spcBef>
                <a:spcPts val="600"/>
              </a:spcBef>
              <a:defRPr sz="1666">
                <a:solidFill>
                  <a:srgbClr val="141414"/>
                </a:solidFill>
              </a:defRPr>
            </a:pPr>
            <a:r>
              <a:t>M-: and an expression to evaluate, e.g. ( * 1 2 3)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Directory edit (dired) (C-x d)</a:t>
            </a:r>
          </a:p>
        </p:txBody>
      </p:sp>
      <p:sp>
        <p:nvSpPr>
          <p:cNvPr id="157" name="Shape 157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72000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600"/>
              </a:spcBef>
              <a:defRPr sz="2500"/>
            </a:pPr>
            <a:r>
              <a:t>Creates an Emacs buffer containing list of directory contents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defRPr sz="2500"/>
            </a:pPr>
            <a:r>
              <a:t>Allows you to operate on files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defRPr sz="2500"/>
            </a:pPr>
            <a:r>
              <a:t>Allows you to navigate filesystem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defRPr sz="2500"/>
            </a:pPr>
            <a:r>
              <a:t>d - select for deletion, x - actually deletes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defRPr sz="2500"/>
            </a:pPr>
            <a:r>
              <a:t>+ - new directory, C-x C-f new file in directory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defRPr sz="2500"/>
            </a:pPr>
            <a:r>
              <a:t>! - run shell command, e.g cat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defRPr sz="2500"/>
            </a:pPr>
            <a:r>
              <a:t>Shift C  - copy file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Other features</a:t>
            </a:r>
          </a:p>
        </p:txBody>
      </p:sp>
      <p:sp>
        <p:nvSpPr>
          <p:cNvPr id="160" name="Shape 160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29184" indent="-329184" defTabSz="877823">
              <a:defRPr sz="3072"/>
            </a:pPr>
            <a:r>
              <a:t>Emacs as shell</a:t>
            </a:r>
          </a:p>
          <a:p>
            <a:pPr marL="713231" lvl="1" indent="-274320" defTabSz="877823">
              <a:spcBef>
                <a:spcPts val="600"/>
              </a:spcBef>
              <a:defRPr sz="2688"/>
            </a:pPr>
            <a:r>
              <a:t>Run shell commands: M-! &lt;command&gt;</a:t>
            </a:r>
          </a:p>
          <a:p>
            <a:pPr marL="713231" lvl="1" indent="-274320" defTabSz="877823">
              <a:spcBef>
                <a:spcPts val="600"/>
              </a:spcBef>
              <a:defRPr sz="2688"/>
            </a:pPr>
            <a:r>
              <a:t>To run a subshell interactively, type: M-x shell</a:t>
            </a:r>
          </a:p>
          <a:p>
            <a:pPr marL="329184" indent="-329184" defTabSz="877823">
              <a:lnSpc>
                <a:spcPct val="90000"/>
              </a:lnSpc>
              <a:defRPr sz="3072"/>
            </a:pPr>
            <a:r>
              <a:t>Emacs as IDE</a:t>
            </a:r>
          </a:p>
          <a:p>
            <a:pPr marL="713231" lvl="1" indent="-274320" defTabSz="877823">
              <a:lnSpc>
                <a:spcPct val="90000"/>
              </a:lnSpc>
              <a:spcBef>
                <a:spcPts val="600"/>
              </a:spcBef>
              <a:defRPr sz="2688"/>
            </a:pPr>
            <a:r>
              <a:t>Compile programs</a:t>
            </a:r>
          </a:p>
          <a:p>
            <a:pPr marL="713231" lvl="1" indent="-274320" defTabSz="877823">
              <a:lnSpc>
                <a:spcPct val="90000"/>
              </a:lnSpc>
              <a:spcBef>
                <a:spcPts val="600"/>
              </a:spcBef>
              <a:defRPr sz="2688"/>
            </a:pPr>
            <a:r>
              <a:t>M-x compile, then specify command to compile</a:t>
            </a:r>
          </a:p>
          <a:p>
            <a:pPr marL="713231" lvl="1" indent="-274320" defTabSz="877823">
              <a:lnSpc>
                <a:spcPct val="90000"/>
              </a:lnSpc>
              <a:spcBef>
                <a:spcPts val="600"/>
              </a:spcBef>
              <a:defRPr sz="2688"/>
            </a:pPr>
            <a:r>
              <a:t>Tip for homework: gcc hello.c –o hello</a:t>
            </a:r>
          </a:p>
          <a:p>
            <a:pPr marL="713231" lvl="1" indent="-274320" defTabSz="877823">
              <a:lnSpc>
                <a:spcPct val="90000"/>
              </a:lnSpc>
              <a:spcBef>
                <a:spcPts val="600"/>
              </a:spcBef>
              <a:defRPr sz="2688"/>
            </a:pPr>
            <a:r>
              <a:t>Run the executable by running the shell command</a:t>
            </a:r>
          </a:p>
          <a:p>
            <a:pPr marL="1097280" lvl="2" indent="-219455" defTabSz="877823">
              <a:lnSpc>
                <a:spcPct val="90000"/>
              </a:lnSpc>
              <a:spcBef>
                <a:spcPts val="500"/>
              </a:spcBef>
              <a:defRPr sz="2304"/>
            </a:pPr>
            <a:r>
              <a:t>./hello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/>
          </p:cNvSpPr>
          <p:nvPr>
            <p:ph type="title" idx="4294967295"/>
          </p:nvPr>
        </p:nvSpPr>
        <p:spPr>
          <a:xfrm>
            <a:off x="457199" y="274320"/>
            <a:ext cx="8229602" cy="1143001"/>
          </a:xfrm>
          <a:prstGeom prst="rect">
            <a:avLst/>
          </a:prstGeom>
        </p:spPr>
        <p:txBody>
          <a:bodyPr/>
          <a:lstStyle>
            <a:lvl1pPr defTabSz="410765">
              <a:defRPr sz="32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Linux Commands - Review</a:t>
            </a:r>
          </a:p>
        </p:txBody>
      </p:sp>
      <p:sp>
        <p:nvSpPr>
          <p:cNvPr id="125" name="Shape 125"/>
          <p:cNvSpPr>
            <a:spLocks noGrp="1"/>
          </p:cNvSpPr>
          <p:nvPr>
            <p:ph type="body" idx="4294967295"/>
          </p:nvPr>
        </p:nvSpPr>
        <p:spPr>
          <a:xfrm>
            <a:off x="591144" y="1600199"/>
            <a:ext cx="8229603" cy="4526282"/>
          </a:xfrm>
          <a:prstGeom prst="rect">
            <a:avLst/>
          </a:prstGeom>
        </p:spPr>
        <p:txBody>
          <a:bodyPr/>
          <a:lstStyle/>
          <a:p>
            <a:pPr marL="274020" indent="-274020" defTabSz="455771">
              <a:spcBef>
                <a:spcPts val="0"/>
              </a:spcBef>
              <a:defRPr sz="2600">
                <a:latin typeface="+mn-lt"/>
                <a:ea typeface="+mn-ea"/>
                <a:cs typeface="+mn-cs"/>
                <a:sym typeface="Helvetica"/>
              </a:defRPr>
            </a:pPr>
            <a:r>
              <a:t>pipeline: |</a:t>
            </a:r>
          </a:p>
          <a:p>
            <a:pPr marL="274020" indent="-274020" defTabSz="455771">
              <a:spcBef>
                <a:spcPts val="0"/>
              </a:spcBef>
              <a:defRPr sz="2600">
                <a:latin typeface="+mn-lt"/>
                <a:ea typeface="+mn-ea"/>
                <a:cs typeface="+mn-cs"/>
                <a:sym typeface="Helvetica"/>
              </a:defRPr>
            </a:pPr>
            <a:r>
              <a:t>redirection: &gt;, &gt;&gt;, &lt;</a:t>
            </a:r>
          </a:p>
          <a:p>
            <a:pPr marL="274020" indent="-274020" defTabSz="455771">
              <a:spcBef>
                <a:spcPts val="0"/>
              </a:spcBef>
              <a:defRPr sz="2600">
                <a:latin typeface="+mn-lt"/>
                <a:ea typeface="+mn-ea"/>
                <a:cs typeface="+mn-cs"/>
                <a:sym typeface="Helvetica"/>
              </a:defRPr>
            </a:pPr>
            <a:r>
              <a:t>cat, grep, head, tail</a:t>
            </a:r>
          </a:p>
          <a:p>
            <a:pPr marL="296333" indent="-296333" defTabSz="410765">
              <a:spcBef>
                <a:spcPts val="1300"/>
              </a:spcBef>
              <a:buSzPct val="75000"/>
              <a:buFontTx/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Examples</a:t>
            </a:r>
          </a:p>
          <a:p>
            <a:pPr marL="740833" lvl="1" indent="-296333" defTabSz="410765">
              <a:spcBef>
                <a:spcPts val="100"/>
              </a:spcBef>
              <a:buSzPct val="75000"/>
              <a:buFontTx/>
              <a:buChar char="•"/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cat exer1.html | grep HTML</a:t>
            </a:r>
          </a:p>
          <a:p>
            <a:pPr marL="740833" lvl="1" indent="-296333" defTabSz="410765">
              <a:spcBef>
                <a:spcPts val="100"/>
              </a:spcBef>
              <a:buSzPct val="75000"/>
              <a:buFontTx/>
              <a:buChar char="•"/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echo “some text” &gt; file1</a:t>
            </a:r>
          </a:p>
          <a:p>
            <a:pPr marL="740833" lvl="1" indent="-296333" defTabSz="410765">
              <a:spcBef>
                <a:spcPts val="100"/>
              </a:spcBef>
              <a:buSzPct val="75000"/>
              <a:buFontTx/>
              <a:buChar char="•"/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cat &lt; head -2 file1</a:t>
            </a:r>
          </a:p>
          <a:p>
            <a:pPr marL="740833" lvl="1" indent="-296333" defTabSz="410765">
              <a:spcBef>
                <a:spcPts val="100"/>
              </a:spcBef>
              <a:buSzPct val="75000"/>
              <a:buFontTx/>
              <a:buChar char="•"/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cat &lt; file1 &gt;&gt; file2</a:t>
            </a:r>
          </a:p>
          <a:p>
            <a:pPr marL="740833" lvl="1" indent="-296333" defTabSz="410765">
              <a:spcBef>
                <a:spcPts val="100"/>
              </a:spcBef>
              <a:buSzPct val="75000"/>
              <a:buFontTx/>
              <a:buChar char="•"/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head -2 file1 | cat</a:t>
            </a:r>
          </a:p>
          <a:p>
            <a:pPr marL="740833" lvl="1" indent="-296333" defTabSz="410765">
              <a:spcBef>
                <a:spcPts val="100"/>
              </a:spcBef>
              <a:buSzPct val="75000"/>
              <a:buFontTx/>
              <a:buChar char="•"/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cat &lt; file1 | sort &gt; file2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Process: ps and kill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Process 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An instance of a computer program in execution</a:t>
            </a:r>
          </a:p>
          <a:p>
            <a:r>
              <a:t>ps 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List processes that are currently running </a:t>
            </a:r>
          </a:p>
          <a:p>
            <a:r>
              <a:t>kill 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Terminate a certain process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Usage </a:t>
            </a:r>
          </a:p>
          <a:p>
            <a:pPr marL="1143000" lvl="2" indent="-228600">
              <a:spcBef>
                <a:spcPts val="500"/>
              </a:spcBef>
              <a:defRPr sz="2400"/>
            </a:pPr>
            <a:r>
              <a:t>kill PID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1" build="p" bldLvl="5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Special Permissions</a:t>
            </a:r>
          </a:p>
        </p:txBody>
      </p:sp>
      <p:sp>
        <p:nvSpPr>
          <p:cNvPr id="131" name="Shape 131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32613" indent="-332613" defTabSz="886968">
              <a:spcBef>
                <a:spcPts val="600"/>
              </a:spcBef>
              <a:defRPr sz="2813"/>
            </a:pPr>
            <a:r>
              <a:t>sticky bit </a:t>
            </a:r>
          </a:p>
          <a:p>
            <a:pPr marL="720661" lvl="1" indent="-277177" defTabSz="886968">
              <a:spcBef>
                <a:spcPts val="500"/>
              </a:spcBef>
              <a:defRPr sz="2425"/>
            </a:pPr>
            <a:r>
              <a:t>On shared directories, it locks files within the directory from being modified/deleted by users other than the file creator, owner of the directory, or root, even if others have write permissions (Example: /tmp)</a:t>
            </a:r>
          </a:p>
          <a:p>
            <a:pPr marL="720661" lvl="1" indent="-277177" defTabSz="886968">
              <a:spcBef>
                <a:spcPts val="500"/>
              </a:spcBef>
              <a:defRPr sz="2425"/>
            </a:pPr>
            <a:r>
              <a:t>Example: </a:t>
            </a:r>
          </a:p>
          <a:p>
            <a:pPr marL="1108710" lvl="2" indent="-221742" defTabSz="886968">
              <a:spcBef>
                <a:spcPts val="500"/>
              </a:spcBef>
              <a:defRPr sz="2134"/>
            </a:pPr>
            <a:r>
              <a:t>chmod o+t /opt/dump/</a:t>
            </a:r>
          </a:p>
          <a:p>
            <a:pPr marL="1108710" lvl="2" indent="-221742" defTabSz="886968">
              <a:spcBef>
                <a:spcPts val="500"/>
              </a:spcBef>
              <a:defRPr sz="2134"/>
            </a:pPr>
            <a:r>
              <a:t>-rwxr-xrwx 1 xyz xyzgroup 148 Dec 22 03:46 /opt/dump/</a:t>
            </a:r>
          </a:p>
          <a:p>
            <a:pPr marL="1108710" lvl="2" indent="-221742" defTabSz="886968">
              <a:spcBef>
                <a:spcPts val="500"/>
              </a:spcBef>
              <a:defRPr sz="2134"/>
            </a:pPr>
            <a:r>
              <a:t>-rwxr-xrwt 1 xyz xyzgroup 148 Dec 22 03:46 /opt/dump/</a:t>
            </a:r>
            <a:br/>
            <a:endParaRPr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diff</a:t>
            </a:r>
          </a:p>
        </p:txBody>
      </p:sp>
      <p:sp>
        <p:nvSpPr>
          <p:cNvPr id="134" name="Shape 134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A file comparison utility that outputs the differences between two files. </a:t>
            </a:r>
          </a:p>
          <a:p>
            <a:r>
              <a:t>Shows the changes between one version of a file and a former version of the same file </a:t>
            </a:r>
          </a:p>
          <a:p>
            <a:r>
              <a:t>Usage 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diff </a:t>
            </a:r>
            <a:r>
              <a:rPr i="1"/>
              <a:t>original_file new_file</a:t>
            </a:r>
          </a:p>
          <a:p>
            <a:pPr marL="742950" lvl="1" indent="-285750">
              <a:spcBef>
                <a:spcPts val="600"/>
              </a:spcBef>
              <a:defRPr sz="2800" i="1"/>
            </a:pPr>
            <a:r>
              <a:t>diff –u original_file new_file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wget</a:t>
            </a:r>
          </a:p>
        </p:txBody>
      </p:sp>
      <p:sp>
        <p:nvSpPr>
          <p:cNvPr id="137" name="Shape 137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A computer program that retrieves content from web servers </a:t>
            </a:r>
          </a:p>
          <a:p>
            <a:r>
              <a:t>Usage 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wget &lt;URL&gt; 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Emacs</a:t>
            </a:r>
          </a:p>
        </p:txBody>
      </p:sp>
      <p:sp>
        <p:nvSpPr>
          <p:cNvPr id="140" name="Shape 140"/>
          <p:cNvSpPr>
            <a:spLocks noGrp="1"/>
          </p:cNvSpPr>
          <p:nvPr>
            <p:ph type="body" idx="1"/>
          </p:nvPr>
        </p:nvSpPr>
        <p:spPr>
          <a:xfrm>
            <a:off x="457200" y="16129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 algn="ctr" defTabSz="704087">
              <a:spcBef>
                <a:spcPts val="500"/>
              </a:spcBef>
              <a:buSzTx/>
              <a:buNone/>
              <a:defRPr sz="2464"/>
            </a:pPr>
            <a:r>
              <a:t>“The customizable, extensible, self documenting display editor”</a:t>
            </a:r>
          </a:p>
          <a:p>
            <a:pPr marL="0" indent="0" algn="ctr" defTabSz="704087">
              <a:spcBef>
                <a:spcPts val="500"/>
              </a:spcBef>
              <a:buSzTx/>
              <a:buNone/>
              <a:defRPr sz="2464"/>
            </a:pPr>
            <a:endParaRPr/>
          </a:p>
          <a:p>
            <a:pPr marL="264032" indent="-264032" defTabSz="704087">
              <a:spcBef>
                <a:spcPts val="500"/>
              </a:spcBef>
              <a:defRPr sz="2464"/>
            </a:pPr>
            <a:r>
              <a:t>Customizable (no programming)</a:t>
            </a:r>
          </a:p>
          <a:p>
            <a:pPr marL="572071" lvl="1" indent="-220027" defTabSz="704087">
              <a:spcBef>
                <a:spcPts val="500"/>
              </a:spcBef>
              <a:defRPr sz="2156"/>
            </a:pPr>
            <a:r>
              <a:t>Users can customize font, colors, etc</a:t>
            </a:r>
          </a:p>
          <a:p>
            <a:pPr marL="264032" indent="-264032" defTabSz="704087">
              <a:spcBef>
                <a:spcPts val="500"/>
              </a:spcBef>
              <a:defRPr sz="2464"/>
            </a:pPr>
            <a:r>
              <a:t>Extensible (programming required)</a:t>
            </a:r>
          </a:p>
          <a:p>
            <a:pPr marL="572071" lvl="1" indent="-220027" defTabSz="704087">
              <a:spcBef>
                <a:spcPts val="500"/>
              </a:spcBef>
              <a:defRPr sz="2156"/>
            </a:pPr>
            <a:r>
              <a:t>Run Lisp scripts to define new commands </a:t>
            </a:r>
          </a:p>
          <a:p>
            <a:pPr marL="264032" indent="-264032" defTabSz="704087">
              <a:spcBef>
                <a:spcPts val="500"/>
              </a:spcBef>
              <a:defRPr sz="2464"/>
            </a:pPr>
            <a:r>
              <a:t>Self-documenting</a:t>
            </a:r>
          </a:p>
          <a:p>
            <a:pPr marL="572071" lvl="1" indent="-220027" defTabSz="704087">
              <a:spcBef>
                <a:spcPts val="500"/>
              </a:spcBef>
              <a:defRPr sz="2156"/>
            </a:pPr>
            <a:r>
              <a:t> C-h r (manual) and C-h t (tutorial)</a:t>
            </a:r>
          </a:p>
          <a:p>
            <a:pPr marL="572071" lvl="1" indent="-220027" defTabSz="704087">
              <a:spcBef>
                <a:spcPts val="500"/>
              </a:spcBef>
              <a:defRPr sz="2156"/>
            </a:pPr>
            <a:endParaRPr/>
          </a:p>
          <a:p>
            <a:pPr marL="216167" indent="-216167" defTabSz="704087">
              <a:spcBef>
                <a:spcPts val="500"/>
              </a:spcBef>
              <a:buFontTx/>
              <a:defRPr sz="2156"/>
            </a:pPr>
            <a:r>
              <a:t>Cheat sheet: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http://www.rgrjr.com/emacs/emacs_cheat.html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1" build="p" bldLvl="5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900"/>
              </a:spcBef>
              <a:defRPr b="1"/>
            </a:lvl1pPr>
          </a:lstStyle>
          <a:p>
            <a:r>
              <a:t>Getting Started</a:t>
            </a:r>
          </a:p>
        </p:txBody>
      </p:sp>
      <p:sp>
        <p:nvSpPr>
          <p:cNvPr id="143" name="Shape 14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900"/>
              </a:spcBef>
              <a:defRPr sz="2700"/>
            </a:pPr>
            <a:r>
              <a:t>Install emacs</a:t>
            </a:r>
          </a:p>
          <a:p>
            <a:pPr marL="742950" lvl="1" indent="-285750">
              <a:lnSpc>
                <a:spcPct val="80000"/>
              </a:lnSpc>
              <a:spcBef>
                <a:spcPts val="900"/>
              </a:spcBef>
              <a:defRPr sz="2300"/>
            </a:pPr>
            <a:r>
              <a:t>Should be installed already</a:t>
            </a:r>
          </a:p>
          <a:p>
            <a:pPr>
              <a:lnSpc>
                <a:spcPct val="80000"/>
              </a:lnSpc>
              <a:spcBef>
                <a:spcPts val="900"/>
              </a:spcBef>
              <a:defRPr sz="2700"/>
            </a:pPr>
            <a:r>
              <a:t>Emacs has both GUI and CLI</a:t>
            </a:r>
          </a:p>
          <a:p>
            <a:pPr>
              <a:lnSpc>
                <a:spcPct val="80000"/>
              </a:lnSpc>
              <a:spcBef>
                <a:spcPts val="900"/>
              </a:spcBef>
              <a:defRPr sz="2700"/>
            </a:pPr>
            <a:r>
              <a:t>All emacs commands start with “C” or “M”</a:t>
            </a:r>
          </a:p>
          <a:p>
            <a:pPr marL="742950" lvl="1" indent="-285750">
              <a:lnSpc>
                <a:spcPct val="80000"/>
              </a:lnSpc>
              <a:spcBef>
                <a:spcPts val="900"/>
              </a:spcBef>
              <a:defRPr sz="2300"/>
            </a:pPr>
            <a:r>
              <a:t>“C” = ctrl; 	“M” = alt (Windows) / option(Mac) </a:t>
            </a:r>
          </a:p>
          <a:p>
            <a:pPr>
              <a:lnSpc>
                <a:spcPct val="80000"/>
              </a:lnSpc>
              <a:spcBef>
                <a:spcPts val="900"/>
              </a:spcBef>
              <a:defRPr sz="2700"/>
            </a:pPr>
            <a:r>
              <a:t>Starting emacs</a:t>
            </a:r>
          </a:p>
          <a:p>
            <a:pPr marL="742950" lvl="1" indent="-285750">
              <a:lnSpc>
                <a:spcPct val="80000"/>
              </a:lnSpc>
              <a:spcBef>
                <a:spcPts val="900"/>
              </a:spcBef>
              <a:defRPr sz="2300"/>
            </a:pPr>
            <a:r>
              <a:t>emacs &lt;filename&gt;</a:t>
            </a:r>
          </a:p>
          <a:p>
            <a:pPr>
              <a:lnSpc>
                <a:spcPct val="80000"/>
              </a:lnSpc>
              <a:spcBef>
                <a:spcPts val="900"/>
              </a:spcBef>
              <a:defRPr sz="2700"/>
            </a:pPr>
            <a:r>
              <a:t>Exiting emacs</a:t>
            </a:r>
          </a:p>
          <a:p>
            <a:pPr marL="742950" lvl="1" indent="-285750">
              <a:lnSpc>
                <a:spcPct val="80000"/>
              </a:lnSpc>
              <a:spcBef>
                <a:spcPts val="900"/>
              </a:spcBef>
              <a:defRPr sz="2300"/>
            </a:pPr>
            <a:r>
              <a:t>C-x C-c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1" build="p" bldLvl="5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Basic Editing</a:t>
            </a:r>
          </a:p>
        </p:txBody>
      </p:sp>
      <p:sp>
        <p:nvSpPr>
          <p:cNvPr id="146" name="Shape 14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defRPr sz="2900" b="1"/>
            </a:pPr>
            <a:r>
              <a:t>Insert text </a:t>
            </a:r>
            <a:r>
              <a:rPr b="0"/>
              <a:t>by simply typing it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900" b="1"/>
            </a:pPr>
            <a:r>
              <a:t>Undo</a:t>
            </a:r>
            <a:r>
              <a:rPr b="0"/>
              <a:t> by typing C-x u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900" b="1"/>
            </a:pPr>
            <a:r>
              <a:t>Save changes </a:t>
            </a:r>
            <a:r>
              <a:rPr b="0"/>
              <a:t>by typing C-x C-s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900" b="1"/>
            </a:pPr>
            <a:r>
              <a:t>Copy, cut, paste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2500"/>
            </a:pPr>
            <a:r>
              <a:t>C-space (starts selecting region)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2500"/>
            </a:pPr>
            <a:r>
              <a:t>M-w (copy a region) 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2500"/>
            </a:pPr>
            <a:r>
              <a:t>C-w (cuts a region)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2500"/>
            </a:pPr>
            <a:r>
              <a:t>C-k (kill a line)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2500"/>
            </a:pPr>
            <a:r>
              <a:t>C-y (yank/paste)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736</Words>
  <Application>Microsoft Office PowerPoint</Application>
  <PresentationFormat>On-screen Show (4:3)</PresentationFormat>
  <Paragraphs>115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Courier</vt:lpstr>
      <vt:lpstr>Helvetica Light</vt:lpstr>
      <vt:lpstr>Arial</vt:lpstr>
      <vt:lpstr>Calibri</vt:lpstr>
      <vt:lpstr>Helvetica</vt:lpstr>
      <vt:lpstr>Times</vt:lpstr>
      <vt:lpstr>Office Theme</vt:lpstr>
      <vt:lpstr>CS 35L-5</vt:lpstr>
      <vt:lpstr>Linux Commands - Review</vt:lpstr>
      <vt:lpstr>Process: ps and kill</vt:lpstr>
      <vt:lpstr>Special Permissions</vt:lpstr>
      <vt:lpstr>diff</vt:lpstr>
      <vt:lpstr>wget</vt:lpstr>
      <vt:lpstr>Emacs</vt:lpstr>
      <vt:lpstr>Getting Started</vt:lpstr>
      <vt:lpstr>Basic Editing</vt:lpstr>
      <vt:lpstr>Moving around</vt:lpstr>
      <vt:lpstr>Windows and Buffer</vt:lpstr>
      <vt:lpstr>PowerPoint Presentation</vt:lpstr>
      <vt:lpstr>Directory edit (dired) (C-x d)</vt:lpstr>
      <vt:lpstr>Other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35L-5</dc:title>
  <cp:lastModifiedBy>沈竞跃</cp:lastModifiedBy>
  <cp:revision>1</cp:revision>
  <dcterms:modified xsi:type="dcterms:W3CDTF">2017-04-08T03:35:27Z</dcterms:modified>
</cp:coreProperties>
</file>