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6" r:id="rId6"/>
    <p:sldId id="273" r:id="rId7"/>
    <p:sldId id="274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8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76" d="100"/>
          <a:sy n="76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Char char="»"/>
              <a:defRPr sz="44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  <a:lvl2pPr marL="906234" indent="-449034" defTabSz="1300480">
              <a:spcBef>
                <a:spcPts val="1000"/>
              </a:spcBef>
              <a:buSzPct val="100000"/>
              <a:buChar char="–"/>
              <a:defRPr sz="44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2pPr>
            <a:lvl3pPr indent="-419100" defTabSz="1300480">
              <a:spcBef>
                <a:spcPts val="1000"/>
              </a:spcBef>
              <a:buSzPct val="100000"/>
              <a:defRPr sz="44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3pPr>
            <a:lvl4pPr marL="1874520" indent="-502919" defTabSz="1300480">
              <a:spcBef>
                <a:spcPts val="1000"/>
              </a:spcBef>
              <a:buSzPct val="100000"/>
              <a:buChar char="–"/>
              <a:defRPr sz="44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53942" y="8882098"/>
            <a:ext cx="400618" cy="408313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 b="0" i="0"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xfrm>
            <a:off x="1270000" y="1337735"/>
            <a:ext cx="10786533" cy="3302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CS 35L Software Construction Lab</a:t>
            </a:r>
            <a:endParaRPr lang="en-US" sz="5400" dirty="0"/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xfrm>
            <a:off x="1269999" y="5029202"/>
            <a:ext cx="10786533" cy="1130300"/>
          </a:xfrm>
        </p:spPr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270000" y="850900"/>
            <a:ext cx="10464800" cy="932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6200" b="0" dirty="0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endParaRPr sz="6200" b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2252323"/>
            <a:ext cx="11819467" cy="61350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: stream editor, modifies the input as specified by the command(s)</a:t>
            </a:r>
          </a:p>
          <a:p>
            <a:pPr lvl="2" indent="333756" algn="l" defTabSz="333756">
              <a:defRPr sz="2700"/>
            </a:pP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2" algn="l" defTabSz="333756">
              <a:defRPr sz="2700"/>
            </a:pP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Can be used for:</a:t>
            </a:r>
          </a:p>
          <a:p>
            <a:pPr marL="457200" lvl="2" indent="-457200" algn="l" defTabSz="333756">
              <a:buFont typeface="Arial" charset="0"/>
              <a:buChar char="•"/>
              <a:defRPr sz="2700"/>
            </a:pP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Printing specific lines or address ranges</a:t>
            </a:r>
          </a:p>
          <a:p>
            <a:pPr lvl="8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–n ‘1p’ </a:t>
            </a:r>
            <a:r>
              <a:rPr lang="en-US" sz="2800" dirty="0" err="1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8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–n ‘1,5p’ </a:t>
            </a:r>
            <a:r>
              <a:rPr lang="en-US" sz="2800" dirty="0" err="1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8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–n ‘1~2p’ </a:t>
            </a:r>
            <a:r>
              <a:rPr lang="en-US" sz="2800" dirty="0" err="1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lvl="2" indent="-457200" algn="l" defTabSz="333756">
              <a:buFont typeface="Arial" charset="0"/>
              <a:buChar char="•"/>
              <a:defRPr sz="2700"/>
            </a:pP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Deleting 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text</a:t>
            </a:r>
          </a:p>
          <a:p>
            <a:pPr lvl="2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'1~2d'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lvl="2" indent="-457200" algn="l" defTabSz="333756">
              <a:buFont typeface="Arial" charset="0"/>
              <a:buChar char="•"/>
              <a:defRPr sz="2700"/>
            </a:pP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Substituting 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text -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s/regex/replacement/flags</a:t>
            </a:r>
            <a:endParaRPr lang="en-US" sz="2800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3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's/cat/dog/'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3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's/cat/dog/g' 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lang="en-US" sz="2800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8" algn="l" defTabSz="333756">
              <a:defRPr sz="2700"/>
            </a:pP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lang="en-US" sz="2800" dirty="0" err="1" smtClean="0">
                <a:latin typeface="Calibri Light" charset="0"/>
                <a:ea typeface="Calibri Light" charset="0"/>
                <a:cs typeface="Calibri Light" charset="0"/>
              </a:rPr>
              <a:t>sed</a:t>
            </a:r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's/&lt;[^&gt;]*&gt;//g' </a:t>
            </a:r>
            <a:r>
              <a:rPr lang="en-US" sz="2800" dirty="0" err="1">
                <a:latin typeface="Calibri Light" charset="0"/>
                <a:ea typeface="Calibri Light" charset="0"/>
                <a:cs typeface="Calibri Light" charset="0"/>
              </a:rPr>
              <a:t>a.html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lvl="2" indent="-457200" algn="l" defTabSz="333756">
              <a:buFont typeface="Arial" charset="0"/>
              <a:buChar char="•"/>
              <a:defRPr sz="2700"/>
            </a:pP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z="6200" dirty="0" smtClean="0">
                <a:latin typeface="Calibri Light" charset="0"/>
                <a:ea typeface="Calibri Light" charset="0"/>
                <a:cs typeface="Calibri Light" charset="0"/>
              </a:rPr>
              <a:t>M</a:t>
            </a:r>
            <a:r>
              <a:rPr sz="6200" dirty="0" smtClean="0">
                <a:latin typeface="Calibri Light" charset="0"/>
                <a:ea typeface="Calibri Light" charset="0"/>
                <a:cs typeface="Calibri Light" charset="0"/>
              </a:rPr>
              <a:t>ore </a:t>
            </a:r>
            <a:r>
              <a:rPr sz="6200" dirty="0">
                <a:latin typeface="Calibri Light" charset="0"/>
                <a:ea typeface="Calibri Light" charset="0"/>
                <a:cs typeface="Calibri Light" charset="0"/>
              </a:rPr>
              <a:t>sed examples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-n 12,18p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12,18d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'1~3d'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'1,20 s/Johnson/White/g'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'/pattern/d'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sed '/regexp/!d' 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file.txt</a:t>
            </a:r>
            <a:endParaRPr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ctrTitle"/>
          </p:nvPr>
        </p:nvSpPr>
        <p:spPr>
          <a:xfrm>
            <a:off x="1270000" y="601133"/>
            <a:ext cx="10464800" cy="1261534"/>
          </a:xfrm>
          <a:prstGeom prst="rect">
            <a:avLst/>
          </a:prstGeom>
        </p:spPr>
        <p:txBody>
          <a:bodyPr>
            <a:noAutofit/>
          </a:bodyPr>
          <a:lstStyle>
            <a:lvl1pPr defTabSz="344676">
              <a:defRPr sz="4700"/>
            </a:lvl1pPr>
          </a:lstStyle>
          <a:p>
            <a:r>
              <a:rPr sz="6200" dirty="0">
                <a:latin typeface="Calibri Light" charset="0"/>
                <a:ea typeface="Calibri Light" charset="0"/>
                <a:cs typeface="Calibri Light" charset="0"/>
              </a:rPr>
              <a:t>Regular Expressions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ubTitle" idx="1"/>
          </p:nvPr>
        </p:nvSpPr>
        <p:spPr>
          <a:xfrm>
            <a:off x="1270000" y="2652116"/>
            <a:ext cx="10464800" cy="6788351"/>
          </a:xfrm>
          <a:prstGeom prst="rect">
            <a:avLst/>
          </a:prstGeom>
        </p:spPr>
        <p:txBody>
          <a:bodyPr/>
          <a:lstStyle/>
          <a:p>
            <a:pPr marL="391158" indent="-391158" algn="l" defTabSz="578358">
              <a:buSzPct val="75000"/>
              <a:buChar char="•"/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Quantification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How many times of previous expression?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Most common quantifiers: ?(0 or 1), *(0 or more), +(1 or more)</a:t>
            </a:r>
          </a:p>
          <a:p>
            <a:pPr algn="l" defTabSz="578358">
              <a:defRPr sz="31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Alternation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Which choices?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Operators: [] and |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        Hello|World          [A B C]</a:t>
            </a:r>
          </a:p>
          <a:p>
            <a:pPr algn="l" defTabSz="578358">
              <a:defRPr sz="31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Anchors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Where?</a:t>
            </a:r>
          </a:p>
          <a:p>
            <a:pPr algn="l" defTabSz="578358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Characters: ^ (beginning) and $ (end)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1821021"/>
            <a:ext cx="1071880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^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start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of line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$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end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of line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\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turn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off special meaning of next character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[ ]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match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any of enclosed characters, use - for range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[^ ]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match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any characters except those enclosed in []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.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match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 single character of any value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*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match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0 or more occurrences of preceding character/expression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+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match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1 or more occurrences of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preceding</a:t>
            </a:r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Shape 143"/>
          <p:cNvSpPr txBox="1">
            <a:spLocks/>
          </p:cNvSpPr>
          <p:nvPr/>
        </p:nvSpPr>
        <p:spPr>
          <a:xfrm>
            <a:off x="1270000" y="601133"/>
            <a:ext cx="10464800" cy="1261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344676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6200" dirty="0" smtClean="0">
                <a:latin typeface="Calibri Light" charset="0"/>
                <a:ea typeface="Calibri Light" charset="0"/>
                <a:cs typeface="Calibri Light" charset="0"/>
              </a:rPr>
              <a:t>Regular Expressions</a:t>
            </a:r>
            <a:endParaRPr lang="en-US" sz="62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17" y="5039824"/>
            <a:ext cx="10067284" cy="446058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ctrTitle"/>
          </p:nvPr>
        </p:nvSpPr>
        <p:spPr>
          <a:xfrm>
            <a:off x="1270000" y="6985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>
            <a:lvl1pPr defTabSz="414780">
              <a:defRPr sz="3200"/>
            </a:lvl1pPr>
          </a:lstStyle>
          <a:p>
            <a:r>
              <a:rPr sz="4000" dirty="0">
                <a:latin typeface="Calibri Light" charset="0"/>
                <a:ea typeface="Calibri Light" charset="0"/>
                <a:cs typeface="Calibri Light" charset="0"/>
              </a:rPr>
              <a:t>Quoting - To preserve literal meaning of special characters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ubTitle" idx="1"/>
          </p:nvPr>
        </p:nvSpPr>
        <p:spPr>
          <a:xfrm>
            <a:off x="1270000" y="2399506"/>
            <a:ext cx="10871200" cy="65920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2137" indent="-312137" algn="l" defTabSz="461518">
              <a:buSzPct val="75000"/>
              <a:buChar char="•"/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Escape Character \ - Literal value of following character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echo \|</a:t>
            </a:r>
          </a:p>
          <a:p>
            <a:pPr algn="l" defTabSz="461518">
              <a:defRPr sz="2500"/>
            </a:pPr>
            <a:endParaRPr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Single Quote - Literal Meaning of all within ‘’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$hello=1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$str=‘$hello’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echo $str -&gt; $hello</a:t>
            </a:r>
          </a:p>
          <a:p>
            <a:pPr lvl="1" indent="180594" algn="l" defTabSz="461518">
              <a:defRPr sz="2500"/>
            </a:pPr>
            <a:endParaRPr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Double Quote - Literal meaning except for $, ` and \.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$hello=1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$str=“abc$hello”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echo $str -&gt; abc1</a:t>
            </a:r>
          </a:p>
          <a:p>
            <a:pPr lvl="1" indent="180594" algn="l" defTabSz="461518">
              <a:defRPr sz="2500"/>
            </a:pPr>
            <a:endParaRPr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Backquote - execute the command</a:t>
            </a:r>
          </a:p>
          <a:p>
            <a:pPr lvl="1" indent="180594" algn="l" defTabSz="461518">
              <a:defRPr sz="25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echo `ls` -&gt; prints result after running ls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1270000" y="762000"/>
            <a:ext cx="10464800" cy="9655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6200" dirty="0">
                <a:latin typeface="Calibri Light" charset="0"/>
                <a:ea typeface="Calibri Light" charset="0"/>
                <a:cs typeface="Calibri Light" charset="0"/>
              </a:rPr>
              <a:t>Shell Scripting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ubTitle" idx="1"/>
          </p:nvPr>
        </p:nvSpPr>
        <p:spPr>
          <a:xfrm>
            <a:off x="1270000" y="2530475"/>
            <a:ext cx="10464800" cy="6574567"/>
          </a:xfrm>
          <a:prstGeom prst="rect">
            <a:avLst/>
          </a:prstGeom>
        </p:spPr>
        <p:txBody>
          <a:bodyPr/>
          <a:lstStyle/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Shell: The shell provides you with an interface to the UNIX system.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-It gathers input from you and executes programs based on that input.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-When a program finishes executing, it displays that program's output.</a:t>
            </a:r>
          </a:p>
          <a:p>
            <a:pPr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Shell-script: A file containing shell commands (and comments - preceded by #) to execute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The #! First Line (shebang): a way to tell the kernel which shell to use for a script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#!/bin/sh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Make it executable: chmod +x scriptFile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 Execute: path_to_script/scriptFile or </a:t>
            </a:r>
          </a:p>
          <a:p>
            <a:pPr marL="0" lvl="8" indent="1353311" defTabSz="338326">
              <a:spcBef>
                <a:spcPts val="0"/>
              </a:spcBef>
              <a:buSzTx/>
              <a:buNone/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sh path_to_script/scriptFile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ctrTitle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sz="5400" dirty="0">
                <a:latin typeface="Calibri Light" charset="0"/>
                <a:ea typeface="Calibri Light" charset="0"/>
                <a:cs typeface="Calibri Light" charset="0"/>
              </a:rPr>
              <a:t>Shell Programming Constructs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ubTitle" idx="1"/>
          </p:nvPr>
        </p:nvSpPr>
        <p:spPr>
          <a:xfrm>
            <a:off x="1270000" y="2483511"/>
            <a:ext cx="10464800" cy="650471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426466"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Variables</a:t>
            </a: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endParaRPr sz="28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Valid character string [a-zA-Z0-9_] to which a value is assigned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var_name=var_value          </a:t>
            </a:r>
            <a:r>
              <a:rPr sz="2800" dirty="0">
                <a:latin typeface="Calibri Light" charset="0"/>
                <a:ea typeface="Calibri Light" charset="0"/>
                <a:cs typeface="Calibri Light" charset="0"/>
                <a:sym typeface="Helvetica"/>
              </a:rPr>
              <a:t>!!No spaces around =!!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Access using $: echo $var_name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Special Variables: certain characters reserved as special variables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$: PID of current shell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#: number of arguments the script was invoked with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n: nth argument to the script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?: exit status of the last command executed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echo $$; echo $#; echo $2; echo $?;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scalar variable vs array variable: </a:t>
            </a:r>
          </a:p>
          <a:p>
            <a:pPr lvl="2" indent="333756" algn="l" defTabSz="426466">
              <a:defRPr sz="2700"/>
            </a:pP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array_name</a:t>
            </a:r>
            <a:r>
              <a:rPr sz="2800" dirty="0">
                <a:solidFill>
                  <a:srgbClr val="666600"/>
                </a:solidFill>
                <a:latin typeface="Calibri Light" charset="0"/>
                <a:ea typeface="Calibri Light" charset="0"/>
                <a:cs typeface="Calibri Light" charset="0"/>
              </a:rPr>
              <a:t>[</a:t>
            </a: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index</a:t>
            </a:r>
            <a:r>
              <a:rPr sz="2800" dirty="0">
                <a:solidFill>
                  <a:srgbClr val="666600"/>
                </a:solidFill>
                <a:latin typeface="Calibri Light" charset="0"/>
                <a:ea typeface="Calibri Light" charset="0"/>
                <a:cs typeface="Calibri Light" charset="0"/>
              </a:rPr>
              <a:t>]=</a:t>
            </a:r>
            <a:r>
              <a:rPr sz="2800" dirty="0">
                <a:latin typeface="Calibri Light" charset="0"/>
                <a:ea typeface="Calibri Light" charset="0"/>
                <a:cs typeface="Calibri Light" charset="0"/>
              </a:rPr>
              <a:t>value; echo ${array_name[index]}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rPr dirty="0"/>
              <a:t>Accessing Shell Script Arguments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rPr dirty="0"/>
              <a:t>Example: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b="1" dirty="0"/>
              <a:t>who | grep betsy 				</a:t>
            </a:r>
            <a:r>
              <a:rPr i="1" dirty="0"/>
              <a:t>Where is betsy?</a:t>
            </a:r>
            <a:r>
              <a:rPr dirty="0"/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betsy pts/3 Dec 27 11:07 </a:t>
            </a:r>
          </a:p>
          <a:p>
            <a:pPr marL="487680" indent="-487680"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rPr dirty="0"/>
              <a:t>Script: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#! /bin/sh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 finduser --- see if user named by first argument is logged in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who | grep $1 </a:t>
            </a:r>
          </a:p>
          <a:p>
            <a:pPr marL="487680" indent="-487680"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rPr dirty="0"/>
              <a:t>Run it: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b="1" dirty="0"/>
              <a:t>chmod +x finduser 			</a:t>
            </a:r>
            <a:r>
              <a:rPr i="1" dirty="0"/>
              <a:t>Make it executable</a:t>
            </a:r>
            <a:r>
              <a:rPr dirty="0"/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b="1" dirty="0"/>
              <a:t>./finduser betsy 			</a:t>
            </a:r>
            <a:r>
              <a:rPr i="1" dirty="0"/>
              <a:t>Test it: find betsy</a:t>
            </a:r>
            <a:r>
              <a:rPr dirty="0"/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betsy pts/3 Dec 27 11:07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b="1" dirty="0"/>
              <a:t>./finduser benjamin 			</a:t>
            </a:r>
            <a:r>
              <a:rPr i="1" dirty="0"/>
              <a:t>Now look for Ben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benjamin dtlocal Dec 27 17:55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ubTitle" idx="1"/>
          </p:nvPr>
        </p:nvSpPr>
        <p:spPr>
          <a:xfrm>
            <a:off x="1270000" y="1237852"/>
            <a:ext cx="10464800" cy="7750376"/>
          </a:xfrm>
          <a:prstGeom prst="rect">
            <a:avLst/>
          </a:prstGeom>
        </p:spPr>
        <p:txBody>
          <a:bodyPr/>
          <a:lstStyle/>
          <a:p>
            <a:pPr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Looping</a:t>
            </a:r>
          </a:p>
          <a:p>
            <a:pPr marL="389431" indent="-389431" algn="l" defTabSz="484886">
              <a:buSzPct val="75000"/>
              <a:buChar char="•"/>
              <a:defRPr sz="31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389431" indent="-389431" algn="l" defTabSz="484886">
              <a:buSzPct val="75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for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 var 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in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 list_values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do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command 1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..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done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389431" indent="-389431" algn="l" defTabSz="484886">
              <a:buSzPct val="100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while 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condition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do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command 1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..</a:t>
            </a:r>
          </a:p>
          <a:p>
            <a:pPr lvl="3" indent="569212" algn="l" defTabSz="484886">
              <a:defRPr sz="31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0223" y="2281376"/>
            <a:ext cx="3366306" cy="3057247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ALL=`ls -a $</a:t>
            </a:r>
            <a:r>
              <a:rPr lang="en-US" sz="2400" dirty="0" err="1">
                <a:latin typeface="Calibri Light" charset="0"/>
                <a:ea typeface="Calibri Light" charset="0"/>
                <a:cs typeface="Calibri Light" charset="0"/>
              </a:rPr>
              <a:t>dir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 | sort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`</a:t>
            </a:r>
          </a:p>
          <a:p>
            <a:pPr algn="l"/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declare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-a 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ARRAY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l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et count=0</a:t>
            </a:r>
          </a:p>
          <a:p>
            <a:pPr algn="l"/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for 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FILE in $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ALL</a:t>
            </a:r>
          </a:p>
          <a:p>
            <a:pPr algn="l"/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d</a:t>
            </a:r>
            <a:r>
              <a:rPr kumimoji="0" lang="en-US" sz="24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o</a:t>
            </a:r>
          </a:p>
          <a:p>
            <a:pPr algn="l"/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	ARRAY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[$count</a:t>
            </a:r>
            <a:r>
              <a:rPr lang="en-US" sz="2400" dirty="0" smtClean="0">
                <a:latin typeface="Calibri Light" charset="0"/>
                <a:ea typeface="Calibri Light" charset="0"/>
                <a:cs typeface="Calibri Light" charset="0"/>
              </a:rPr>
              <a:t>]=$FILE</a:t>
            </a:r>
            <a:endParaRPr kumimoji="0" lang="en-US" sz="240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  <a:p>
            <a:pPr algn="l"/>
            <a:r>
              <a:rPr lang="is-IS" sz="2400" dirty="0" smtClean="0">
                <a:latin typeface="Calibri Light" charset="0"/>
                <a:ea typeface="Calibri Light" charset="0"/>
                <a:cs typeface="Calibri Light" charset="0"/>
              </a:rPr>
              <a:t>	…..</a:t>
            </a:r>
          </a:p>
          <a:p>
            <a:pPr algn="l"/>
            <a:r>
              <a:rPr kumimoji="0" lang="is-IS" sz="24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	done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327" y="2281376"/>
            <a:ext cx="3130671" cy="145680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"${ARRAY</a:t>
            </a:r>
            <a:r>
              <a:rPr lang="en-US" sz="2200" dirty="0" smtClean="0"/>
              <a:t>[@]}”</a:t>
            </a:r>
          </a:p>
          <a:p>
            <a:pPr algn="l"/>
            <a:r>
              <a:rPr lang="en-US" sz="2200" dirty="0" smtClean="0"/>
              <a:t>	d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</a:t>
            </a:r>
          </a:p>
          <a:p>
            <a:pPr algn="l"/>
            <a:r>
              <a:rPr lang="is-IS" sz="2200" dirty="0" smtClean="0"/>
              <a:t>	…</a:t>
            </a:r>
          </a:p>
          <a:p>
            <a:pPr algn="l"/>
            <a:r>
              <a:rPr kumimoji="0" lang="is-I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done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ubTitle" idx="1"/>
          </p:nvPr>
        </p:nvSpPr>
        <p:spPr>
          <a:xfrm>
            <a:off x="1270000" y="1177593"/>
            <a:ext cx="10464800" cy="7810635"/>
          </a:xfrm>
          <a:prstGeom prst="rect">
            <a:avLst/>
          </a:prstGeom>
        </p:spPr>
        <p:txBody>
          <a:bodyPr/>
          <a:lstStyle/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Conditional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if…then…fi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if…then…else…fi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if…then…elif..then…fi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case…esac</a:t>
            </a:r>
          </a:p>
          <a:p>
            <a:pPr marL="469193" indent="-469193" algn="l">
              <a:buSzPct val="75000"/>
              <a:buChar char="•"/>
              <a:defRPr sz="38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Unconditional</a:t>
            </a:r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break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continue</a:t>
            </a:r>
          </a:p>
        </p:txBody>
      </p:sp>
      <p:pic>
        <p:nvPicPr>
          <p:cNvPr id="16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401" y="838876"/>
            <a:ext cx="5171117" cy="4900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166" y="5883073"/>
            <a:ext cx="7233087" cy="3510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8" y="237066"/>
            <a:ext cx="11704324" cy="162560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Some more commands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1862667"/>
            <a:ext cx="11704324" cy="6773333"/>
          </a:xfrm>
        </p:spPr>
        <p:txBody>
          <a:bodyPr>
            <a:normAutofit fontScale="47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5100" b="1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5100" b="1" dirty="0" smtClean="0">
                <a:latin typeface="Calibri" charset="0"/>
                <a:ea typeface="Calibri" charset="0"/>
                <a:cs typeface="Calibri" charset="0"/>
              </a:rPr>
              <a:t>at</a:t>
            </a:r>
            <a:r>
              <a:rPr lang="en-US" sz="5100" dirty="0" smtClean="0"/>
              <a:t> – concatenate and print files.</a:t>
            </a:r>
          </a:p>
          <a:p>
            <a:pPr>
              <a:buFont typeface="Arial" charset="0"/>
              <a:buChar char="•"/>
            </a:pPr>
            <a:r>
              <a:rPr lang="en-US" sz="5100" dirty="0" smtClean="0"/>
              <a:t>Examples – </a:t>
            </a:r>
          </a:p>
          <a:p>
            <a:pPr lvl="1"/>
            <a:r>
              <a:rPr lang="en-US" sz="5100" dirty="0"/>
              <a:t>cat 01.txt</a:t>
            </a:r>
            <a:br>
              <a:rPr lang="en-US" sz="5100" dirty="0"/>
            </a:br>
            <a:r>
              <a:rPr lang="en-US" sz="5100" dirty="0" smtClean="0"/>
              <a:t>	to display </a:t>
            </a:r>
            <a:r>
              <a:rPr lang="en-US" sz="5100" dirty="0"/>
              <a:t>the contents of file </a:t>
            </a:r>
            <a:r>
              <a:rPr lang="en-US" sz="5100" dirty="0" smtClean="0"/>
              <a:t>01.txt.</a:t>
            </a:r>
            <a:endParaRPr lang="en-US" sz="5100" dirty="0"/>
          </a:p>
          <a:p>
            <a:pPr lvl="1"/>
            <a:r>
              <a:rPr lang="en-US" sz="5100" dirty="0"/>
              <a:t>cat 01.txt 02.txt</a:t>
            </a:r>
            <a:br>
              <a:rPr lang="en-US" sz="5100" dirty="0"/>
            </a:br>
            <a:r>
              <a:rPr lang="en-US" sz="5100" dirty="0" smtClean="0"/>
              <a:t>	to </a:t>
            </a:r>
            <a:r>
              <a:rPr lang="en-US" sz="5100" dirty="0"/>
              <a:t>display the contents of both </a:t>
            </a:r>
            <a:r>
              <a:rPr lang="en-US" sz="5100" dirty="0" smtClean="0"/>
              <a:t>files.</a:t>
            </a:r>
            <a:endParaRPr lang="en-US" sz="5100" dirty="0"/>
          </a:p>
          <a:p>
            <a:pPr lvl="1"/>
            <a:r>
              <a:rPr lang="en-US" sz="5100" dirty="0"/>
              <a:t>cat file1.txt file2.txt &gt; </a:t>
            </a:r>
            <a:r>
              <a:rPr lang="en-US" sz="5100" dirty="0" smtClean="0"/>
              <a:t>file3.txt</a:t>
            </a:r>
          </a:p>
          <a:p>
            <a:pPr marL="457200" lvl="1" indent="0">
              <a:buNone/>
            </a:pPr>
            <a:r>
              <a:rPr lang="en-US" sz="5100" dirty="0" smtClean="0"/>
              <a:t>	reads </a:t>
            </a:r>
            <a:r>
              <a:rPr lang="en-US" sz="5100" dirty="0"/>
              <a:t>file1.txt and file2.txt and </a:t>
            </a:r>
            <a:r>
              <a:rPr lang="en-US" sz="5100" dirty="0" smtClean="0"/>
              <a:t>combines </a:t>
            </a:r>
            <a:r>
              <a:rPr lang="en-US" sz="5100" dirty="0"/>
              <a:t>those files to </a:t>
            </a:r>
            <a:r>
              <a:rPr lang="en-US" sz="5100" dirty="0" smtClean="0"/>
              <a:t>make file3.txt.</a:t>
            </a:r>
            <a:endParaRPr lang="en-US" sz="5100" dirty="0"/>
          </a:p>
          <a:p>
            <a:pPr lvl="1"/>
            <a:r>
              <a:rPr lang="en-US" sz="5100" dirty="0"/>
              <a:t>cat note5 &gt;&gt; </a:t>
            </a:r>
            <a:r>
              <a:rPr lang="en-US" sz="5100" dirty="0" smtClean="0"/>
              <a:t>notes</a:t>
            </a:r>
            <a:r>
              <a:rPr lang="en-US" sz="5100" dirty="0"/>
              <a:t>	</a:t>
            </a:r>
            <a:endParaRPr lang="en-US" sz="5100" dirty="0" smtClean="0"/>
          </a:p>
          <a:p>
            <a:pPr marL="457200" lvl="1" indent="0">
              <a:buNone/>
            </a:pPr>
            <a:r>
              <a:rPr lang="en-US" sz="5100" dirty="0" smtClean="0"/>
              <a:t>	attach </a:t>
            </a:r>
            <a:r>
              <a:rPr lang="en-US" sz="5100" dirty="0"/>
              <a:t>note5 to </a:t>
            </a:r>
            <a:r>
              <a:rPr lang="en-US" sz="5100" dirty="0" smtClean="0"/>
              <a:t>notes.</a:t>
            </a:r>
            <a:endParaRPr lang="en-US" sz="5100" dirty="0"/>
          </a:p>
          <a:p>
            <a:pPr lvl="1"/>
            <a:r>
              <a:rPr lang="en-US" sz="5100" dirty="0" smtClean="0"/>
              <a:t>cat &gt; file1</a:t>
            </a:r>
          </a:p>
          <a:p>
            <a:pPr marL="457200" lvl="1" indent="0">
              <a:buNone/>
            </a:pPr>
            <a:r>
              <a:rPr lang="en-US" sz="5100" dirty="0"/>
              <a:t>	w</a:t>
            </a:r>
            <a:r>
              <a:rPr lang="en-US" sz="5100" dirty="0" smtClean="0"/>
              <a:t>rite content to a new file file1 or overwrite file1 if it exists.</a:t>
            </a:r>
          </a:p>
          <a:p>
            <a:pPr lvl="1"/>
            <a:r>
              <a:rPr lang="en-US" sz="5100" dirty="0"/>
              <a:t>cat &gt;&gt; </a:t>
            </a:r>
            <a:r>
              <a:rPr lang="en-US" sz="5100" dirty="0" smtClean="0"/>
              <a:t>file1</a:t>
            </a:r>
            <a:endParaRPr lang="en-US" sz="5100" dirty="0"/>
          </a:p>
          <a:p>
            <a:pPr marL="457200" lvl="1" indent="0">
              <a:buNone/>
            </a:pPr>
            <a:r>
              <a:rPr lang="en-US" sz="5100" dirty="0" smtClean="0"/>
              <a:t>	add </a:t>
            </a:r>
            <a:r>
              <a:rPr lang="en-US" sz="5100" dirty="0"/>
              <a:t>additional </a:t>
            </a:r>
            <a:r>
              <a:rPr lang="en-US" sz="5100" dirty="0" smtClean="0"/>
              <a:t>content to file1.</a:t>
            </a:r>
            <a:r>
              <a:rPr lang="en-US" sz="51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5100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20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9263" lvl="0" indent="-347663">
              <a:spcBef>
                <a:spcPts val="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200" dirty="0"/>
              <a:t>Extract lines which contain words (Hint: &lt;td&gt; tag)</a:t>
            </a:r>
          </a:p>
          <a:p>
            <a:pPr marL="449263" lvl="0" indent="-347663">
              <a:spcBef>
                <a:spcPts val="80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200" dirty="0"/>
              <a:t>Get lines with Hawaiian words </a:t>
            </a:r>
          </a:p>
          <a:p>
            <a:pPr marL="849313" lvl="1" indent="-347663">
              <a:spcBef>
                <a:spcPts val="80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200" dirty="0"/>
              <a:t>Even numbered lines</a:t>
            </a:r>
          </a:p>
          <a:p>
            <a:pPr marL="55880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 err="1"/>
              <a:t>sed</a:t>
            </a:r>
            <a:r>
              <a:rPr lang="en-US" sz="3200" dirty="0"/>
              <a:t> 's/&lt;[^&gt;]*&gt;//g' </a:t>
            </a:r>
            <a:r>
              <a:rPr lang="en-US" sz="3200" dirty="0" err="1"/>
              <a:t>a.html</a:t>
            </a:r>
            <a:r>
              <a:rPr lang="en-US" sz="3200" dirty="0"/>
              <a:t> to remove all HTML tags</a:t>
            </a:r>
          </a:p>
          <a:p>
            <a:pPr marL="61595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/>
              <a:t>Remove leading space</a:t>
            </a:r>
          </a:p>
          <a:p>
            <a:pPr marL="1016000" lvl="1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 err="1"/>
              <a:t>sed</a:t>
            </a:r>
            <a:r>
              <a:rPr lang="en-US" sz="3200" dirty="0"/>
              <a:t> 's/^\s*//g</a:t>
            </a:r>
            <a:r>
              <a:rPr lang="en-US" sz="3200" dirty="0" smtClean="0"/>
              <a:t>’				(\s </a:t>
            </a:r>
            <a:r>
              <a:rPr lang="en-US" sz="3200" dirty="0" err="1" smtClean="0"/>
              <a:t>denots</a:t>
            </a:r>
            <a:r>
              <a:rPr lang="en-US" sz="3200" dirty="0" smtClean="0"/>
              <a:t> space)</a:t>
            </a:r>
            <a:endParaRPr lang="en-US" sz="3200" dirty="0"/>
          </a:p>
          <a:p>
            <a:pPr marL="61595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/>
              <a:t>Substitute space in between words to newline</a:t>
            </a:r>
          </a:p>
          <a:p>
            <a:pPr marL="61595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/>
              <a:t>Delete all commas</a:t>
            </a:r>
          </a:p>
          <a:p>
            <a:pPr marL="61595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/>
              <a:t>Delete entries which have any character other than Hawaiian</a:t>
            </a:r>
          </a:p>
          <a:p>
            <a:pPr marL="615950" indent="-45720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3200" dirty="0"/>
              <a:t>Sort </a:t>
            </a:r>
            <a:r>
              <a:rPr lang="en-US" sz="3200" dirty="0" smtClean="0"/>
              <a:t>unique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05444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h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ead</a:t>
            </a:r>
            <a:r>
              <a:rPr lang="en-US" dirty="0" smtClean="0"/>
              <a:t> - first 10 lines of file, unless otherwise stated.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Example –</a:t>
            </a:r>
          </a:p>
          <a:p>
            <a:pPr lvl="1"/>
            <a:r>
              <a:rPr lang="en-US" dirty="0"/>
              <a:t>head </a:t>
            </a:r>
            <a:r>
              <a:rPr lang="en-US" dirty="0" err="1"/>
              <a:t>myfile.txt</a:t>
            </a:r>
            <a:r>
              <a:rPr lang="en-US" dirty="0"/>
              <a:t> – Would display the first ten lines of </a:t>
            </a:r>
            <a:r>
              <a:rPr lang="en-US" dirty="0" err="1"/>
              <a:t>myfile.txt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head -15 </a:t>
            </a:r>
            <a:r>
              <a:rPr lang="en-US" dirty="0" err="1"/>
              <a:t>myfile.txt</a:t>
            </a:r>
            <a:r>
              <a:rPr lang="en-US" dirty="0"/>
              <a:t> – Would display the first fifteen lines of </a:t>
            </a:r>
            <a:r>
              <a:rPr lang="en-US" dirty="0" err="1"/>
              <a:t>myfile.txt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8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ail</a:t>
            </a:r>
            <a:r>
              <a:rPr lang="en-US" dirty="0" smtClean="0"/>
              <a:t> - display </a:t>
            </a:r>
            <a:r>
              <a:rPr lang="en-US" dirty="0"/>
              <a:t>the last </a:t>
            </a:r>
            <a:r>
              <a:rPr lang="en-US" dirty="0" smtClean="0"/>
              <a:t>10 lines of file, unless otherwise stated.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Example – </a:t>
            </a:r>
          </a:p>
          <a:p>
            <a:pPr lvl="1"/>
            <a:r>
              <a:rPr lang="en-US" dirty="0" smtClean="0"/>
              <a:t>tail</a:t>
            </a:r>
            <a:r>
              <a:rPr lang="en-US" dirty="0"/>
              <a:t> </a:t>
            </a:r>
            <a:r>
              <a:rPr lang="en-US" dirty="0" err="1"/>
              <a:t>myfile.txt</a:t>
            </a:r>
            <a:r>
              <a:rPr lang="en-US" dirty="0"/>
              <a:t> – Would display the </a:t>
            </a:r>
            <a:r>
              <a:rPr lang="en-US" dirty="0" smtClean="0"/>
              <a:t>last ten </a:t>
            </a:r>
            <a:r>
              <a:rPr lang="en-US" dirty="0"/>
              <a:t>lines of </a:t>
            </a:r>
            <a:r>
              <a:rPr lang="en-US" dirty="0" err="1"/>
              <a:t>myfile.txt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ail -15</a:t>
            </a:r>
            <a:r>
              <a:rPr lang="en-US" dirty="0"/>
              <a:t> </a:t>
            </a:r>
            <a:r>
              <a:rPr lang="en-US" dirty="0" err="1"/>
              <a:t>myfile.txt</a:t>
            </a:r>
            <a:r>
              <a:rPr lang="en-US" dirty="0"/>
              <a:t> – Would display the </a:t>
            </a:r>
            <a:r>
              <a:rPr lang="en-US" dirty="0" smtClean="0"/>
              <a:t>last fifteen </a:t>
            </a:r>
            <a:r>
              <a:rPr lang="en-US" dirty="0"/>
              <a:t>lines of </a:t>
            </a:r>
            <a:r>
              <a:rPr lang="en-US" dirty="0" err="1"/>
              <a:t>myfile.txt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317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g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rep </a:t>
            </a:r>
            <a:r>
              <a:rPr lang="en-US" dirty="0"/>
              <a:t>-</a:t>
            </a:r>
            <a:r>
              <a:rPr lang="en-US" dirty="0" smtClean="0"/>
              <a:t> “global </a:t>
            </a:r>
            <a:r>
              <a:rPr lang="en-US" dirty="0"/>
              <a:t>regular expression </a:t>
            </a:r>
            <a:r>
              <a:rPr lang="en-US" dirty="0" smtClean="0"/>
              <a:t>print”. It processes </a:t>
            </a:r>
            <a:r>
              <a:rPr lang="en-US" dirty="0"/>
              <a:t>text line by line and prints any lines which match a specified pattern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Example – </a:t>
            </a:r>
          </a:p>
          <a:p>
            <a:pPr lvl="1"/>
            <a:r>
              <a:rPr lang="en-US" dirty="0" smtClean="0"/>
              <a:t>ls -l &gt; </a:t>
            </a:r>
            <a:r>
              <a:rPr lang="en-US" dirty="0" err="1" smtClean="0"/>
              <a:t>allFileListing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rep </a:t>
            </a:r>
            <a:r>
              <a:rPr lang="en-US" dirty="0" err="1" smtClean="0"/>
              <a:t>csgrad</a:t>
            </a:r>
            <a:r>
              <a:rPr lang="en-US" dirty="0" smtClean="0"/>
              <a:t> </a:t>
            </a:r>
            <a:r>
              <a:rPr lang="en-US" dirty="0" err="1" smtClean="0"/>
              <a:t>allFileListing</a:t>
            </a:r>
            <a:endParaRPr lang="en-US" dirty="0" smtClean="0"/>
          </a:p>
          <a:p>
            <a:pPr lvl="1"/>
            <a:r>
              <a:rPr lang="en-US" dirty="0" smtClean="0"/>
              <a:t>Alternatively, ls -l | grep </a:t>
            </a:r>
            <a:r>
              <a:rPr lang="en-US" dirty="0" err="1" smtClean="0"/>
              <a:t>csgrad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07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Piping </a:t>
            </a:r>
            <a:r>
              <a:rPr lang="en-US" sz="5400" dirty="0"/>
              <a:t>and Redirection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2533228"/>
          </a:xfrm>
        </p:spPr>
        <p:txBody>
          <a:bodyPr>
            <a:normAutofit fontScale="5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Every program we run on the command line automatically has three data streams connected to it.</a:t>
            </a:r>
          </a:p>
          <a:p>
            <a:pPr lvl="1"/>
            <a:r>
              <a:rPr lang="en-US" dirty="0"/>
              <a:t>STDIN (0) - Standard input (data fed into the program)</a:t>
            </a:r>
          </a:p>
          <a:p>
            <a:pPr lvl="1"/>
            <a:r>
              <a:rPr lang="en-US" dirty="0"/>
              <a:t>STDOUT (1) - Standard output (data printed by the program, defaults to the terminal)</a:t>
            </a:r>
          </a:p>
          <a:p>
            <a:pPr lvl="1"/>
            <a:r>
              <a:rPr lang="en-US" dirty="0"/>
              <a:t>STDERR (2) - Standard error (for error messages, also defaults to the terminal)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4809067"/>
            <a:ext cx="4572000" cy="193040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50238" y="7603063"/>
            <a:ext cx="11704324" cy="1755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t">
            <a:normAutofit/>
          </a:bodyPr>
          <a:lstStyle>
            <a:lvl1pPr marL="471487" marR="0" indent="-471487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1pPr>
            <a:lvl2pPr marL="906234" marR="0" indent="-449034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2pPr>
            <a:lvl3pPr marL="1333500" marR="0" indent="-419100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3pPr>
            <a:lvl4pPr marL="1874520" marR="0" indent="-502919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4pPr>
            <a:lvl5pPr marL="2387600" marR="0" indent="-558800" algn="l" defTabSz="130048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 charset="0"/>
                <a:ea typeface="Calibri Light" charset="0"/>
                <a:cs typeface="Calibri Light" charset="0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defTabSz="914400" hangingPunct="1">
              <a:spcBef>
                <a:spcPts val="0"/>
              </a:spcBef>
              <a:buSzTx/>
              <a:buNone/>
            </a:pPr>
            <a:r>
              <a:rPr lang="en-US" sz="2400" dirty="0"/>
              <a:t>Piping and redirection is the means by which we may connect these streams between programs and files to direct data </a:t>
            </a:r>
            <a:r>
              <a:rPr lang="en-US" sz="2400" dirty="0" smtClean="0"/>
              <a:t>in useful </a:t>
            </a:r>
            <a:r>
              <a:rPr lang="en-US" sz="2400" dirty="0"/>
              <a:t>ways.</a:t>
            </a:r>
          </a:p>
        </p:txBody>
      </p:sp>
    </p:spTree>
    <p:extLst>
      <p:ext uri="{BB962C8B-B14F-4D97-AF65-F5344CB8AC3E}">
        <p14:creationId xmlns:p14="http://schemas.microsoft.com/office/powerpoint/2010/main" val="14994594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It lets you </a:t>
            </a:r>
            <a:r>
              <a:rPr lang="en-US" dirty="0"/>
              <a:t>feed the output from the program on the left as input to the program on the </a:t>
            </a:r>
            <a:r>
              <a:rPr lang="en-US" dirty="0" smtClean="0"/>
              <a:t>right.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Example – </a:t>
            </a:r>
          </a:p>
          <a:p>
            <a:pPr lvl="1"/>
            <a:r>
              <a:rPr lang="en-US" b="1" dirty="0"/>
              <a:t>ls | head -3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barry.txt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bob</a:t>
            </a:r>
          </a:p>
          <a:p>
            <a:pPr marL="914400" lvl="2" indent="0">
              <a:buNone/>
            </a:pPr>
            <a:r>
              <a:rPr lang="en-US" dirty="0" err="1" smtClean="0"/>
              <a:t>example.png</a:t>
            </a:r>
            <a:endParaRPr lang="en-US" dirty="0" smtClean="0"/>
          </a:p>
          <a:p>
            <a:pPr lvl="1"/>
            <a:r>
              <a:rPr lang="en-US" b="1" dirty="0"/>
              <a:t>ls | head -3 | tail -1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example.png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709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(&gt;,&gt;&gt;,&lt;)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&gt;  STDOUT </a:t>
            </a:r>
            <a:r>
              <a:rPr lang="en-US" dirty="0" smtClean="0"/>
              <a:t>output should </a:t>
            </a:r>
            <a:r>
              <a:rPr lang="en-US" dirty="0" smtClean="0"/>
              <a:t>be redirected to the file. If the file already exists it will be overwritten.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&gt;&gt; STDOUT </a:t>
            </a:r>
            <a:r>
              <a:rPr lang="en-US" dirty="0" smtClean="0"/>
              <a:t>output should </a:t>
            </a:r>
            <a:r>
              <a:rPr lang="en-US" dirty="0" smtClean="0"/>
              <a:t>be redirected to the file but instead of overwriting, append it to the file if it exists.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&lt; Read </a:t>
            </a:r>
            <a:r>
              <a:rPr lang="en-US" dirty="0" smtClean="0"/>
              <a:t>STDIN/input from </a:t>
            </a:r>
            <a:r>
              <a:rPr lang="en-US" dirty="0" smtClean="0"/>
              <a:t>the file.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2&gt; Redirect STDERR to the file specified.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9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ubTitle" idx="1"/>
          </p:nvPr>
        </p:nvSpPr>
        <p:spPr>
          <a:xfrm>
            <a:off x="999067" y="2218267"/>
            <a:ext cx="11355495" cy="65870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algn="l" defTabSz="385572">
              <a:buFont typeface="Arial" charset="0"/>
              <a:buChar char="•"/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sort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: sorts lines of text files</a:t>
            </a:r>
          </a:p>
          <a:p>
            <a:pPr lvl="4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Usage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: sort [OPTION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]…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[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FILE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]…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4" algn="l" defTabSz="385572">
              <a:defRPr sz="25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 algn="l" defTabSz="385572">
              <a:buFont typeface="Arial" charset="0"/>
              <a:buChar char="•"/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comm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: compare two sorted files line by 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line</a:t>
            </a:r>
          </a:p>
          <a:p>
            <a:pPr lvl="2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Usage: </a:t>
            </a:r>
            <a:r>
              <a:rPr dirty="0" err="1" smtClean="0">
                <a:latin typeface="Calibri Light" charset="0"/>
                <a:ea typeface="Calibri Light" charset="0"/>
                <a:cs typeface="Calibri Light" charset="0"/>
              </a:rPr>
              <a:t>comm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 [OPTION]…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FILE1 FILE2</a:t>
            </a:r>
          </a:p>
          <a:p>
            <a:pPr lvl="2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err="1" smtClean="0">
                <a:latin typeface="Calibri Light" charset="0"/>
                <a:ea typeface="Calibri Light" charset="0"/>
                <a:cs typeface="Calibri Light" charset="0"/>
              </a:rPr>
              <a:t>comm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-23 file1 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file2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2" algn="l" defTabSz="385572">
              <a:defRPr sz="2500"/>
            </a:pP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marL="571500" lvl="2" indent="-571500" algn="l" defTabSz="385572">
              <a:buFont typeface="Arial" charset="0"/>
              <a:buChar char="•"/>
              <a:defRPr sz="2500"/>
            </a:pPr>
            <a:r>
              <a:rPr lang="en-US" b="1" dirty="0" err="1"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US" b="1" dirty="0" err="1" smtClean="0">
                <a:latin typeface="Calibri Light" charset="0"/>
                <a:ea typeface="Calibri Light" charset="0"/>
                <a:cs typeface="Calibri Light" charset="0"/>
              </a:rPr>
              <a:t>mp</a:t>
            </a:r>
            <a:r>
              <a:rPr lang="en-US" b="1" dirty="0" smtClean="0"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compare two files </a:t>
            </a:r>
            <a:r>
              <a:rPr lang="en-US" b="1" dirty="0" smtClean="0">
                <a:latin typeface="Calibri Light" charset="0"/>
                <a:ea typeface="Calibri Light" charset="0"/>
                <a:cs typeface="Calibri Light" charset="0"/>
              </a:rPr>
              <a:t>byte</a:t>
            </a:r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 by byte.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If a difference is found, it reports the byte and line number where the first difference is found.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Exit status is 0 if files identical, 1 if different and 2 if problem encountered.</a:t>
            </a:r>
          </a:p>
          <a:p>
            <a:pPr lvl="3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Usage: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cmp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[OPTION]</a:t>
            </a:r>
            <a:r>
              <a:rPr lang="is-IS" dirty="0" smtClean="0">
                <a:latin typeface="Calibri Light" charset="0"/>
                <a:ea typeface="Calibri Light" charset="0"/>
                <a:cs typeface="Calibri Light" charset="0"/>
              </a:rPr>
              <a:t>…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FILE 1 FILE2</a:t>
            </a:r>
          </a:p>
          <a:p>
            <a:pPr lvl="3" algn="l" defTabSz="385572">
              <a:defRPr sz="2500"/>
            </a:pPr>
            <a:endParaRPr dirty="0"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 algn="l" defTabSz="385572">
              <a:buFont typeface="Arial" charset="0"/>
              <a:buChar char="•"/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tr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: 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tr</a:t>
            </a:r>
            <a:r>
              <a:rPr dirty="0"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anslate or delete characters</a:t>
            </a:r>
          </a:p>
          <a:p>
            <a:pPr lvl="4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Usage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: tr [OPTION]…SET1 [SET2]</a:t>
            </a:r>
          </a:p>
          <a:p>
            <a:pPr lvl="4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echo 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"password a1b2c3" | tr -d [:digit:]  -&gt; password abc</a:t>
            </a:r>
          </a:p>
          <a:p>
            <a:pPr lvl="4" algn="l" defTabSz="385572">
              <a:defRPr sz="2500"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		</a:t>
            </a:r>
            <a:r>
              <a:rPr dirty="0" smtClean="0">
                <a:latin typeface="Calibri Light" charset="0"/>
                <a:ea typeface="Calibri Light" charset="0"/>
                <a:cs typeface="Calibri Light" charset="0"/>
              </a:rPr>
              <a:t>echo </a:t>
            </a:r>
            <a:r>
              <a:rPr dirty="0">
                <a:latin typeface="Calibri Light" charset="0"/>
                <a:ea typeface="Calibri Light" charset="0"/>
                <a:cs typeface="Calibri Light" charset="0"/>
              </a:rPr>
              <a:t>“abc” | tr [:lower:] [:upper:] -&gt; ABC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238" y="255128"/>
            <a:ext cx="11704324" cy="1625601"/>
          </a:xfrm>
        </p:spPr>
        <p:txBody>
          <a:bodyPr>
            <a:normAutofit/>
          </a:bodyPr>
          <a:lstStyle/>
          <a:p>
            <a:r>
              <a:rPr lang="en-US" sz="6200" dirty="0"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US" sz="6200" dirty="0" smtClean="0">
                <a:latin typeface="Calibri Light" charset="0"/>
                <a:ea typeface="Calibri Light" charset="0"/>
                <a:cs typeface="Calibri Light" charset="0"/>
              </a:rPr>
              <a:t>ort, </a:t>
            </a:r>
            <a:r>
              <a:rPr lang="en-US" sz="6200" dirty="0" err="1" smtClean="0">
                <a:latin typeface="Calibri Light" charset="0"/>
                <a:ea typeface="Calibri Light" charset="0"/>
                <a:cs typeface="Calibri Light" charset="0"/>
              </a:rPr>
              <a:t>comm</a:t>
            </a:r>
            <a:r>
              <a:rPr lang="en-US" sz="6200" dirty="0" smtClean="0"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en-US" sz="6200" dirty="0" err="1" smtClean="0">
                <a:latin typeface="Calibri Light" charset="0"/>
                <a:ea typeface="Calibri Light" charset="0"/>
                <a:cs typeface="Calibri Light" charset="0"/>
              </a:rPr>
              <a:t>cmp</a:t>
            </a:r>
            <a:r>
              <a:rPr lang="en-US" sz="6200" dirty="0" smtClean="0"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en-US" sz="6200" dirty="0" err="1" smtClean="0">
                <a:latin typeface="Calibri Light" charset="0"/>
                <a:ea typeface="Calibri Light" charset="0"/>
                <a:cs typeface="Calibri Light" charset="0"/>
              </a:rPr>
              <a:t>tr</a:t>
            </a:r>
            <a:endParaRPr lang="en-US" sz="62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824</Words>
  <Application>Microsoft Macintosh PowerPoint</Application>
  <PresentationFormat>Custom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Courier New</vt:lpstr>
      <vt:lpstr>Helvetica</vt:lpstr>
      <vt:lpstr>Helvetica Light</vt:lpstr>
      <vt:lpstr>Helvetica Neue</vt:lpstr>
      <vt:lpstr>Verdana</vt:lpstr>
      <vt:lpstr>Arial</vt:lpstr>
      <vt:lpstr>White</vt:lpstr>
      <vt:lpstr>CS 35L Software Construction Lab</vt:lpstr>
      <vt:lpstr>Some more commands</vt:lpstr>
      <vt:lpstr>Some more commands</vt:lpstr>
      <vt:lpstr>Some more commands</vt:lpstr>
      <vt:lpstr>Some more commands</vt:lpstr>
      <vt:lpstr>Piping and Redirection</vt:lpstr>
      <vt:lpstr>Pipe</vt:lpstr>
      <vt:lpstr>Redirection (&gt;,&gt;&gt;,&lt;)</vt:lpstr>
      <vt:lpstr>sort, comm, cmp and tr</vt:lpstr>
      <vt:lpstr>sed</vt:lpstr>
      <vt:lpstr>More sed examples</vt:lpstr>
      <vt:lpstr>Regular Expressions</vt:lpstr>
      <vt:lpstr>PowerPoint Presentation</vt:lpstr>
      <vt:lpstr>Quoting - To preserve literal meaning of special characters</vt:lpstr>
      <vt:lpstr>Shell Scripting</vt:lpstr>
      <vt:lpstr>Shell Programming Constructs</vt:lpstr>
      <vt:lpstr>Accessing Shell Script Arguments</vt:lpstr>
      <vt:lpstr>PowerPoint Presentation</vt:lpstr>
      <vt:lpstr>PowerPoint Presentation</vt:lpstr>
      <vt:lpstr>Lab 2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</dc:title>
  <cp:lastModifiedBy>Isha Verma</cp:lastModifiedBy>
  <cp:revision>25</cp:revision>
  <dcterms:modified xsi:type="dcterms:W3CDTF">2017-04-11T04:22:15Z</dcterms:modified>
</cp:coreProperties>
</file>