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740833" indent="-296333" algn="ctr">
              <a:spcBef>
                <a:spcPts val="0"/>
              </a:spcBef>
              <a:defRPr sz="2400"/>
            </a:lvl2pPr>
            <a:lvl3pPr marL="1185333" indent="-296333" algn="ctr">
              <a:spcBef>
                <a:spcPts val="0"/>
              </a:spcBef>
              <a:defRPr sz="2400"/>
            </a:lvl3pPr>
            <a:lvl4pPr marL="1629833" indent="-296333" algn="ctr">
              <a:spcBef>
                <a:spcPts val="0"/>
              </a:spcBef>
              <a:defRPr sz="2400"/>
            </a:lvl4pPr>
            <a:lvl5pPr marL="2074333" indent="-296333" algn="ctr">
              <a:spcBef>
                <a:spcPts val="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800"/>
            </a:pPr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1"/>
          </a:xfrm>
          <a:prstGeom prst="rect">
            <a:avLst/>
          </a:prstGeom>
        </p:spPr>
        <p:txBody>
          <a:bodyPr lIns="65022" tIns="65022" rIns="65022" bIns="65022"/>
          <a:lstStyle>
            <a:lvl1pPr defTabSz="1300480">
              <a:defRPr sz="6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</p:spPr>
        <p:txBody>
          <a:bodyPr lIns="65022" tIns="65022" rIns="65022" bIns="65022" anchor="t"/>
          <a:lstStyle>
            <a:lvl1pPr marL="471487" indent="-471487" defTabSz="1300480">
              <a:spcBef>
                <a:spcPts val="1000"/>
              </a:spcBef>
              <a:buSzPct val="100000"/>
              <a:buChar char="»"/>
              <a:defRPr sz="4400">
                <a:latin typeface="Arial"/>
                <a:ea typeface="Arial"/>
                <a:cs typeface="Arial"/>
                <a:sym typeface="Arial"/>
              </a:defRPr>
            </a:lvl1pPr>
            <a:lvl2pPr marL="906234" indent="-449034" defTabSz="1300480">
              <a:spcBef>
                <a:spcPts val="1000"/>
              </a:spcBef>
              <a:buSzPct val="100000"/>
              <a:buChar char="–"/>
              <a:defRPr sz="4400">
                <a:latin typeface="Arial"/>
                <a:ea typeface="Arial"/>
                <a:cs typeface="Arial"/>
                <a:sym typeface="Arial"/>
              </a:defRPr>
            </a:lvl2pPr>
            <a:lvl3pPr indent="-419100" defTabSz="1300480">
              <a:spcBef>
                <a:spcPts val="1000"/>
              </a:spcBef>
              <a:buSzPct val="100000"/>
              <a:defRPr sz="4400">
                <a:latin typeface="Arial"/>
                <a:ea typeface="Arial"/>
                <a:cs typeface="Arial"/>
                <a:sym typeface="Arial"/>
              </a:defRPr>
            </a:lvl3pPr>
            <a:lvl4pPr marL="1874520" indent="-502919" defTabSz="1300480">
              <a:spcBef>
                <a:spcPts val="1000"/>
              </a:spcBef>
              <a:buSzPct val="100000"/>
              <a:buChar char="–"/>
              <a:defRPr sz="4400">
                <a:latin typeface="Arial"/>
                <a:ea typeface="Arial"/>
                <a:cs typeface="Arial"/>
                <a:sym typeface="Arial"/>
              </a:defRPr>
            </a:lvl4pPr>
            <a:lvl5pPr marL="2387600" indent="-558800" defTabSz="1300480">
              <a:spcBef>
                <a:spcPts val="1000"/>
              </a:spcBef>
              <a:buSzPct val="100000"/>
              <a:buChar char="»"/>
              <a:defRPr sz="4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11957540" y="8882098"/>
            <a:ext cx="397020" cy="389268"/>
          </a:xfrm>
          <a:prstGeom prst="rect">
            <a:avLst/>
          </a:prstGeom>
        </p:spPr>
        <p:txBody>
          <a:bodyPr lIns="65022" tIns="65022" rIns="65022" bIns="65022"/>
          <a:lstStyle>
            <a:lvl1pPr algn="r" defTabSz="130048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2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belle.com/smugbook/regexpr.html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 35L-5</a:t>
            </a:r>
          </a:p>
        </p:txBody>
      </p:sp>
      <p:sp>
        <p:nvSpPr>
          <p:cNvPr id="129" name="Shape 129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 2 Lec 1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ctrTitle"/>
          </p:nvPr>
        </p:nvSpPr>
        <p:spPr>
          <a:xfrm>
            <a:off x="1270000" y="6604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r>
              <a:t>Shell Programming Constructs</a:t>
            </a:r>
          </a:p>
        </p:txBody>
      </p:sp>
      <p:sp>
        <p:nvSpPr>
          <p:cNvPr id="156" name="Shape 156"/>
          <p:cNvSpPr>
            <a:spLocks noGrp="1"/>
          </p:cNvSpPr>
          <p:nvPr>
            <p:ph type="subTitle" idx="1"/>
          </p:nvPr>
        </p:nvSpPr>
        <p:spPr>
          <a:xfrm>
            <a:off x="1270000" y="2483511"/>
            <a:ext cx="10464800" cy="6504717"/>
          </a:xfrm>
          <a:prstGeom prst="rect">
            <a:avLst/>
          </a:prstGeom>
        </p:spPr>
        <p:txBody>
          <a:bodyPr/>
          <a:lstStyle/>
          <a:p>
            <a:pPr algn="l" defTabSz="426466">
              <a:defRPr sz="2900" b="1">
                <a:latin typeface="+mn-lt"/>
                <a:ea typeface="+mn-ea"/>
                <a:cs typeface="+mn-cs"/>
                <a:sym typeface="Helvetica"/>
              </a:defRPr>
            </a:pPr>
            <a:r>
              <a:t>Variables</a:t>
            </a:r>
          </a:p>
          <a:p>
            <a:pPr algn="l" defTabSz="426466">
              <a:defRPr sz="27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marL="342510" indent="-342510" algn="l" defTabSz="426466">
              <a:buSzPct val="75000"/>
              <a:buChar char="•"/>
              <a:defRPr sz="2700"/>
            </a:pPr>
            <a:r>
              <a:t>Valid character string [a-zA-Z0-9_] to which a value is assigned</a:t>
            </a:r>
          </a:p>
          <a:p>
            <a:pPr lvl="2" indent="333756" algn="l" defTabSz="426466">
              <a:defRPr sz="2700"/>
            </a:pPr>
            <a:r>
              <a:t>var_name=var_value         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!!No spaces around =!!</a:t>
            </a:r>
          </a:p>
          <a:p>
            <a:pPr marL="342510" indent="-342510" algn="l" defTabSz="426466">
              <a:buSzPct val="75000"/>
              <a:buChar char="•"/>
              <a:defRPr sz="2700"/>
            </a:pPr>
            <a:r>
              <a:t>Access using $: echo $var_name</a:t>
            </a:r>
          </a:p>
          <a:p>
            <a:pPr marL="342510" indent="-342510" algn="l" defTabSz="426466">
              <a:buSzPct val="75000"/>
              <a:buChar char="•"/>
              <a:defRPr sz="2700"/>
            </a:pPr>
            <a:r>
              <a:t>Special Variables: certain characters reserved as special variables</a:t>
            </a:r>
          </a:p>
          <a:p>
            <a:pPr lvl="2" indent="333756" algn="l" defTabSz="426466">
              <a:defRPr sz="2700"/>
            </a:pPr>
            <a:r>
              <a:t>$: PID of current shell</a:t>
            </a:r>
          </a:p>
          <a:p>
            <a:pPr lvl="2" indent="333756" algn="l" defTabSz="426466">
              <a:defRPr sz="2700"/>
            </a:pPr>
            <a:r>
              <a:t>#: number of arguments the script was invoked with</a:t>
            </a:r>
          </a:p>
          <a:p>
            <a:pPr lvl="2" indent="333756" algn="l" defTabSz="426466">
              <a:defRPr sz="2700"/>
            </a:pPr>
            <a:r>
              <a:t>n: nth argument to the script</a:t>
            </a:r>
          </a:p>
          <a:p>
            <a:pPr lvl="2" indent="333756" algn="l" defTabSz="426466">
              <a:defRPr sz="2700"/>
            </a:pPr>
            <a:r>
              <a:t>?: exit status of the last command executed</a:t>
            </a:r>
          </a:p>
          <a:p>
            <a:pPr lvl="2" indent="333756" algn="l" defTabSz="426466">
              <a:defRPr sz="2700"/>
            </a:pPr>
            <a:r>
              <a:t>echo $$; echo $#; echo $2; echo $?;</a:t>
            </a:r>
          </a:p>
          <a:p>
            <a:pPr marL="342510" indent="-342510" algn="l" defTabSz="426466">
              <a:buSzPct val="75000"/>
              <a:buChar char="•"/>
              <a:defRPr sz="2700"/>
            </a:pPr>
            <a:r>
              <a:t>scalar variable vs array variable: </a:t>
            </a:r>
          </a:p>
          <a:p>
            <a:pPr lvl="2" indent="333756" algn="l" defTabSz="426466">
              <a:defRPr sz="2700"/>
            </a:pPr>
            <a:r>
              <a:t>array_name</a:t>
            </a:r>
            <a:r>
              <a:rPr>
                <a:solidFill>
                  <a:srgbClr val="666600"/>
                </a:solidFill>
              </a:rPr>
              <a:t>[</a:t>
            </a:r>
            <a:r>
              <a:t>index</a:t>
            </a:r>
            <a:r>
              <a:rPr>
                <a:solidFill>
                  <a:srgbClr val="666600"/>
                </a:solidFill>
              </a:rPr>
              <a:t>]=</a:t>
            </a:r>
            <a:r>
              <a:t>value; echo ${array_name[index]}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1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r>
              <a:t>Accessing Shell Script Arguments</a:t>
            </a:r>
          </a:p>
        </p:txBody>
      </p:sp>
      <p:sp>
        <p:nvSpPr>
          <p:cNvPr id="159" name="Shape 1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7680" indent="-487680">
              <a:spcBef>
                <a:spcPts val="500"/>
              </a:spcBef>
              <a:buSzTx/>
              <a:buNone/>
              <a:defRPr sz="2200" b="1"/>
            </a:pPr>
            <a:r>
              <a:t>Example:</a:t>
            </a:r>
          </a:p>
          <a:p>
            <a:pPr marL="487680" indent="-487680"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</a:t>
            </a:r>
            <a:r>
              <a:rPr b="1"/>
              <a:t>who | grep betsy 				</a:t>
            </a:r>
            <a:r>
              <a:rPr i="1"/>
              <a:t>Where is betsy?</a:t>
            </a:r>
            <a:r>
              <a:t> </a:t>
            </a:r>
          </a:p>
          <a:p>
            <a:pPr marL="487680" indent="-487680"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betsy pts/3 Dec 27 11:07 </a:t>
            </a:r>
          </a:p>
          <a:p>
            <a:pPr marL="487680" indent="-487680"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487680" indent="-487680">
              <a:spcBef>
                <a:spcPts val="500"/>
              </a:spcBef>
              <a:buSzTx/>
              <a:buNone/>
              <a:defRPr sz="2200" b="1"/>
            </a:pPr>
            <a:r>
              <a:t>Script:</a:t>
            </a:r>
          </a:p>
          <a:p>
            <a:pPr marL="487680" indent="-487680">
              <a:spcBef>
                <a:spcPts val="500"/>
              </a:spcBef>
              <a:buSzTx/>
              <a:buNone/>
              <a:defRPr sz="2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#! /bin/sh </a:t>
            </a:r>
          </a:p>
          <a:p>
            <a:pPr marL="487680" indent="-487680">
              <a:spcBef>
                <a:spcPts val="500"/>
              </a:spcBef>
              <a:buSzTx/>
              <a:buNone/>
              <a:defRPr sz="2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finduser --- see if user named by first argument is logged in </a:t>
            </a:r>
          </a:p>
          <a:p>
            <a:pPr marL="487680" indent="-487680">
              <a:spcBef>
                <a:spcPts val="500"/>
              </a:spcBef>
              <a:buSzTx/>
              <a:buNone/>
              <a:defRPr sz="2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who | grep $1 </a:t>
            </a:r>
          </a:p>
          <a:p>
            <a:pPr marL="487680" indent="-487680">
              <a:buSzTx/>
              <a:buNone/>
              <a:defRPr sz="22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487680" indent="-487680">
              <a:spcBef>
                <a:spcPts val="500"/>
              </a:spcBef>
              <a:buSzTx/>
              <a:buNone/>
              <a:defRPr sz="2200" b="1"/>
            </a:pPr>
            <a:r>
              <a:t>Run it:</a:t>
            </a:r>
          </a:p>
          <a:p>
            <a:pPr marL="487680" indent="-487680"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</a:t>
            </a:r>
            <a:r>
              <a:rPr b="1"/>
              <a:t>chmod +x finduser 			</a:t>
            </a:r>
            <a:r>
              <a:rPr i="1"/>
              <a:t>Make it executable</a:t>
            </a:r>
            <a:r>
              <a:t> </a:t>
            </a:r>
          </a:p>
          <a:p>
            <a:pPr marL="487680" indent="-487680"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</a:t>
            </a:r>
            <a:r>
              <a:rPr b="1"/>
              <a:t>./finduser betsy 			</a:t>
            </a:r>
            <a:r>
              <a:rPr i="1"/>
              <a:t>Test it: find betsy</a:t>
            </a:r>
            <a:r>
              <a:t> </a:t>
            </a:r>
          </a:p>
          <a:p>
            <a:pPr marL="487680" indent="-487680"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betsy pts/3 Dec 27 11:07</a:t>
            </a:r>
          </a:p>
          <a:p>
            <a:pPr marL="487680" indent="-487680"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 </a:t>
            </a:r>
            <a:r>
              <a:rPr b="1"/>
              <a:t>./finduser benjamin 			</a:t>
            </a:r>
            <a:r>
              <a:rPr i="1"/>
              <a:t>Now look for Ben</a:t>
            </a:r>
          </a:p>
          <a:p>
            <a:pPr marL="487680" indent="-487680"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benjamin dtlocal Dec 27 17:55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subTitle" idx="1"/>
          </p:nvPr>
        </p:nvSpPr>
        <p:spPr>
          <a:xfrm>
            <a:off x="1270000" y="1237852"/>
            <a:ext cx="10464800" cy="7750376"/>
          </a:xfrm>
          <a:prstGeom prst="rect">
            <a:avLst/>
          </a:prstGeom>
        </p:spPr>
        <p:txBody>
          <a:bodyPr/>
          <a:lstStyle/>
          <a:p>
            <a:pPr algn="l" defTabSz="484886">
              <a:defRPr sz="3100" b="1">
                <a:latin typeface="+mn-lt"/>
                <a:ea typeface="+mn-ea"/>
                <a:cs typeface="+mn-cs"/>
                <a:sym typeface="Helvetica"/>
              </a:defRPr>
            </a:pPr>
            <a:r>
              <a:t>Looping</a:t>
            </a:r>
          </a:p>
          <a:p>
            <a:pPr marL="389431" indent="-389431" algn="l" defTabSz="484886">
              <a:buSzPct val="75000"/>
              <a:buChar char="•"/>
              <a:defRPr sz="3100"/>
            </a:pPr>
            <a:endParaRPr/>
          </a:p>
          <a:p>
            <a:pPr marL="389431" indent="-389431" algn="l" defTabSz="484886">
              <a:buSzPct val="75000"/>
              <a:buChar char="•"/>
              <a:defRPr sz="3100" b="1">
                <a:latin typeface="+mn-lt"/>
                <a:ea typeface="+mn-ea"/>
                <a:cs typeface="+mn-cs"/>
                <a:sym typeface="Helvetica"/>
              </a:defRPr>
            </a:pPr>
            <a:r>
              <a:t>for</a:t>
            </a:r>
            <a:r>
              <a:rPr b="0">
                <a:latin typeface="Helvetica Light"/>
                <a:ea typeface="Helvetica Light"/>
                <a:cs typeface="Helvetica Light"/>
                <a:sym typeface="Helvetica Light"/>
              </a:rPr>
              <a:t> var </a:t>
            </a:r>
            <a:r>
              <a:t>in</a:t>
            </a:r>
            <a:r>
              <a:rPr b="0">
                <a:latin typeface="Helvetica Light"/>
                <a:ea typeface="Helvetica Light"/>
                <a:cs typeface="Helvetica Light"/>
                <a:sym typeface="Helvetica Light"/>
              </a:rPr>
              <a:t> list_values</a:t>
            </a:r>
          </a:p>
          <a:p>
            <a:pPr lvl="2" indent="379474" algn="l" defTabSz="484886">
              <a:defRPr sz="3100" b="1">
                <a:latin typeface="+mn-lt"/>
                <a:ea typeface="+mn-ea"/>
                <a:cs typeface="+mn-cs"/>
                <a:sym typeface="Helvetica"/>
              </a:defRPr>
            </a:pPr>
            <a:r>
              <a:t>do</a:t>
            </a:r>
          </a:p>
          <a:p>
            <a:pPr lvl="3" indent="569212" algn="l" defTabSz="484886">
              <a:defRPr sz="3100"/>
            </a:pPr>
            <a:r>
              <a:t>command 1</a:t>
            </a:r>
          </a:p>
          <a:p>
            <a:pPr lvl="3" indent="569212" algn="l" defTabSz="484886">
              <a:defRPr sz="3100"/>
            </a:pPr>
            <a:r>
              <a:t>..</a:t>
            </a:r>
          </a:p>
          <a:p>
            <a:pPr lvl="3" indent="569212" algn="l" defTabSz="484886">
              <a:defRPr sz="3100"/>
            </a:pPr>
            <a:r>
              <a:t>command n</a:t>
            </a:r>
          </a:p>
          <a:p>
            <a:pPr lvl="2" indent="379474" algn="l" defTabSz="484886">
              <a:defRPr sz="3100" b="1">
                <a:latin typeface="+mn-lt"/>
                <a:ea typeface="+mn-ea"/>
                <a:cs typeface="+mn-cs"/>
                <a:sym typeface="Helvetica"/>
              </a:defRPr>
            </a:pPr>
            <a:r>
              <a:t>done</a:t>
            </a:r>
          </a:p>
          <a:p>
            <a:pPr lvl="2" indent="379474" algn="l" defTabSz="484886">
              <a:defRPr sz="31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marL="389431" indent="-389431" algn="l" defTabSz="484886">
              <a:buSzPct val="100000"/>
              <a:buChar char="•"/>
              <a:defRPr sz="3100" b="1">
                <a:latin typeface="+mn-lt"/>
                <a:ea typeface="+mn-ea"/>
                <a:cs typeface="+mn-cs"/>
                <a:sym typeface="Helvetica"/>
              </a:defRPr>
            </a:pPr>
            <a:r>
              <a:t>while </a:t>
            </a:r>
            <a:r>
              <a:rPr b="0">
                <a:latin typeface="Helvetica Light"/>
                <a:ea typeface="Helvetica Light"/>
                <a:cs typeface="Helvetica Light"/>
                <a:sym typeface="Helvetica Light"/>
              </a:rPr>
              <a:t>condition</a:t>
            </a:r>
          </a:p>
          <a:p>
            <a:pPr lvl="2" indent="379474" algn="l" defTabSz="484886">
              <a:defRPr sz="3100" b="1">
                <a:latin typeface="+mn-lt"/>
                <a:ea typeface="+mn-ea"/>
                <a:cs typeface="+mn-cs"/>
                <a:sym typeface="Helvetica"/>
              </a:defRPr>
            </a:pPr>
            <a:r>
              <a:t>do</a:t>
            </a:r>
          </a:p>
          <a:p>
            <a:pPr lvl="3" indent="569212" algn="l" defTabSz="484886">
              <a:defRPr sz="3100"/>
            </a:pPr>
            <a:r>
              <a:t>command 1</a:t>
            </a:r>
          </a:p>
          <a:p>
            <a:pPr lvl="3" indent="569212" algn="l" defTabSz="484886">
              <a:defRPr sz="3100"/>
            </a:pPr>
            <a:r>
              <a:t>..</a:t>
            </a:r>
          </a:p>
          <a:p>
            <a:pPr lvl="3" indent="569212" algn="l" defTabSz="484886">
              <a:defRPr sz="3100"/>
            </a:pPr>
            <a:r>
              <a:t>command n</a:t>
            </a:r>
          </a:p>
          <a:p>
            <a:pPr lvl="2" indent="379474" algn="l" defTabSz="484886">
              <a:defRPr sz="3100" b="1">
                <a:latin typeface="+mn-lt"/>
                <a:ea typeface="+mn-ea"/>
                <a:cs typeface="+mn-cs"/>
                <a:sym typeface="Helvetica"/>
              </a:defRPr>
            </a:pPr>
            <a:r>
              <a:t>done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subTitle" idx="1"/>
          </p:nvPr>
        </p:nvSpPr>
        <p:spPr>
          <a:xfrm>
            <a:off x="1270000" y="1177593"/>
            <a:ext cx="10464800" cy="7810635"/>
          </a:xfrm>
          <a:prstGeom prst="rect">
            <a:avLst/>
          </a:prstGeom>
        </p:spPr>
        <p:txBody>
          <a:bodyPr/>
          <a:lstStyle/>
          <a:p>
            <a:pPr algn="l">
              <a:defRPr sz="3800" b="1">
                <a:latin typeface="+mn-lt"/>
                <a:ea typeface="+mn-ea"/>
                <a:cs typeface="+mn-cs"/>
                <a:sym typeface="Helvetica"/>
              </a:defRPr>
            </a:pPr>
            <a:r>
              <a:t>Conditional</a:t>
            </a:r>
          </a:p>
          <a:p>
            <a:pPr algn="l">
              <a:defRPr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marL="469193" indent="-469193" algn="l">
              <a:buSzPct val="75000"/>
              <a:buChar char="•"/>
              <a:defRPr sz="3800"/>
            </a:pPr>
            <a:r>
              <a:t>if…then…fi</a:t>
            </a:r>
          </a:p>
          <a:p>
            <a:pPr marL="469193" indent="-469193" algn="l">
              <a:buSzPct val="75000"/>
              <a:buChar char="•"/>
              <a:defRPr sz="3800"/>
            </a:pPr>
            <a:r>
              <a:t>if…then…else…fi</a:t>
            </a:r>
          </a:p>
          <a:p>
            <a:pPr marL="469193" indent="-469193" algn="l">
              <a:buSzPct val="75000"/>
              <a:buChar char="•"/>
              <a:defRPr sz="3800"/>
            </a:pPr>
            <a:r>
              <a:t>if…then…elif..then…fi</a:t>
            </a:r>
          </a:p>
          <a:p>
            <a:pPr marL="469193" indent="-469193" algn="l">
              <a:buSzPct val="75000"/>
              <a:buChar char="•"/>
              <a:defRPr sz="3800"/>
            </a:pPr>
            <a:r>
              <a:t>case…esac</a:t>
            </a:r>
          </a:p>
          <a:p>
            <a:pPr marL="469193" indent="-469193" algn="l">
              <a:buSzPct val="75000"/>
              <a:buChar char="•"/>
              <a:defRPr sz="3800"/>
            </a:pPr>
            <a:endParaRPr/>
          </a:p>
          <a:p>
            <a:pPr algn="l">
              <a:defRPr sz="3800" b="1">
                <a:latin typeface="+mn-lt"/>
                <a:ea typeface="+mn-ea"/>
                <a:cs typeface="+mn-cs"/>
                <a:sym typeface="Helvetica"/>
              </a:defRPr>
            </a:pPr>
            <a:r>
              <a:t>Unconditional</a:t>
            </a:r>
          </a:p>
          <a:p>
            <a:pPr algn="l">
              <a:defRPr sz="38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marL="469193" indent="-469193" algn="l">
              <a:buSzPct val="75000"/>
              <a:buChar char="•"/>
              <a:defRPr sz="3800"/>
            </a:pPr>
            <a:r>
              <a:t>break</a:t>
            </a:r>
          </a:p>
          <a:p>
            <a:pPr marL="469193" indent="-469193" algn="l">
              <a:buSzPct val="75000"/>
              <a:buChar char="•"/>
              <a:defRPr sz="3800"/>
            </a:pPr>
            <a:r>
              <a:t>continue</a:t>
            </a:r>
          </a:p>
        </p:txBody>
      </p:sp>
      <p:pic>
        <p:nvPicPr>
          <p:cNvPr id="16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401" y="838876"/>
            <a:ext cx="5171117" cy="49008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77166" y="5883073"/>
            <a:ext cx="7233087" cy="35106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 idx="4294967295"/>
          </p:nvPr>
        </p:nvSpPr>
        <p:spPr>
          <a:xfrm>
            <a:off x="650238" y="390144"/>
            <a:ext cx="11704324" cy="1625601"/>
          </a:xfrm>
          <a:prstGeom prst="rect">
            <a:avLst/>
          </a:prstGeom>
        </p:spPr>
        <p:txBody>
          <a:bodyPr lIns="65020" tIns="65020" rIns="65020" bIns="65020"/>
          <a:lstStyle>
            <a:lvl1pPr>
              <a:defRPr sz="4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/>
              <a:t>Linux Commands continued..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4294967295"/>
          </p:nvPr>
        </p:nvSpPr>
        <p:spPr>
          <a:xfrm>
            <a:off x="840738" y="2275839"/>
            <a:ext cx="11704324" cy="6437378"/>
          </a:xfrm>
          <a:prstGeom prst="rect">
            <a:avLst/>
          </a:prstGeom>
        </p:spPr>
        <p:txBody>
          <a:bodyPr lIns="65020" tIns="65020" rIns="65020" bIns="65020" anchor="t"/>
          <a:lstStyle/>
          <a:p>
            <a:pPr marL="400490" indent="-400490" defTabSz="648208">
              <a:spcBef>
                <a:spcPts val="0"/>
              </a:spcBef>
              <a:buSzPct val="100000"/>
              <a:buFont typeface="Arial"/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pipeline: |</a:t>
            </a:r>
          </a:p>
          <a:p>
            <a:pPr marL="400490" indent="-400490" defTabSz="648208">
              <a:spcBef>
                <a:spcPts val="0"/>
              </a:spcBef>
              <a:buSzPct val="100000"/>
              <a:buFont typeface="Arial"/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redirection: &gt;, &gt;&gt;, &lt;</a:t>
            </a:r>
          </a:p>
          <a:p>
            <a:pPr marL="400490" indent="-400490" defTabSz="648208">
              <a:spcBef>
                <a:spcPts val="0"/>
              </a:spcBef>
              <a:buSzPct val="100000"/>
              <a:buFont typeface="Arial"/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ls, cat, head, tail</a:t>
            </a:r>
          </a:p>
          <a:p>
            <a:pPr marL="444500" indent="-444500">
              <a:spcBef>
                <a:spcPts val="1900"/>
              </a:spcBef>
              <a:defRPr sz="3000"/>
            </a:pPr>
            <a:r>
              <a:rPr dirty="0">
                <a:latin typeface="+mn-lt"/>
                <a:ea typeface="+mn-ea"/>
                <a:cs typeface="+mn-cs"/>
                <a:sym typeface="Helvetica"/>
              </a:rPr>
              <a:t>grep: selects input lines that match given pattern</a:t>
            </a:r>
          </a:p>
          <a:p>
            <a:pPr marL="1333500" lvl="2" indent="-444500">
              <a:spcBef>
                <a:spcPts val="1900"/>
              </a:spcBef>
              <a:defRPr sz="3000"/>
            </a:pPr>
            <a:r>
              <a:rPr dirty="0"/>
              <a:t>grep ‘ERROR’ file.txt</a:t>
            </a:r>
          </a:p>
          <a:p>
            <a:pPr marL="1333500" lvl="2" indent="-444500">
              <a:spcBef>
                <a:spcPts val="1900"/>
              </a:spcBef>
              <a:defRPr sz="3000"/>
            </a:pPr>
            <a:endParaRPr dirty="0"/>
          </a:p>
          <a:p>
            <a:pPr marL="444500" indent="-444500">
              <a:spcBef>
                <a:spcPts val="1900"/>
              </a:spcBef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/>
              <a:t>wc</a:t>
            </a:r>
            <a:r>
              <a:rPr dirty="0"/>
              <a:t>: word, line, character and byte count</a:t>
            </a:r>
          </a:p>
          <a:p>
            <a:pPr marL="1333500" lvl="2" indent="-444500">
              <a:spcBef>
                <a:spcPts val="1900"/>
              </a:spcBef>
              <a:defRPr sz="3000"/>
            </a:pPr>
            <a:r>
              <a:rPr dirty="0" err="1"/>
              <a:t>wc</a:t>
            </a:r>
            <a:r>
              <a:rPr dirty="0"/>
              <a:t> -l file.txt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ctrTitle"/>
          </p:nvPr>
        </p:nvSpPr>
        <p:spPr>
          <a:xfrm>
            <a:off x="1270000" y="1155700"/>
            <a:ext cx="10464800" cy="932988"/>
          </a:xfrm>
          <a:prstGeom prst="rect">
            <a:avLst/>
          </a:prstGeom>
        </p:spPr>
        <p:txBody>
          <a:bodyPr/>
          <a:lstStyle>
            <a:lvl1pPr>
              <a:defRPr sz="46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/>
              <a:t>sort, </a:t>
            </a:r>
            <a:r>
              <a:rPr dirty="0" err="1"/>
              <a:t>comm</a:t>
            </a:r>
            <a:r>
              <a:rPr dirty="0"/>
              <a:t> and </a:t>
            </a:r>
            <a:r>
              <a:rPr dirty="0" err="1"/>
              <a:t>tr</a:t>
            </a:r>
            <a:endParaRPr dirty="0"/>
          </a:p>
        </p:txBody>
      </p:sp>
      <p:sp>
        <p:nvSpPr>
          <p:cNvPr id="135" name="Shape 135"/>
          <p:cNvSpPr>
            <a:spLocks noGrp="1"/>
          </p:cNvSpPr>
          <p:nvPr>
            <p:ph type="subTitle" idx="1"/>
          </p:nvPr>
        </p:nvSpPr>
        <p:spPr>
          <a:xfrm>
            <a:off x="1270000" y="3004740"/>
            <a:ext cx="10464800" cy="5511933"/>
          </a:xfrm>
          <a:prstGeom prst="rect">
            <a:avLst/>
          </a:prstGeom>
        </p:spPr>
        <p:txBody>
          <a:bodyPr/>
          <a:lstStyle/>
          <a:p>
            <a:pPr algn="l" defTabSz="385572">
              <a:defRPr sz="25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sort</a:t>
            </a:r>
            <a:r>
              <a:rPr b="0" dirty="0">
                <a:latin typeface="Helvetica Light"/>
                <a:ea typeface="Helvetica Light"/>
                <a:cs typeface="Helvetica Light"/>
                <a:sym typeface="Helvetica Light"/>
              </a:rPr>
              <a:t>: sorts lines of text files</a:t>
            </a:r>
          </a:p>
          <a:p>
            <a:pPr lvl="2" indent="301752" algn="l" defTabSz="385572">
              <a:defRPr sz="2500"/>
            </a:pPr>
            <a:r>
              <a:rPr dirty="0"/>
              <a:t>Usage: sort [OPTION]…[FILE]…</a:t>
            </a:r>
          </a:p>
          <a:p>
            <a:pPr algn="l" defTabSz="385572">
              <a:defRPr sz="2500"/>
            </a:pPr>
            <a:endParaRPr dirty="0"/>
          </a:p>
          <a:p>
            <a:pPr algn="l" defTabSz="385572">
              <a:defRPr sz="25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/>
              <a:t>comm</a:t>
            </a:r>
            <a:r>
              <a:rPr b="0" dirty="0">
                <a:latin typeface="Helvetica Light"/>
                <a:ea typeface="Helvetica Light"/>
                <a:cs typeface="Helvetica Light"/>
                <a:sym typeface="Helvetica Light"/>
              </a:rPr>
              <a:t>: compare two sorted files line by line, select/reject lines </a:t>
            </a:r>
            <a:r>
              <a:rPr dirty="0"/>
              <a:t>comm</a:t>
            </a:r>
            <a:r>
              <a:rPr b="0" dirty="0">
                <a:latin typeface="Helvetica Light"/>
                <a:ea typeface="Helvetica Light"/>
                <a:cs typeface="Helvetica Light"/>
                <a:sym typeface="Helvetica Light"/>
              </a:rPr>
              <a:t>on to 2 files</a:t>
            </a:r>
          </a:p>
          <a:p>
            <a:pPr lvl="2" indent="301752" algn="l" defTabSz="385572">
              <a:defRPr sz="2500"/>
            </a:pPr>
            <a:r>
              <a:rPr dirty="0"/>
              <a:t>Usage: </a:t>
            </a:r>
            <a:r>
              <a:rPr dirty="0" err="1"/>
              <a:t>comm</a:t>
            </a:r>
            <a:r>
              <a:rPr dirty="0"/>
              <a:t> [OPTION]…FILE1 FILE2</a:t>
            </a:r>
          </a:p>
          <a:p>
            <a:pPr lvl="2" indent="301752" algn="l" defTabSz="385572">
              <a:defRPr sz="2500"/>
            </a:pPr>
            <a:r>
              <a:rPr dirty="0" err="1"/>
              <a:t>comm</a:t>
            </a:r>
            <a:r>
              <a:rPr dirty="0"/>
              <a:t> -23 file1 file2</a:t>
            </a:r>
          </a:p>
          <a:p>
            <a:pPr algn="l" defTabSz="385572">
              <a:defRPr sz="2500"/>
            </a:pPr>
            <a:endParaRPr dirty="0"/>
          </a:p>
          <a:p>
            <a:pPr algn="l" defTabSz="385572">
              <a:defRPr sz="25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/>
              <a:t>tr</a:t>
            </a:r>
            <a:r>
              <a:rPr b="0" dirty="0">
                <a:latin typeface="Helvetica Light"/>
                <a:ea typeface="Helvetica Light"/>
                <a:cs typeface="Helvetica Light"/>
                <a:sym typeface="Helvetica Light"/>
              </a:rPr>
              <a:t>: </a:t>
            </a:r>
            <a:r>
              <a:rPr dirty="0"/>
              <a:t>tr</a:t>
            </a:r>
            <a:r>
              <a:rPr b="0" dirty="0">
                <a:latin typeface="Helvetica Light"/>
                <a:ea typeface="Helvetica Light"/>
                <a:cs typeface="Helvetica Light"/>
                <a:sym typeface="Helvetica Light"/>
              </a:rPr>
              <a:t>anslate or delete characters</a:t>
            </a:r>
          </a:p>
          <a:p>
            <a:pPr lvl="2" indent="301752" algn="l" defTabSz="385572">
              <a:defRPr sz="2500"/>
            </a:pPr>
            <a:r>
              <a:rPr dirty="0"/>
              <a:t>Usage: </a:t>
            </a:r>
            <a:r>
              <a:rPr dirty="0" err="1"/>
              <a:t>tr</a:t>
            </a:r>
            <a:r>
              <a:rPr dirty="0"/>
              <a:t> [OPTION]…SET1 [SET2]</a:t>
            </a:r>
          </a:p>
          <a:p>
            <a:pPr lvl="2" indent="301752" algn="l" defTabSz="385572">
              <a:defRPr sz="2500"/>
            </a:pPr>
            <a:r>
              <a:rPr dirty="0"/>
              <a:t>echo "password a1b2c3" | </a:t>
            </a:r>
            <a:r>
              <a:rPr dirty="0" err="1"/>
              <a:t>tr</a:t>
            </a:r>
            <a:r>
              <a:rPr dirty="0"/>
              <a:t> -d [:digit:]  -&gt; password </a:t>
            </a:r>
            <a:r>
              <a:rPr dirty="0" err="1"/>
              <a:t>abc</a:t>
            </a:r>
            <a:endParaRPr dirty="0"/>
          </a:p>
          <a:p>
            <a:pPr lvl="2" indent="301752" algn="l" defTabSz="385572">
              <a:defRPr sz="2500"/>
            </a:pPr>
            <a:r>
              <a:rPr dirty="0"/>
              <a:t>echo “</a:t>
            </a:r>
            <a:r>
              <a:rPr dirty="0" err="1"/>
              <a:t>abc</a:t>
            </a:r>
            <a:r>
              <a:rPr dirty="0"/>
              <a:t>” | </a:t>
            </a:r>
            <a:r>
              <a:rPr dirty="0" err="1"/>
              <a:t>tr</a:t>
            </a:r>
            <a:r>
              <a:rPr dirty="0"/>
              <a:t> [:lower:] [:upper:] -&gt; ABC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ctrTitle"/>
          </p:nvPr>
        </p:nvSpPr>
        <p:spPr>
          <a:xfrm>
            <a:off x="1270000" y="850900"/>
            <a:ext cx="10464800" cy="932988"/>
          </a:xfrm>
          <a:prstGeom prst="rect">
            <a:avLst/>
          </a:prstGeom>
        </p:spPr>
        <p:txBody>
          <a:bodyPr/>
          <a:lstStyle>
            <a:lvl1pPr>
              <a:defRPr sz="46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err="1"/>
              <a:t>sed</a:t>
            </a:r>
            <a:r>
              <a:rPr dirty="0"/>
              <a:t>, test and expr</a:t>
            </a:r>
          </a:p>
        </p:txBody>
      </p:sp>
      <p:sp>
        <p:nvSpPr>
          <p:cNvPr id="138" name="Shape 138"/>
          <p:cNvSpPr>
            <a:spLocks noGrp="1"/>
          </p:cNvSpPr>
          <p:nvPr>
            <p:ph type="subTitle" idx="1"/>
          </p:nvPr>
        </p:nvSpPr>
        <p:spPr>
          <a:xfrm>
            <a:off x="1145645" y="2844732"/>
            <a:ext cx="10713510" cy="5511936"/>
          </a:xfrm>
          <a:prstGeom prst="rect">
            <a:avLst/>
          </a:prstGeom>
        </p:spPr>
        <p:txBody>
          <a:bodyPr/>
          <a:lstStyle/>
          <a:p>
            <a:pPr algn="l" defTabSz="426466">
              <a:defRPr sz="27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/>
              <a:t>sed</a:t>
            </a:r>
            <a:r>
              <a:rPr b="0" dirty="0">
                <a:latin typeface="Helvetica Light"/>
                <a:ea typeface="Helvetica Light"/>
                <a:cs typeface="Helvetica Light"/>
                <a:sym typeface="Helvetica Light"/>
              </a:rPr>
              <a:t>: stream editor, modifies the input as specified by the command(s)</a:t>
            </a:r>
          </a:p>
          <a:p>
            <a:pPr lvl="2" indent="333756" algn="l" defTabSz="426466">
              <a:defRPr sz="2700"/>
            </a:pPr>
            <a:r>
              <a:rPr dirty="0"/>
              <a:t>substitution – s/regex/replacement/flags</a:t>
            </a:r>
          </a:p>
          <a:p>
            <a:pPr lvl="2" indent="333756" algn="l" defTabSz="333756">
              <a:defRPr sz="2700"/>
            </a:pPr>
            <a:r>
              <a:rPr dirty="0" err="1"/>
              <a:t>sed</a:t>
            </a:r>
            <a:r>
              <a:rPr dirty="0"/>
              <a:t> s/day/night/g &lt; </a:t>
            </a:r>
            <a:r>
              <a:rPr dirty="0" err="1"/>
              <a:t>oldFile</a:t>
            </a:r>
            <a:r>
              <a:rPr dirty="0"/>
              <a:t> &gt; </a:t>
            </a:r>
            <a:r>
              <a:rPr dirty="0" err="1"/>
              <a:t>newFile</a:t>
            </a:r>
            <a:endParaRPr dirty="0"/>
          </a:p>
          <a:p>
            <a:pPr lvl="2" indent="333756" algn="l" defTabSz="333756">
              <a:defRPr sz="2700"/>
            </a:pPr>
            <a:r>
              <a:rPr dirty="0"/>
              <a:t>echo $PATH | </a:t>
            </a:r>
            <a:r>
              <a:rPr dirty="0" err="1"/>
              <a:t>sed</a:t>
            </a:r>
            <a:r>
              <a:rPr dirty="0"/>
              <a:t> s/:.*//</a:t>
            </a:r>
          </a:p>
          <a:p>
            <a:pPr lvl="2" indent="333756" algn="l" defTabSz="333756">
              <a:defRPr sz="2700"/>
            </a:pPr>
            <a:r>
              <a:rPr dirty="0" err="1"/>
              <a:t>sed</a:t>
            </a:r>
            <a:r>
              <a:rPr dirty="0"/>
              <a:t> 's/&lt;[^&gt;]*&gt;//g' a.html</a:t>
            </a:r>
          </a:p>
          <a:p>
            <a:pPr algn="l" defTabSz="426466">
              <a:defRPr sz="2700"/>
            </a:pPr>
            <a:endParaRPr dirty="0"/>
          </a:p>
          <a:p>
            <a:pPr algn="l" defTabSz="426466">
              <a:defRPr sz="27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test</a:t>
            </a:r>
            <a:r>
              <a:rPr b="0" dirty="0">
                <a:latin typeface="Helvetica Light"/>
                <a:ea typeface="Helvetica Light"/>
                <a:cs typeface="Helvetica Light"/>
                <a:sym typeface="Helvetica Light"/>
              </a:rPr>
              <a:t>: evaluates an expression; exit status = 0(true), 1(false), &gt;1(error)</a:t>
            </a:r>
          </a:p>
          <a:p>
            <a:pPr lvl="2" indent="333756" algn="l" defTabSz="426466">
              <a:defRPr sz="2700"/>
            </a:pPr>
            <a:r>
              <a:rPr dirty="0"/>
              <a:t>test 4 -</a:t>
            </a:r>
            <a:r>
              <a:rPr dirty="0" err="1"/>
              <a:t>gt</a:t>
            </a:r>
            <a:r>
              <a:rPr dirty="0"/>
              <a:t> 3; equivalent to [ 4 -</a:t>
            </a:r>
            <a:r>
              <a:rPr dirty="0" err="1"/>
              <a:t>gt</a:t>
            </a:r>
            <a:r>
              <a:rPr dirty="0"/>
              <a:t> 3 ]   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!!Spaces around [ and ]!!</a:t>
            </a:r>
          </a:p>
          <a:p>
            <a:pPr algn="l" defTabSz="426466">
              <a:defRPr sz="2700" b="1">
                <a:latin typeface="+mn-lt"/>
                <a:ea typeface="+mn-ea"/>
                <a:cs typeface="+mn-cs"/>
                <a:sym typeface="Helvetica"/>
              </a:defRPr>
            </a:pPr>
            <a:endParaRPr b="1" dirty="0">
              <a:latin typeface="+mn-lt"/>
              <a:ea typeface="+mn-ea"/>
              <a:cs typeface="+mn-cs"/>
              <a:sym typeface="Helvetica"/>
            </a:endParaRPr>
          </a:p>
          <a:p>
            <a:pPr algn="l" defTabSz="426466">
              <a:defRPr sz="27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expr: </a:t>
            </a:r>
            <a:r>
              <a:rPr b="0" dirty="0">
                <a:latin typeface="Helvetica Light"/>
                <a:ea typeface="Helvetica Light"/>
                <a:cs typeface="Helvetica Light"/>
                <a:sym typeface="Helvetica Light"/>
              </a:rPr>
              <a:t>evaluates the expression and returns the result</a:t>
            </a:r>
          </a:p>
          <a:p>
            <a:pPr lvl="2" indent="333756" algn="l" defTabSz="426466">
              <a:defRPr sz="2700"/>
            </a:pPr>
            <a:r>
              <a:rPr dirty="0"/>
              <a:t>a=$(expr $a + 1)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r>
              <a:t>more sed examples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9193" indent="-469193" defTabSz="457200">
              <a:spcBef>
                <a:spcPts val="800"/>
              </a:spcBef>
              <a:defRPr sz="3800">
                <a:solidFill>
                  <a:srgbClr val="45454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/>
              <a:t>sed</a:t>
            </a:r>
            <a:r>
              <a:rPr dirty="0"/>
              <a:t> 12,18d file.txt</a:t>
            </a:r>
            <a:r>
              <a:rPr lang="en-US" dirty="0"/>
              <a:t>// delete 12-18 lines</a:t>
            </a:r>
            <a:endParaRPr dirty="0"/>
          </a:p>
          <a:p>
            <a:pPr marL="469193" indent="-469193" defTabSz="457200">
              <a:spcBef>
                <a:spcPts val="800"/>
              </a:spcBef>
              <a:defRPr sz="3800">
                <a:solidFill>
                  <a:srgbClr val="45454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/>
              <a:t>sed</a:t>
            </a:r>
            <a:r>
              <a:rPr dirty="0"/>
              <a:t> -n 12,18p file.txt</a:t>
            </a:r>
          </a:p>
          <a:p>
            <a:pPr marL="469193" indent="-469193" defTabSz="457200">
              <a:spcBef>
                <a:spcPts val="800"/>
              </a:spcBef>
              <a:defRPr sz="3800">
                <a:solidFill>
                  <a:srgbClr val="45454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/>
              <a:t>sed</a:t>
            </a:r>
            <a:r>
              <a:rPr dirty="0"/>
              <a:t> '1~3d' file.txt</a:t>
            </a:r>
          </a:p>
          <a:p>
            <a:pPr marL="469193" indent="-469193" defTabSz="457200">
              <a:spcBef>
                <a:spcPts val="800"/>
              </a:spcBef>
              <a:defRPr sz="3800">
                <a:solidFill>
                  <a:srgbClr val="45454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/>
              <a:t>sed</a:t>
            </a:r>
            <a:r>
              <a:rPr dirty="0"/>
              <a:t> '1,20 s/Johnson/White/g' file.txt</a:t>
            </a:r>
          </a:p>
          <a:p>
            <a:pPr marL="469193" indent="-469193" defTabSz="457200">
              <a:spcBef>
                <a:spcPts val="800"/>
              </a:spcBef>
              <a:defRPr sz="3800">
                <a:solidFill>
                  <a:srgbClr val="45454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/>
              <a:t>sed</a:t>
            </a:r>
            <a:r>
              <a:rPr dirty="0"/>
              <a:t> '/pattern/d' file.txt</a:t>
            </a:r>
          </a:p>
          <a:p>
            <a:pPr marL="469193" indent="-469193" defTabSz="457200">
              <a:spcBef>
                <a:spcPts val="800"/>
              </a:spcBef>
              <a:defRPr sz="3800">
                <a:solidFill>
                  <a:srgbClr val="45454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/>
              <a:t>sed</a:t>
            </a:r>
            <a:r>
              <a:rPr dirty="0"/>
              <a:t> -e ‘1p’ -e ‘3p’ file.txt </a:t>
            </a:r>
          </a:p>
          <a:p>
            <a:pPr marL="469193" indent="-469193" defTabSz="457200">
              <a:spcBef>
                <a:spcPts val="800"/>
              </a:spcBef>
              <a:defRPr sz="3800">
                <a:solidFill>
                  <a:srgbClr val="45454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/>
              <a:t>sed</a:t>
            </a:r>
            <a:r>
              <a:rPr dirty="0"/>
              <a:t> -n -e '/BEGIN/,/END/p' file.txt</a:t>
            </a:r>
          </a:p>
          <a:p>
            <a:pPr marL="469193" indent="-469193" defTabSz="457200">
              <a:spcBef>
                <a:spcPts val="800"/>
              </a:spcBef>
              <a:defRPr sz="3800">
                <a:solidFill>
                  <a:srgbClr val="45454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/>
              <a:t>sed</a:t>
            </a:r>
            <a:r>
              <a:rPr dirty="0"/>
              <a:t> '/</a:t>
            </a:r>
            <a:r>
              <a:rPr dirty="0" err="1"/>
              <a:t>regexp</a:t>
            </a:r>
            <a:r>
              <a:rPr dirty="0"/>
              <a:t>/!d' file.txt</a:t>
            </a:r>
          </a:p>
          <a:p>
            <a:pPr marL="469193" indent="-469193" defTabSz="457200">
              <a:spcBef>
                <a:spcPts val="800"/>
              </a:spcBef>
              <a:defRPr sz="3800">
                <a:solidFill>
                  <a:srgbClr val="45454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 err="1"/>
              <a:t>sed</a:t>
            </a:r>
            <a:r>
              <a:rPr dirty="0"/>
              <a:t> '/./!d' file.txt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ctrTitle"/>
          </p:nvPr>
        </p:nvSpPr>
        <p:spPr>
          <a:xfrm>
            <a:off x="1270000" y="1498600"/>
            <a:ext cx="10464800" cy="829998"/>
          </a:xfrm>
          <a:prstGeom prst="rect">
            <a:avLst/>
          </a:prstGeom>
        </p:spPr>
        <p:txBody>
          <a:bodyPr/>
          <a:lstStyle>
            <a:lvl1pPr defTabSz="344676">
              <a:defRPr sz="4700"/>
            </a:lvl1pPr>
          </a:lstStyle>
          <a:p>
            <a:r>
              <a:t>Regular Expressions</a:t>
            </a:r>
          </a:p>
        </p:txBody>
      </p:sp>
      <p:sp>
        <p:nvSpPr>
          <p:cNvPr id="144" name="Shape 144"/>
          <p:cNvSpPr>
            <a:spLocks noGrp="1"/>
          </p:cNvSpPr>
          <p:nvPr>
            <p:ph type="subTitle" idx="1"/>
          </p:nvPr>
        </p:nvSpPr>
        <p:spPr>
          <a:xfrm>
            <a:off x="1270000" y="2652116"/>
            <a:ext cx="10464800" cy="6788351"/>
          </a:xfrm>
          <a:prstGeom prst="rect">
            <a:avLst/>
          </a:prstGeom>
        </p:spPr>
        <p:txBody>
          <a:bodyPr/>
          <a:lstStyle/>
          <a:p>
            <a:pPr marL="391158" indent="-391158" algn="l" defTabSz="578358">
              <a:buSzPct val="75000"/>
              <a:buChar char="•"/>
              <a:defRPr sz="3100"/>
            </a:pPr>
            <a:r>
              <a:rPr dirty="0"/>
              <a:t>Quantification</a:t>
            </a:r>
          </a:p>
          <a:p>
            <a:pPr algn="l" defTabSz="578358">
              <a:defRPr sz="3100"/>
            </a:pPr>
            <a:r>
              <a:rPr dirty="0"/>
              <a:t>- How many times of previous expression?</a:t>
            </a:r>
          </a:p>
          <a:p>
            <a:pPr algn="l" defTabSz="578358">
              <a:defRPr sz="3100"/>
            </a:pPr>
            <a:r>
              <a:rPr dirty="0"/>
              <a:t>- Most common quantifiers: ?(0 or 1), *(0 or more), +(1 or more)</a:t>
            </a:r>
          </a:p>
          <a:p>
            <a:pPr algn="l" defTabSz="578358">
              <a:defRPr sz="3100"/>
            </a:pPr>
            <a:endParaRPr dirty="0"/>
          </a:p>
          <a:p>
            <a:pPr marL="391158" indent="-391158" algn="l" defTabSz="578358">
              <a:buSzPct val="75000"/>
              <a:buChar char="•"/>
              <a:defRPr sz="3100"/>
            </a:pPr>
            <a:r>
              <a:rPr dirty="0"/>
              <a:t>Alternation</a:t>
            </a:r>
          </a:p>
          <a:p>
            <a:pPr algn="l" defTabSz="578358">
              <a:defRPr sz="3100"/>
            </a:pPr>
            <a:r>
              <a:rPr dirty="0"/>
              <a:t>- Which choices?</a:t>
            </a:r>
          </a:p>
          <a:p>
            <a:pPr algn="l" defTabSz="578358">
              <a:defRPr sz="3100"/>
            </a:pPr>
            <a:r>
              <a:rPr dirty="0"/>
              <a:t>- Operators: [] and |</a:t>
            </a:r>
          </a:p>
          <a:p>
            <a:pPr algn="l" defTabSz="578358">
              <a:defRPr sz="3100"/>
            </a:pPr>
            <a:r>
              <a:rPr dirty="0"/>
              <a:t>        </a:t>
            </a:r>
            <a:r>
              <a:rPr dirty="0" err="1"/>
              <a:t>Hello|World</a:t>
            </a:r>
            <a:r>
              <a:rPr dirty="0"/>
              <a:t>          [A B C]</a:t>
            </a:r>
          </a:p>
          <a:p>
            <a:pPr algn="l" defTabSz="578358">
              <a:defRPr sz="3100"/>
            </a:pPr>
            <a:endParaRPr dirty="0"/>
          </a:p>
          <a:p>
            <a:pPr marL="391158" indent="-391158" algn="l" defTabSz="578358">
              <a:buSzPct val="75000"/>
              <a:buChar char="•"/>
              <a:defRPr sz="3100"/>
            </a:pPr>
            <a:r>
              <a:rPr dirty="0"/>
              <a:t>Anchors</a:t>
            </a:r>
          </a:p>
          <a:p>
            <a:pPr algn="l" defTabSz="578358">
              <a:defRPr sz="3100"/>
            </a:pPr>
            <a:r>
              <a:rPr dirty="0"/>
              <a:t>- Where?</a:t>
            </a:r>
          </a:p>
          <a:p>
            <a:pPr algn="l" defTabSz="578358">
              <a:defRPr sz="3100"/>
            </a:pPr>
            <a:r>
              <a:rPr dirty="0"/>
              <a:t>- Characters: ^ (beginning) and $ (end)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8929" indent="-328929" defTabSz="432308">
              <a:spcBef>
                <a:spcPts val="1800"/>
              </a:spcBef>
              <a:defRPr sz="28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^</a:t>
            </a:r>
            <a:r>
              <a:rPr b="0" dirty="0">
                <a:latin typeface="Helvetica Light"/>
                <a:ea typeface="Helvetica Light"/>
                <a:cs typeface="Helvetica Light"/>
                <a:sym typeface="Helvetica Light"/>
              </a:rPr>
              <a:t> start of line</a:t>
            </a:r>
          </a:p>
          <a:p>
            <a:pPr marL="328929" indent="-328929" defTabSz="432308">
              <a:spcBef>
                <a:spcPts val="1800"/>
              </a:spcBef>
              <a:defRPr sz="28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$</a:t>
            </a:r>
            <a:r>
              <a:rPr b="0" dirty="0">
                <a:latin typeface="Helvetica Light"/>
                <a:ea typeface="Helvetica Light"/>
                <a:cs typeface="Helvetica Light"/>
                <a:sym typeface="Helvetica Light"/>
              </a:rPr>
              <a:t> end of line</a:t>
            </a:r>
          </a:p>
          <a:p>
            <a:pPr marL="328929" indent="-328929" defTabSz="432308">
              <a:spcBef>
                <a:spcPts val="1800"/>
              </a:spcBef>
              <a:defRPr sz="28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\</a:t>
            </a:r>
            <a:r>
              <a:rPr b="0" dirty="0">
                <a:latin typeface="Helvetica Light"/>
                <a:ea typeface="Helvetica Light"/>
                <a:cs typeface="Helvetica Light"/>
                <a:sym typeface="Helvetica Light"/>
              </a:rPr>
              <a:t> turn off special meaning of next character</a:t>
            </a:r>
          </a:p>
          <a:p>
            <a:pPr marL="328929" indent="-328929" defTabSz="432308">
              <a:spcBef>
                <a:spcPts val="1800"/>
              </a:spcBef>
              <a:defRPr sz="28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[ ] </a:t>
            </a:r>
            <a:r>
              <a:rPr b="0" dirty="0">
                <a:latin typeface="Helvetica Light"/>
                <a:ea typeface="Helvetica Light"/>
                <a:cs typeface="Helvetica Light"/>
                <a:sym typeface="Helvetica Light"/>
              </a:rPr>
              <a:t>match any of enclosed characters, use </a:t>
            </a:r>
            <a:r>
              <a:rPr dirty="0"/>
              <a:t>-</a:t>
            </a:r>
            <a:r>
              <a:rPr b="0" dirty="0">
                <a:latin typeface="Helvetica Light"/>
                <a:ea typeface="Helvetica Light"/>
                <a:cs typeface="Helvetica Light"/>
                <a:sym typeface="Helvetica Light"/>
              </a:rPr>
              <a:t> for range</a:t>
            </a:r>
          </a:p>
          <a:p>
            <a:pPr marL="328929" indent="-328929" defTabSz="432308">
              <a:spcBef>
                <a:spcPts val="1800"/>
              </a:spcBef>
              <a:defRPr sz="28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[^ ]</a:t>
            </a:r>
            <a:r>
              <a:rPr b="0" dirty="0">
                <a:latin typeface="Helvetica Light"/>
                <a:ea typeface="Helvetica Light"/>
                <a:cs typeface="Helvetica Light"/>
                <a:sym typeface="Helvetica Light"/>
              </a:rPr>
              <a:t> match any characters except those enclosed in []</a:t>
            </a:r>
          </a:p>
          <a:p>
            <a:pPr marL="328929" indent="-328929" defTabSz="432308">
              <a:spcBef>
                <a:spcPts val="1800"/>
              </a:spcBef>
              <a:defRPr sz="28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.</a:t>
            </a:r>
            <a:r>
              <a:rPr b="0" dirty="0">
                <a:latin typeface="Helvetica Light"/>
                <a:ea typeface="Helvetica Light"/>
                <a:cs typeface="Helvetica Light"/>
                <a:sym typeface="Helvetica Light"/>
              </a:rPr>
              <a:t> match a single character of any value</a:t>
            </a:r>
          </a:p>
          <a:p>
            <a:pPr marL="328929" indent="-328929" defTabSz="432308">
              <a:spcBef>
                <a:spcPts val="1800"/>
              </a:spcBef>
              <a:defRPr sz="28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*</a:t>
            </a:r>
            <a:r>
              <a:rPr b="0" dirty="0">
                <a:latin typeface="Helvetica Light"/>
                <a:ea typeface="Helvetica Light"/>
                <a:cs typeface="Helvetica Light"/>
                <a:sym typeface="Helvetica Light"/>
              </a:rPr>
              <a:t> match 0 or more occurrences of preceding character/expression</a:t>
            </a:r>
          </a:p>
          <a:p>
            <a:pPr marL="328929" indent="-328929" defTabSz="432308">
              <a:spcBef>
                <a:spcPts val="1800"/>
              </a:spcBef>
              <a:defRPr sz="28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+</a:t>
            </a:r>
            <a:r>
              <a:rPr b="0" dirty="0">
                <a:latin typeface="Helvetica Light"/>
                <a:ea typeface="Helvetica Light"/>
                <a:cs typeface="Helvetica Light"/>
                <a:sym typeface="Helvetica Light"/>
              </a:rPr>
              <a:t> match 1 or more occurrences of preceding</a:t>
            </a:r>
          </a:p>
          <a:p>
            <a:pPr marL="328929" indent="-328929" defTabSz="432308">
              <a:spcBef>
                <a:spcPts val="1800"/>
              </a:spcBef>
              <a:defRPr sz="28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\{</a:t>
            </a:r>
            <a:r>
              <a:rPr dirty="0" err="1"/>
              <a:t>x,y</a:t>
            </a:r>
            <a:r>
              <a:rPr dirty="0"/>
              <a:t>\}</a:t>
            </a:r>
            <a:r>
              <a:rPr b="0" dirty="0">
                <a:latin typeface="Helvetica Light"/>
                <a:ea typeface="Helvetica Light"/>
                <a:cs typeface="Helvetica Light"/>
                <a:sym typeface="Helvetica Light"/>
              </a:rPr>
              <a:t> match x to y occurrences of preceding</a:t>
            </a:r>
          </a:p>
          <a:p>
            <a:pPr marL="328929" indent="-328929" defTabSz="432308">
              <a:spcBef>
                <a:spcPts val="1800"/>
              </a:spcBef>
              <a:defRPr sz="28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\{x\}</a:t>
            </a:r>
            <a:r>
              <a:rPr b="0" dirty="0">
                <a:latin typeface="Helvetica Light"/>
                <a:ea typeface="Helvetica Light"/>
                <a:cs typeface="Helvetica Light"/>
                <a:sym typeface="Helvetica Light"/>
              </a:rPr>
              <a:t> match exactly x occurrences of preceding</a:t>
            </a:r>
          </a:p>
          <a:p>
            <a:pPr marL="328929" indent="-328929" defTabSz="432308">
              <a:spcBef>
                <a:spcPts val="1800"/>
              </a:spcBef>
              <a:defRPr sz="28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\{x,\}</a:t>
            </a:r>
            <a:r>
              <a:rPr b="0" dirty="0">
                <a:latin typeface="Helvetica Light"/>
                <a:ea typeface="Helvetica Light"/>
                <a:cs typeface="Helvetica Light"/>
                <a:sym typeface="Helvetica Light"/>
              </a:rPr>
              <a:t> match x or more occurrences of preceding</a:t>
            </a:r>
          </a:p>
        </p:txBody>
      </p:sp>
      <p:sp>
        <p:nvSpPr>
          <p:cNvPr id="147" name="Shape 147"/>
          <p:cNvSpPr/>
          <p:nvPr/>
        </p:nvSpPr>
        <p:spPr>
          <a:xfrm>
            <a:off x="3639165" y="8942916"/>
            <a:ext cx="572646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defRPr>
            </a:lvl1pPr>
          </a:lstStyle>
          <a:p>
            <a:pPr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http://www.robelle.com/smugbook/regexpr.html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ctrTitle"/>
          </p:nvPr>
        </p:nvSpPr>
        <p:spPr>
          <a:xfrm>
            <a:off x="1270000" y="698500"/>
            <a:ext cx="10464800" cy="1130300"/>
          </a:xfrm>
          <a:prstGeom prst="rect">
            <a:avLst/>
          </a:prstGeom>
        </p:spPr>
        <p:txBody>
          <a:bodyPr/>
          <a:lstStyle>
            <a:lvl1pPr defTabSz="414780">
              <a:defRPr sz="3200"/>
            </a:lvl1pPr>
          </a:lstStyle>
          <a:p>
            <a:r>
              <a:t>Quoting - To preserve literal meaning of special characters</a:t>
            </a:r>
          </a:p>
        </p:txBody>
      </p:sp>
      <p:sp>
        <p:nvSpPr>
          <p:cNvPr id="150" name="Shape 150"/>
          <p:cNvSpPr>
            <a:spLocks noGrp="1"/>
          </p:cNvSpPr>
          <p:nvPr>
            <p:ph type="subTitle" idx="1"/>
          </p:nvPr>
        </p:nvSpPr>
        <p:spPr>
          <a:xfrm>
            <a:off x="1270000" y="2399506"/>
            <a:ext cx="10464800" cy="6349010"/>
          </a:xfrm>
          <a:prstGeom prst="rect">
            <a:avLst/>
          </a:prstGeom>
        </p:spPr>
        <p:txBody>
          <a:bodyPr/>
          <a:lstStyle/>
          <a:p>
            <a:pPr marL="312137" indent="-312137" algn="l" defTabSz="461518">
              <a:buSzPct val="75000"/>
              <a:buChar char="•"/>
              <a:defRPr sz="2500"/>
            </a:pPr>
            <a:r>
              <a:t>Escape Character \ - Literal value of following character</a:t>
            </a:r>
          </a:p>
          <a:p>
            <a:pPr lvl="1" indent="180594" algn="l" defTabSz="461518">
              <a:defRPr sz="2500"/>
            </a:pPr>
            <a:r>
              <a:t>echo \|</a:t>
            </a:r>
          </a:p>
          <a:p>
            <a:pPr algn="l" defTabSz="461518">
              <a:defRPr sz="2500"/>
            </a:pPr>
            <a:endParaRPr/>
          </a:p>
          <a:p>
            <a:pPr marL="312137" indent="-312137" algn="l" defTabSz="461518">
              <a:buSzPct val="75000"/>
              <a:buChar char="•"/>
              <a:defRPr sz="2500"/>
            </a:pPr>
            <a:r>
              <a:t>Single Quote - Literal Meaning of all within ‘’</a:t>
            </a:r>
          </a:p>
          <a:p>
            <a:pPr lvl="1" indent="180594" algn="l" defTabSz="461518">
              <a:defRPr sz="2500"/>
            </a:pPr>
            <a:r>
              <a:t>$hello=1</a:t>
            </a:r>
          </a:p>
          <a:p>
            <a:pPr lvl="1" indent="180594" algn="l" defTabSz="461518">
              <a:defRPr sz="2500"/>
            </a:pPr>
            <a:r>
              <a:t>$str=‘$hello’</a:t>
            </a:r>
          </a:p>
          <a:p>
            <a:pPr lvl="1" indent="180594" algn="l" defTabSz="461518">
              <a:defRPr sz="2500"/>
            </a:pPr>
            <a:r>
              <a:t>echo $str -&gt; $hello</a:t>
            </a:r>
          </a:p>
          <a:p>
            <a:pPr lvl="1" indent="180594" algn="l" defTabSz="461518">
              <a:defRPr sz="2500"/>
            </a:pPr>
            <a:endParaRPr/>
          </a:p>
          <a:p>
            <a:pPr marL="312137" indent="-312137" algn="l" defTabSz="461518">
              <a:buSzPct val="75000"/>
              <a:buChar char="•"/>
              <a:defRPr sz="2500"/>
            </a:pPr>
            <a:r>
              <a:t>Double Quote - Literal meaning except for $, ` and \.</a:t>
            </a:r>
          </a:p>
          <a:p>
            <a:pPr lvl="1" indent="180594" algn="l" defTabSz="461518">
              <a:defRPr sz="2500"/>
            </a:pPr>
            <a:r>
              <a:t>$hello=1</a:t>
            </a:r>
          </a:p>
          <a:p>
            <a:pPr lvl="1" indent="180594" algn="l" defTabSz="461518">
              <a:defRPr sz="2500"/>
            </a:pPr>
            <a:r>
              <a:t>$str=“abc$hello”</a:t>
            </a:r>
          </a:p>
          <a:p>
            <a:pPr lvl="1" indent="180594" algn="l" defTabSz="461518">
              <a:defRPr sz="2500"/>
            </a:pPr>
            <a:r>
              <a:t>echo $str -&gt; abc1</a:t>
            </a:r>
          </a:p>
          <a:p>
            <a:pPr lvl="1" indent="180594" algn="l" defTabSz="461518">
              <a:defRPr sz="2500"/>
            </a:pPr>
            <a:endParaRPr/>
          </a:p>
          <a:p>
            <a:pPr lvl="1" indent="180594" algn="l" defTabSz="461518">
              <a:defRPr sz="2500"/>
            </a:pPr>
            <a:r>
              <a:t>Backquote - execute the command</a:t>
            </a:r>
          </a:p>
          <a:p>
            <a:pPr lvl="1" indent="180594" algn="l" defTabSz="461518">
              <a:defRPr sz="2500"/>
            </a:pPr>
            <a:r>
              <a:t>echo `ls` -&gt; prints result after running ls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ctrTitle"/>
          </p:nvPr>
        </p:nvSpPr>
        <p:spPr>
          <a:xfrm>
            <a:off x="1270000" y="762000"/>
            <a:ext cx="10464800" cy="965597"/>
          </a:xfrm>
          <a:prstGeom prst="rect">
            <a:avLst/>
          </a:prstGeom>
        </p:spPr>
        <p:txBody>
          <a:bodyPr/>
          <a:lstStyle>
            <a:lvl1pPr>
              <a:defRPr sz="4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Shell Scripting</a:t>
            </a:r>
          </a:p>
        </p:txBody>
      </p:sp>
      <p:sp>
        <p:nvSpPr>
          <p:cNvPr id="153" name="Shape 153"/>
          <p:cNvSpPr>
            <a:spLocks noGrp="1"/>
          </p:cNvSpPr>
          <p:nvPr>
            <p:ph type="subTitle" idx="1"/>
          </p:nvPr>
        </p:nvSpPr>
        <p:spPr>
          <a:xfrm>
            <a:off x="1270000" y="2530475"/>
            <a:ext cx="10464800" cy="6574567"/>
          </a:xfrm>
          <a:prstGeom prst="rect">
            <a:avLst/>
          </a:prstGeom>
        </p:spPr>
        <p:txBody>
          <a:bodyPr/>
          <a:lstStyle/>
          <a:p>
            <a:pPr marL="347203" indent="-347203" algn="l" defTabSz="338326">
              <a:buSzPct val="75000"/>
              <a:buChar char="•"/>
              <a:defRPr sz="2800" b="1">
                <a:solidFill>
                  <a:srgbClr val="31313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Shell</a:t>
            </a:r>
            <a:r>
              <a:rPr b="0"/>
              <a:t>: The shell provides you with an interface to the UNIX system. </a:t>
            </a:r>
          </a:p>
          <a:p>
            <a:pPr lvl="2" indent="338326" algn="l" defTabSz="338326">
              <a:defRPr sz="2800">
                <a:solidFill>
                  <a:srgbClr val="31313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-It gathers input from you and executes programs based on that input. </a:t>
            </a:r>
          </a:p>
          <a:p>
            <a:pPr lvl="2" indent="338326" algn="l" defTabSz="338326">
              <a:defRPr sz="2800">
                <a:solidFill>
                  <a:srgbClr val="31313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-When a program finishes executing, it displays that program's output.</a:t>
            </a:r>
          </a:p>
          <a:p>
            <a:pPr algn="l" defTabSz="338326">
              <a:defRPr sz="2800">
                <a:solidFill>
                  <a:srgbClr val="313131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 marL="347203" indent="-347203" algn="l" defTabSz="338326">
              <a:buSzPct val="75000"/>
              <a:buChar char="•"/>
              <a:defRPr sz="2800" b="1">
                <a:solidFill>
                  <a:srgbClr val="31313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Shell-script</a:t>
            </a:r>
            <a:r>
              <a:rPr b="0"/>
              <a:t>: A file containing shell commands (and comments - preceded by #) to execute</a:t>
            </a:r>
          </a:p>
          <a:p>
            <a:pPr lvl="2" indent="338326" algn="l" defTabSz="338326">
              <a:defRPr sz="2800">
                <a:solidFill>
                  <a:srgbClr val="31313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- The #! First Line (shebang): a way to tell the kernel which shell to use for a script</a:t>
            </a:r>
          </a:p>
          <a:p>
            <a:pPr lvl="2" indent="338326" algn="l" defTabSz="338326">
              <a:defRPr sz="2800">
                <a:solidFill>
                  <a:srgbClr val="31313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#!/bin/sh</a:t>
            </a:r>
          </a:p>
          <a:p>
            <a:pPr lvl="2" indent="338326" algn="l" defTabSz="338326">
              <a:defRPr sz="2800">
                <a:solidFill>
                  <a:srgbClr val="31313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- Make it executable: chmod +x scriptFile</a:t>
            </a:r>
          </a:p>
          <a:p>
            <a:pPr lvl="2" indent="338326" algn="l" defTabSz="338326">
              <a:defRPr sz="2800">
                <a:solidFill>
                  <a:srgbClr val="31313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- Execute: path_to_script/scriptFile or </a:t>
            </a:r>
          </a:p>
          <a:p>
            <a:pPr marL="0" lvl="8" indent="1353311" defTabSz="338326">
              <a:spcBef>
                <a:spcPts val="0"/>
              </a:spcBef>
              <a:buSzTx/>
              <a:buNone/>
              <a:defRPr sz="2800">
                <a:solidFill>
                  <a:srgbClr val="31313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sh path_to_script/scriptFile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903</Words>
  <Application>Microsoft Office PowerPoint</Application>
  <PresentationFormat>Custom</PresentationFormat>
  <Paragraphs>153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Helvetica Light</vt:lpstr>
      <vt:lpstr>Helvetica Neue</vt:lpstr>
      <vt:lpstr>Arial</vt:lpstr>
      <vt:lpstr>Courier New</vt:lpstr>
      <vt:lpstr>Helvetica</vt:lpstr>
      <vt:lpstr>Verdana</vt:lpstr>
      <vt:lpstr>White</vt:lpstr>
      <vt:lpstr>CS 35L-5</vt:lpstr>
      <vt:lpstr>Linux Commands continued..</vt:lpstr>
      <vt:lpstr>sort, comm and tr</vt:lpstr>
      <vt:lpstr>sed, test and expr</vt:lpstr>
      <vt:lpstr>more sed examples</vt:lpstr>
      <vt:lpstr>Regular Expressions</vt:lpstr>
      <vt:lpstr>PowerPoint Presentation</vt:lpstr>
      <vt:lpstr>Quoting - To preserve literal meaning of special characters</vt:lpstr>
      <vt:lpstr>Shell Scripting</vt:lpstr>
      <vt:lpstr>Shell Programming Constructs</vt:lpstr>
      <vt:lpstr>Accessing Shell Script Arguments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35L-5</dc:title>
  <cp:lastModifiedBy>沈竞跃</cp:lastModifiedBy>
  <cp:revision>1</cp:revision>
  <dcterms:modified xsi:type="dcterms:W3CDTF">2017-04-16T08:57:59Z</dcterms:modified>
</cp:coreProperties>
</file>