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650238" y="390595"/>
            <a:ext cx="11704325" cy="1625602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650238" y="2275838"/>
            <a:ext cx="11704325" cy="6436929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71487" indent="-471487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3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indent="-419100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1300480">
              <a:spcBef>
                <a:spcPts val="1000"/>
              </a:spcBef>
              <a:buSzPct val="100000"/>
              <a:buFont typeface="Arial"/>
              <a:buChar char="»"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11998696" y="9114114"/>
            <a:ext cx="355867" cy="371345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3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CS35L-5</a:t>
            </a:r>
          </a:p>
        </p:txBody>
      </p:sp>
      <p:sp>
        <p:nvSpPr>
          <p:cNvPr id="129" name="Shape 12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3 Lec1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Applying a Patch</a:t>
            </a:r>
          </a:p>
        </p:txBody>
      </p:sp>
      <p:pic>
        <p:nvPicPr>
          <p:cNvPr id="16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7718" y="1733973"/>
            <a:ext cx="9029361" cy="3777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3975" y="5464826"/>
            <a:ext cx="8633102" cy="3707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diff Unified Format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diff –u original_file modified_file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SzTx/>
              <a:buNone/>
              <a:defRPr sz="3400"/>
            </a:pP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--- path/to/original_file</a:t>
            </a: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+++ path/to/modified_file</a:t>
            </a: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@@ -l,s +l,s @@</a:t>
            </a:r>
          </a:p>
          <a:p>
            <a:pPr lvl="1" marL="838200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@@: beginning of a hunk</a:t>
            </a:r>
          </a:p>
          <a:p>
            <a:pPr lvl="1" marL="838200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l: beginning line number</a:t>
            </a:r>
          </a:p>
          <a:p>
            <a:pPr lvl="1" marL="838200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s: number of lines the change hunk applies to for each file</a:t>
            </a:r>
          </a:p>
          <a:p>
            <a:pPr lvl="1" marL="838200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A line with a:</a:t>
            </a:r>
          </a:p>
          <a:p>
            <a:pPr lvl="2" marL="1219200" indent="-304800">
              <a:lnSpc>
                <a:spcPct val="80000"/>
              </a:lnSpc>
              <a:spcBef>
                <a:spcPts val="600"/>
              </a:spcBef>
              <a:defRPr sz="2400"/>
            </a:pPr>
            <a:r>
              <a:t>-  sign was deleted from the original</a:t>
            </a:r>
          </a:p>
          <a:p>
            <a:pPr lvl="2" marL="1219200" indent="-304800">
              <a:lnSpc>
                <a:spcPct val="80000"/>
              </a:lnSpc>
              <a:spcBef>
                <a:spcPts val="600"/>
              </a:spcBef>
              <a:defRPr sz="2400"/>
            </a:pPr>
            <a:r>
              <a:t>+ sign was added to the original</a:t>
            </a:r>
          </a:p>
          <a:p>
            <a:pPr lvl="2" marL="1219200" indent="-304800">
              <a:lnSpc>
                <a:spcPct val="80000"/>
              </a:lnSpc>
              <a:spcBef>
                <a:spcPts val="600"/>
              </a:spcBef>
              <a:defRPr sz="2400"/>
            </a:pPr>
            <a:r>
              <a:t>   stayed the same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4768763" y="615950"/>
            <a:ext cx="3467274" cy="852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A01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--- /path/to/original	timestamp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+++ /path/to/new	timestamp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b="1" sz="1400">
                <a:solidFill>
                  <a:srgbClr val="801B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@@ -1,3 +1,9 @@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+This is an important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+notice! It should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+therefore be located at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+the beginning of this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+document!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This part of the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document has stayed the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same from version to</a:t>
            </a:r>
          </a:p>
          <a:p>
            <a:pPr algn="l" defTabSz="457200">
              <a:defRPr b="1" sz="1400">
                <a:solidFill>
                  <a:srgbClr val="801B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@@ -5,16 +11,10 @@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be shown if it doesn't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change.  Otherwise, that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would not be helping to</a:t>
            </a:r>
          </a:p>
          <a:p>
            <a:pPr algn="l" defTabSz="457200">
              <a:defRPr sz="1400">
                <a:solidFill>
                  <a:srgbClr val="A01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-compress the size of the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A01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-changes.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A01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A01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-This paragraph contains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A01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-text that is outdated.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A01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-It will be deleted in the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A01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-near future.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+compress anything.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It is important to spell</a:t>
            </a:r>
          </a:p>
          <a:p>
            <a:pPr algn="l" defTabSz="457200">
              <a:defRPr sz="1400">
                <a:solidFill>
                  <a:srgbClr val="A01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-check this dokument. On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+check this document. On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the other hand, a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misspelled word isn't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the end of the world.</a:t>
            </a:r>
          </a:p>
          <a:p>
            <a:pPr algn="l" defTabSz="457200">
              <a:defRPr b="1" sz="1400">
                <a:solidFill>
                  <a:srgbClr val="801B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@@ -22,3 +22,7 @@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this paragraph needs to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be changed. Things can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be added after it.</a:t>
            </a: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+This paragraph contains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+important new additions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+to this document.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Lab 3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800"/>
            </a:pPr>
            <a:r>
              <a:t>Coreutils 7.6 has a problem</a:t>
            </a:r>
          </a:p>
          <a:p>
            <a:pPr lvl="1" marL="845002" indent="-387802">
              <a:lnSpc>
                <a:spcPct val="90000"/>
              </a:lnSpc>
              <a:spcBef>
                <a:spcPts val="900"/>
              </a:spcBef>
              <a:defRPr sz="3800"/>
            </a:pPr>
            <a:r>
              <a:t>Different users see different date formats</a:t>
            </a:r>
          </a:p>
          <a:p>
            <a:pPr lvl="1" marL="845002" indent="-387802">
              <a:lnSpc>
                <a:spcPct val="90000"/>
              </a:lnSpc>
              <a:spcBef>
                <a:spcPts val="900"/>
              </a:spcBef>
              <a:defRPr sz="3800"/>
            </a:pPr>
            <a:r>
              <a:t>$ ls –l /bin/bash</a:t>
            </a:r>
          </a:p>
          <a:p>
            <a:pPr lvl="2" marL="1226126" indent="-311726">
              <a:lnSpc>
                <a:spcPct val="90000"/>
              </a:lnSpc>
              <a:spcBef>
                <a:spcPts val="700"/>
              </a:spcBef>
              <a:defRPr sz="2900"/>
            </a:pPr>
            <a:r>
              <a:t>-rwxr-xr-x 1 root root 729040 </a:t>
            </a:r>
            <a:r>
              <a:rPr b="1"/>
              <a:t>2009-03-02 06:22 </a:t>
            </a:r>
            <a:r>
              <a:t>/bin/bash</a:t>
            </a:r>
          </a:p>
          <a:p>
            <a:pPr lvl="2" marL="1226126" indent="-311726">
              <a:lnSpc>
                <a:spcPct val="90000"/>
              </a:lnSpc>
              <a:spcBef>
                <a:spcPts val="700"/>
              </a:spcBef>
              <a:defRPr sz="2900"/>
            </a:pPr>
            <a:r>
              <a:t>-rwxr-xr-x 1 root root 729040  </a:t>
            </a:r>
            <a:r>
              <a:rPr b="1"/>
              <a:t>Mar  2   2009</a:t>
            </a:r>
            <a:r>
              <a:t>  /bin/bash</a:t>
            </a:r>
          </a:p>
          <a:p>
            <a:pPr marL="480059" indent="-480059">
              <a:lnSpc>
                <a:spcPct val="90000"/>
              </a:lnSpc>
              <a:defRPr sz="3800">
                <a:solidFill>
                  <a:srgbClr val="FF0000"/>
                </a:solidFill>
              </a:defRPr>
            </a:pPr>
          </a:p>
          <a:p>
            <a:pPr marL="480059" indent="-480059">
              <a:lnSpc>
                <a:spcPct val="90000"/>
              </a:lnSpc>
              <a:defRPr sz="3800"/>
            </a:pPr>
            <a:r>
              <a:t>Want the traditional Unix format for all users</a:t>
            </a:r>
          </a:p>
          <a:p>
            <a:pPr marL="480059" indent="-480059">
              <a:lnSpc>
                <a:spcPct val="90000"/>
              </a:lnSpc>
              <a:defRPr sz="3800"/>
            </a:pPr>
            <a:r>
              <a:t>Fix the ls program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Getting Set Up (Step 1)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800"/>
            </a:pPr>
            <a:r>
              <a:t>Download coreutils-7.6 to your home directory</a:t>
            </a:r>
          </a:p>
          <a:p>
            <a:pPr lvl="1" marL="845002" indent="-387802">
              <a:lnSpc>
                <a:spcPct val="90000"/>
              </a:lnSpc>
              <a:spcBef>
                <a:spcPts val="900"/>
              </a:spcBef>
              <a:defRPr sz="3800"/>
            </a:pPr>
            <a:r>
              <a:t>Use ‘wget’</a:t>
            </a:r>
          </a:p>
          <a:p>
            <a:pPr>
              <a:lnSpc>
                <a:spcPct val="90000"/>
              </a:lnSpc>
              <a:defRPr sz="3800"/>
            </a:pPr>
            <a:r>
              <a:t>Untar and Unzip it</a:t>
            </a:r>
          </a:p>
          <a:p>
            <a:pPr lvl="1" marL="845002" indent="-387802">
              <a:lnSpc>
                <a:spcPct val="90000"/>
              </a:lnSpc>
              <a:spcBef>
                <a:spcPts val="900"/>
              </a:spcBef>
              <a:defRPr sz="3800"/>
            </a:pPr>
            <a:r>
              <a:t>tar –xzvf coreutils-7.6.tar.gz </a:t>
            </a:r>
          </a:p>
          <a:p>
            <a:pPr>
              <a:lnSpc>
                <a:spcPct val="90000"/>
              </a:lnSpc>
              <a:defRPr sz="3800"/>
            </a:pPr>
            <a:r>
              <a:t>Make a directory ~/coreutilsInstall in your home directory (this is where you’ll be installing coreutils)</a:t>
            </a:r>
          </a:p>
          <a:p>
            <a:pPr lvl="1" marL="845002" indent="-387802">
              <a:lnSpc>
                <a:spcPct val="90000"/>
              </a:lnSpc>
              <a:spcBef>
                <a:spcPts val="900"/>
              </a:spcBef>
              <a:defRPr sz="3800"/>
            </a:pPr>
            <a:r>
              <a:t>mkdir coreutilsInstall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Building coreutils (Step 2)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 marL="472964" indent="-472964">
              <a:lnSpc>
                <a:spcPct val="80000"/>
              </a:lnSpc>
              <a:spcBef>
                <a:spcPts val="900"/>
              </a:spcBef>
              <a:defRPr sz="3800"/>
            </a:pPr>
            <a:r>
              <a:t>Go into coreutils-7.6 directory. This is what you just unzipped.</a:t>
            </a:r>
          </a:p>
          <a:p>
            <a:pPr marL="472964" indent="-472964">
              <a:lnSpc>
                <a:spcPct val="80000"/>
              </a:lnSpc>
              <a:spcBef>
                <a:spcPts val="900"/>
              </a:spcBef>
              <a:defRPr sz="3800"/>
            </a:pPr>
            <a:r>
              <a:t>Read the INSTALL file on how to configure “make”</a:t>
            </a:r>
          </a:p>
          <a:p>
            <a:pPr marL="472964" indent="-472964">
              <a:lnSpc>
                <a:spcPct val="80000"/>
              </a:lnSpc>
              <a:spcBef>
                <a:spcPts val="900"/>
              </a:spcBef>
              <a:defRPr sz="3800"/>
            </a:pPr>
            <a:r>
              <a:t>Run the configure script using the prefix flag so that when everything is done, coreutils will be installed in the directory ~/coreutilsInstall </a:t>
            </a:r>
          </a:p>
          <a:p>
            <a:pPr marL="472964" indent="-472964">
              <a:lnSpc>
                <a:spcPct val="80000"/>
              </a:lnSpc>
              <a:spcBef>
                <a:spcPts val="900"/>
              </a:spcBef>
              <a:defRPr sz="3800"/>
            </a:pPr>
            <a:r>
              <a:t>Compile it: make</a:t>
            </a:r>
          </a:p>
          <a:p>
            <a:pPr marL="472964" indent="-472964">
              <a:lnSpc>
                <a:spcPct val="80000"/>
              </a:lnSpc>
              <a:spcBef>
                <a:spcPts val="900"/>
              </a:spcBef>
              <a:defRPr sz="3800"/>
            </a:pPr>
            <a:r>
              <a:t>Install it: make install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Reproduce Bug (Step 3)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Reproduce the bug by running the version of ‘ls’ in coreutils 7.6</a:t>
            </a:r>
          </a:p>
          <a:p>
            <a:pPr>
              <a:defRPr sz="3800"/>
            </a:pPr>
            <a:r>
              <a:t>If you just type $ ls at CLI it won’t run ‘ls’ in coreutils 7.6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Why? Shell looks for /bin/ls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To use coreutils 7.6: $ ./ls </a:t>
            </a:r>
          </a:p>
          <a:p>
            <a:pPr lvl="2" marL="1238250" indent="-323850">
              <a:spcBef>
                <a:spcPts val="800"/>
              </a:spcBef>
              <a:defRPr sz="3800"/>
            </a:pPr>
            <a:r>
              <a:t>This manually runs the executable in this directory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 sz="5400"/>
            </a:lvl1pPr>
          </a:lstStyle>
          <a:p>
            <a:pPr/>
            <a:r>
              <a:t>Patching and Building (Steps 4 &amp; 5)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 marL="484092" indent="-484092">
              <a:lnSpc>
                <a:spcPct val="80000"/>
              </a:lnSpc>
              <a:spcBef>
                <a:spcPts val="1100"/>
              </a:spcBef>
              <a:defRPr sz="3800"/>
            </a:pPr>
            <a:r>
              <a:t>cd coreutils-7.6</a:t>
            </a:r>
          </a:p>
          <a:p>
            <a:pPr marL="484092" indent="-484092">
              <a:lnSpc>
                <a:spcPct val="80000"/>
              </a:lnSpc>
              <a:spcBef>
                <a:spcPts val="1100"/>
              </a:spcBef>
              <a:defRPr sz="3800"/>
            </a:pPr>
            <a:r>
              <a:t>vim or emacs patch_file: copy and paste the patch content</a:t>
            </a:r>
          </a:p>
          <a:p>
            <a:pPr marL="484092" indent="-484092">
              <a:lnSpc>
                <a:spcPct val="80000"/>
              </a:lnSpc>
              <a:spcBef>
                <a:spcPts val="1100"/>
              </a:spcBef>
              <a:defRPr sz="3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patch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–p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&lt; patch_file  </a:t>
            </a:r>
          </a:p>
          <a:p>
            <a:pPr lvl="1" marL="860611" indent="-403411">
              <a:lnSpc>
                <a:spcPct val="80000"/>
              </a:lnSpc>
              <a:spcBef>
                <a:spcPts val="1100"/>
              </a:spcBef>
              <a:defRPr sz="3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‘man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patch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’ to find out what p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does and how to use it</a:t>
            </a:r>
          </a:p>
          <a:p>
            <a:pPr marL="481912" indent="-481912">
              <a:lnSpc>
                <a:spcPct val="80000"/>
              </a:lnSpc>
              <a:spcBef>
                <a:spcPts val="1200"/>
              </a:spcBef>
              <a:defRPr sz="3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into the coreutils-7.6 directory and type make to rebuild patched ls.c.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Testing Fix (Step 6)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 marL="472964" indent="-472964">
              <a:lnSpc>
                <a:spcPct val="90000"/>
              </a:lnSpc>
              <a:spcBef>
                <a:spcPts val="900"/>
              </a:spcBef>
              <a:defRPr sz="4000"/>
            </a:pPr>
            <a:r>
              <a:t>Test the following:</a:t>
            </a:r>
          </a:p>
          <a:p>
            <a:pPr lvl="1" marL="845819" indent="-388619">
              <a:lnSpc>
                <a:spcPct val="90000"/>
              </a:lnSpc>
              <a:spcBef>
                <a:spcPts val="800"/>
              </a:spcBef>
              <a:defRPr sz="3400"/>
            </a:pPr>
            <a:r>
              <a:t>Modified ls works</a:t>
            </a:r>
          </a:p>
          <a:p>
            <a:pPr lvl="1" marL="845819" indent="-388619">
              <a:lnSpc>
                <a:spcPct val="90000"/>
              </a:lnSpc>
              <a:spcBef>
                <a:spcPts val="800"/>
              </a:spcBef>
              <a:defRPr sz="3400"/>
            </a:pPr>
            <a:r>
              <a:t>Installed unmodified ls does NOT work</a:t>
            </a:r>
          </a:p>
          <a:p>
            <a:pPr marL="472964" indent="-472964">
              <a:lnSpc>
                <a:spcPct val="90000"/>
              </a:lnSpc>
              <a:spcBef>
                <a:spcPts val="900"/>
              </a:spcBef>
              <a:defRPr sz="4000"/>
            </a:pPr>
            <a:r>
              <a:t>Test on:</a:t>
            </a:r>
          </a:p>
          <a:p>
            <a:pPr lvl="1" marL="845819" indent="-388619">
              <a:lnSpc>
                <a:spcPct val="90000"/>
              </a:lnSpc>
              <a:spcBef>
                <a:spcPts val="800"/>
              </a:spcBef>
              <a:defRPr sz="3400"/>
            </a:pPr>
            <a:r>
              <a:t>1) a file that has been recently modified</a:t>
            </a:r>
          </a:p>
          <a:p>
            <a:pPr lvl="2" marL="1226126" indent="-311726">
              <a:lnSpc>
                <a:spcPct val="90000"/>
              </a:lnSpc>
              <a:spcBef>
                <a:spcPts val="700"/>
              </a:spcBef>
              <a:defRPr sz="3000"/>
            </a:pPr>
            <a:r>
              <a:t>Make a change to an existing file or create a new file</a:t>
            </a:r>
          </a:p>
          <a:p>
            <a:pPr lvl="1" marL="845819" indent="-388619">
              <a:lnSpc>
                <a:spcPct val="90000"/>
              </a:lnSpc>
              <a:spcBef>
                <a:spcPts val="800"/>
              </a:spcBef>
              <a:defRPr sz="3400"/>
            </a:pPr>
            <a:r>
              <a:t>2) a file that is at least a year old</a:t>
            </a:r>
          </a:p>
          <a:p>
            <a:pPr lvl="2" marL="1226126" indent="-311726">
              <a:lnSpc>
                <a:spcPct val="90000"/>
              </a:lnSpc>
              <a:spcBef>
                <a:spcPts val="700"/>
              </a:spcBef>
              <a:defRPr sz="3000"/>
            </a:pPr>
            <a:r>
              <a:t>touch –t 201401210959.30 </a:t>
            </a:r>
            <a:r>
              <a:rPr i="1"/>
              <a:t>test_file </a:t>
            </a:r>
          </a:p>
          <a:p>
            <a:pPr lvl="2" marL="1226126" indent="-311726">
              <a:lnSpc>
                <a:spcPct val="90000"/>
              </a:lnSpc>
              <a:spcBef>
                <a:spcPts val="700"/>
              </a:spcBef>
              <a:defRPr i="1" sz="3000"/>
            </a:pPr>
          </a:p>
          <a:p>
            <a:pPr marL="472964" indent="-472964">
              <a:lnSpc>
                <a:spcPct val="90000"/>
              </a:lnSpc>
              <a:spcBef>
                <a:spcPts val="900"/>
              </a:spcBef>
              <a:defRPr sz="4000"/>
            </a:pPr>
            <a:r>
              <a:t>Answer Q1 and Q2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/>
          <a:p>
            <a:pPr/>
            <a:r>
              <a:t>Compilation Process</a:t>
            </a:r>
          </a:p>
        </p:txBody>
      </p:sp>
      <p:pic>
        <p:nvPicPr>
          <p:cNvPr id="13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6077" y="1625599"/>
            <a:ext cx="6610778" cy="851496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2275838" y="2709332"/>
            <a:ext cx="541870" cy="5960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27"/>
                  <a:pt x="10800" y="21436"/>
                </a:cubicBezTo>
                <a:lnTo>
                  <a:pt x="10800" y="10964"/>
                </a:lnTo>
                <a:cubicBezTo>
                  <a:pt x="10800" y="10873"/>
                  <a:pt x="5965" y="10800"/>
                  <a:pt x="0" y="10800"/>
                </a:cubicBezTo>
                <a:cubicBezTo>
                  <a:pt x="5965" y="10800"/>
                  <a:pt x="10800" y="10727"/>
                  <a:pt x="10800" y="10636"/>
                </a:cubicBezTo>
                <a:lnTo>
                  <a:pt x="10800" y="164"/>
                </a:lnTo>
                <a:cubicBezTo>
                  <a:pt x="10800" y="73"/>
                  <a:pt x="15635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541864" y="5426964"/>
            <a:ext cx="1950724" cy="4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Compilation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1"/>
      <p:bldP build="whole" bldLvl="1" animBg="1" rev="0" advAuto="0" spid="13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Command-Line Compilation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650238" y="2326638"/>
            <a:ext cx="11704323" cy="6436930"/>
          </a:xfrm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shop.cpp 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#includes shoppingList.h and item.h</a:t>
            </a:r>
          </a:p>
          <a:p>
            <a:pPr>
              <a:defRPr sz="3800"/>
            </a:pPr>
            <a:r>
              <a:t>shoppingList.cpp 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#includes shoppingList.h</a:t>
            </a:r>
          </a:p>
          <a:p>
            <a:pPr>
              <a:defRPr sz="3800"/>
            </a:pPr>
            <a:r>
              <a:t>item.cpp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#includes item.h</a:t>
            </a:r>
          </a:p>
          <a:p>
            <a:pPr>
              <a:defRPr sz="3800"/>
            </a:pPr>
            <a:r>
              <a:t>How to compile?</a:t>
            </a:r>
          </a:p>
          <a:p>
            <a:pPr lvl="1" marL="862012" indent="-404812">
              <a:spcBef>
                <a:spcPts val="800"/>
              </a:spcBef>
              <a:defRPr b="1" sz="3800">
                <a:solidFill>
                  <a:srgbClr val="00B050"/>
                </a:solidFill>
              </a:defRPr>
            </a:pPr>
            <a:r>
              <a:t>g++ -Wall shoppingList.cpp item.cpp shop.cpp –o shop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What if…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 marL="452627" indent="-452627" defTabSz="1248460">
              <a:lnSpc>
                <a:spcPct val="90000"/>
              </a:lnSpc>
              <a:defRPr b="1" sz="4200"/>
            </a:pPr>
            <a:r>
              <a:t>We change one of the header or source files?</a:t>
            </a:r>
          </a:p>
          <a:p>
            <a:pPr lvl="1" marL="811203" indent="-372291" defTabSz="1248460">
              <a:lnSpc>
                <a:spcPct val="90000"/>
              </a:lnSpc>
              <a:spcBef>
                <a:spcPts val="900"/>
              </a:spcBef>
              <a:defRPr sz="3600"/>
            </a:pPr>
            <a:r>
              <a:t>Rerun command to generate new executable</a:t>
            </a:r>
          </a:p>
          <a:p>
            <a:pPr marL="452627" indent="-452627" defTabSz="1248460">
              <a:lnSpc>
                <a:spcPct val="90000"/>
              </a:lnSpc>
              <a:defRPr b="1" sz="4200"/>
            </a:pPr>
            <a:r>
              <a:t>We only made a small change to item.cpp?</a:t>
            </a:r>
          </a:p>
          <a:p>
            <a:pPr lvl="1" marL="811203" indent="-372291" defTabSz="1248460">
              <a:lnSpc>
                <a:spcPct val="90000"/>
              </a:lnSpc>
              <a:spcBef>
                <a:spcPts val="900"/>
              </a:spcBef>
              <a:defRPr sz="3600"/>
            </a:pPr>
            <a:r>
              <a:t>not efficient to recompile shoppinglist.cpp and shop.cpp</a:t>
            </a:r>
          </a:p>
          <a:p>
            <a:pPr lvl="1" marL="811203" indent="-372291" defTabSz="1248460">
              <a:lnSpc>
                <a:spcPct val="90000"/>
              </a:lnSpc>
              <a:spcBef>
                <a:spcPts val="900"/>
              </a:spcBef>
              <a:buFont typeface="Symbol"/>
              <a:buChar char="⇒"/>
              <a:defRPr sz="3600"/>
            </a:pPr>
            <a:r>
              <a:t>Solution: avoid waste by producing a separate object code file for each source file</a:t>
            </a:r>
          </a:p>
          <a:p>
            <a:pPr lvl="2" marL="1188719" indent="-310894" defTabSz="1248460">
              <a:lnSpc>
                <a:spcPct val="90000"/>
              </a:lnSpc>
              <a:spcBef>
                <a:spcPts val="700"/>
              </a:spcBef>
              <a:defRPr sz="3200"/>
            </a:pPr>
            <a:r>
              <a:t>g++ -Wall –c item.cpp… (for each source file)</a:t>
            </a:r>
          </a:p>
          <a:p>
            <a:pPr lvl="2" marL="1188719" indent="-310894" defTabSz="1248460">
              <a:lnSpc>
                <a:spcPct val="90000"/>
              </a:lnSpc>
              <a:spcBef>
                <a:spcPts val="700"/>
              </a:spcBef>
              <a:defRPr sz="3200"/>
            </a:pPr>
            <a:r>
              <a:t>g++ item.o shoppingList.o shop.o –o shop (combine)</a:t>
            </a:r>
          </a:p>
          <a:p>
            <a:pPr lvl="2" marL="1188719" indent="-310894" defTabSz="1248460">
              <a:lnSpc>
                <a:spcPct val="90000"/>
              </a:lnSpc>
              <a:spcBef>
                <a:spcPts val="700"/>
              </a:spcBef>
              <a:defRPr sz="3200"/>
            </a:pPr>
            <a:r>
              <a:t>Less work for compiler, saves time but more commands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What if…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>
              <a:defRPr b="1" sz="3800"/>
            </a:pPr>
            <a:r>
              <a:t>We change item.h?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Need to recompile every source file that includes it &amp; every source file that includes a header that includes it. Here: item.cpp and shop.cpp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Difficult to keep track of files when project is large</a:t>
            </a:r>
          </a:p>
          <a:p>
            <a:pPr lvl="2" marL="1238250" indent="-323850">
              <a:spcBef>
                <a:spcPts val="800"/>
              </a:spcBef>
              <a:defRPr sz="3800"/>
            </a:pPr>
            <a:r>
              <a:t>Windows 7 ~40 million lines of code</a:t>
            </a:r>
          </a:p>
          <a:p>
            <a:pPr lvl="2" marL="1238250" indent="-323850">
              <a:spcBef>
                <a:spcPts val="800"/>
              </a:spcBef>
              <a:defRPr sz="3800"/>
            </a:pPr>
            <a:r>
              <a:t>Google ~2 billion lines of code</a:t>
            </a:r>
          </a:p>
          <a:p>
            <a:pPr marL="0" indent="0">
              <a:buSzTx/>
              <a:buNone/>
              <a:defRPr sz="3800"/>
            </a:pPr>
            <a:r>
              <a:t>=&gt; Make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Make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545251" y="2275837"/>
            <a:ext cx="11842755" cy="6436931"/>
          </a:xfrm>
          <a:prstGeom prst="rect">
            <a:avLst/>
          </a:prstGeom>
        </p:spPr>
        <p:txBody>
          <a:bodyPr/>
          <a:lstStyle/>
          <a:p>
            <a:pPr lvl="1" marL="854075" indent="-396875">
              <a:spcBef>
                <a:spcPts val="1200"/>
              </a:spcBef>
              <a:buChar char="•"/>
              <a:defRPr sz="3800"/>
            </a:pPr>
            <a:r>
              <a:t>Utility for managing large software projects</a:t>
            </a:r>
          </a:p>
          <a:p>
            <a:pPr lvl="1" marL="0" indent="457200">
              <a:spcBef>
                <a:spcPts val="1200"/>
              </a:spcBef>
              <a:buSzTx/>
              <a:buNone/>
              <a:defRPr sz="3800"/>
            </a:pPr>
            <a:r>
              <a:t> </a:t>
            </a:r>
          </a:p>
          <a:p>
            <a:pPr lvl="1" marL="854075" indent="-396875">
              <a:spcBef>
                <a:spcPts val="1200"/>
              </a:spcBef>
              <a:buChar char="•"/>
              <a:defRPr sz="3800"/>
            </a:pPr>
            <a:r>
              <a:t>Compiles files and keeps them up-to-date</a:t>
            </a:r>
          </a:p>
          <a:p>
            <a:pPr lvl="1" marL="0" indent="457200">
              <a:spcBef>
                <a:spcPts val="900"/>
              </a:spcBef>
              <a:buSzTx/>
              <a:buNone/>
              <a:defRPr sz="3800"/>
            </a:pPr>
          </a:p>
          <a:p>
            <a:pPr lvl="1" marL="854075" indent="-396875">
              <a:spcBef>
                <a:spcPts val="1200"/>
              </a:spcBef>
              <a:buChar char="•"/>
              <a:defRPr sz="3800"/>
            </a:pPr>
            <a:r>
              <a:t>Efficient Compilation (only files that need to be recompiled)</a:t>
            </a:r>
          </a:p>
          <a:p>
            <a:pPr lvl="1" marL="854075" indent="-396875">
              <a:spcBef>
                <a:spcPts val="1200"/>
              </a:spcBef>
              <a:buChar char="•"/>
              <a:defRPr sz="3800"/>
            </a:pPr>
          </a:p>
          <a:p>
            <a:pPr lvl="1" marL="854075" indent="-396875">
              <a:spcBef>
                <a:spcPts val="1200"/>
              </a:spcBef>
              <a:buChar char="•"/>
              <a:defRPr sz="3800"/>
            </a:pPr>
            <a:r>
              <a:t>Need a Makefile to tell make what to do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Makefile Example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650238" y="2059091"/>
            <a:ext cx="11704323" cy="643692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00B050"/>
                </a:solidFill>
              </a:defRPr>
            </a:pPr>
            <a:r>
              <a:t># Makefile - A Basic Example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3333FF"/>
                </a:solidFill>
              </a:defRPr>
            </a:pPr>
            <a:r>
              <a:t>all 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7030A0"/>
                </a:solidFill>
              </a:rPr>
              <a:t>shop  </a:t>
            </a:r>
            <a:r>
              <a:rPr>
                <a:solidFill>
                  <a:srgbClr val="00B050"/>
                </a:solidFill>
              </a:rPr>
              <a:t>#usually first</a:t>
            </a:r>
            <a:endParaRPr>
              <a:solidFill>
                <a:srgbClr val="00B050"/>
              </a:solidFill>
            </a:endParaRP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3333FF"/>
                </a:solidFill>
              </a:defRPr>
            </a:pPr>
            <a:r>
              <a:t>shop</a:t>
            </a:r>
            <a:r>
              <a:rPr>
                <a:solidFill>
                  <a:srgbClr val="000000"/>
                </a:solidFill>
              </a:rPr>
              <a:t> : </a:t>
            </a:r>
            <a:r>
              <a:rPr>
                <a:solidFill>
                  <a:srgbClr val="7030A0"/>
                </a:solidFill>
              </a:rPr>
              <a:t>item.o shoppingList.o shop.o</a:t>
            </a:r>
            <a:endParaRPr>
              <a:solidFill>
                <a:srgbClr val="7030A0"/>
              </a:solidFill>
            </a:endParaRPr>
          </a:p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	</a:t>
            </a:r>
            <a:r>
              <a:rPr>
                <a:solidFill>
                  <a:srgbClr val="984807"/>
                </a:solidFill>
              </a:rPr>
              <a:t>g++ -g -Wall -o shop item.o shoppingList.o shop.o </a:t>
            </a:r>
            <a:endParaRPr>
              <a:solidFill>
                <a:srgbClr val="984807"/>
              </a:solidFill>
            </a:endParaRP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3333FF"/>
                </a:solidFill>
              </a:defRPr>
            </a:pPr>
            <a:r>
              <a:t>item.o</a:t>
            </a:r>
            <a:r>
              <a:rPr>
                <a:solidFill>
                  <a:srgbClr val="000000"/>
                </a:solidFill>
              </a:rPr>
              <a:t> : </a:t>
            </a:r>
            <a:r>
              <a:rPr>
                <a:solidFill>
                  <a:srgbClr val="7030A0"/>
                </a:solidFill>
              </a:rPr>
              <a:t>item.cpp item.h </a:t>
            </a:r>
            <a:endParaRPr>
              <a:solidFill>
                <a:srgbClr val="7030A0"/>
              </a:solidFill>
            </a:endParaRPr>
          </a:p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	</a:t>
            </a:r>
            <a:r>
              <a:rPr>
                <a:solidFill>
                  <a:srgbClr val="984807"/>
                </a:solidFill>
              </a:rPr>
              <a:t>g++ -g -Wall -c item.cpp</a:t>
            </a:r>
            <a:endParaRPr>
              <a:solidFill>
                <a:srgbClr val="984807"/>
              </a:solidFill>
            </a:endParaRP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3333FF"/>
                </a:solidFill>
              </a:defRPr>
            </a:pPr>
            <a:r>
              <a:t>shoppingList.o</a:t>
            </a:r>
            <a:r>
              <a:rPr>
                <a:solidFill>
                  <a:srgbClr val="000000"/>
                </a:solidFill>
              </a:rPr>
              <a:t> : </a:t>
            </a:r>
            <a:r>
              <a:rPr>
                <a:solidFill>
                  <a:srgbClr val="7030A0"/>
                </a:solidFill>
              </a:rPr>
              <a:t>shoppingList.cpp item.h shoppingList.h </a:t>
            </a:r>
            <a:endParaRPr>
              <a:solidFill>
                <a:srgbClr val="7030A0"/>
              </a:solidFill>
            </a:endParaRPr>
          </a:p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	</a:t>
            </a:r>
            <a:r>
              <a:rPr>
                <a:solidFill>
                  <a:srgbClr val="984807"/>
                </a:solidFill>
              </a:rPr>
              <a:t>g++ -g -Wall -c shoppingList.cpp</a:t>
            </a:r>
            <a:endParaRPr>
              <a:solidFill>
                <a:srgbClr val="984807"/>
              </a:solidFill>
            </a:endParaRP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3333FF"/>
                </a:solidFill>
              </a:defRPr>
            </a:pPr>
            <a:r>
              <a:t>shop.o</a:t>
            </a:r>
            <a:r>
              <a:rPr>
                <a:solidFill>
                  <a:srgbClr val="000000"/>
                </a:solidFill>
              </a:rPr>
              <a:t> : </a:t>
            </a:r>
            <a:r>
              <a:rPr>
                <a:solidFill>
                  <a:srgbClr val="7030A0"/>
                </a:solidFill>
              </a:rPr>
              <a:t>shop.cpp item.h shoppingList.h </a:t>
            </a:r>
            <a:endParaRPr>
              <a:solidFill>
                <a:srgbClr val="7030A0"/>
              </a:solidFill>
            </a:endParaRPr>
          </a:p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	</a:t>
            </a:r>
            <a:r>
              <a:rPr>
                <a:solidFill>
                  <a:srgbClr val="984807"/>
                </a:solidFill>
              </a:rPr>
              <a:t>g++ -g -Wall -c shop.cpp</a:t>
            </a:r>
            <a:endParaRPr>
              <a:solidFill>
                <a:srgbClr val="984807"/>
              </a:solidFill>
            </a:endParaRP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3333FF"/>
                </a:solidFill>
              </a:defRPr>
            </a:pPr>
            <a:r>
              <a:t>clean</a:t>
            </a:r>
            <a:r>
              <a:rPr>
                <a:solidFill>
                  <a:srgbClr val="000000"/>
                </a:solidFill>
              </a:rPr>
              <a:t> :</a:t>
            </a:r>
          </a:p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	</a:t>
            </a:r>
            <a:r>
              <a:rPr>
                <a:solidFill>
                  <a:srgbClr val="984807"/>
                </a:solidFill>
              </a:rPr>
              <a:t>rm -f item.o shoppingList.o shop.o shop</a:t>
            </a:r>
          </a:p>
        </p:txBody>
      </p:sp>
      <p:pic>
        <p:nvPicPr>
          <p:cNvPr id="15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3118" y="7586133"/>
            <a:ext cx="4334936" cy="196179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9536851" y="3142825"/>
            <a:ext cx="541871" cy="1083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403"/>
                  <a:pt x="10800" y="900"/>
                </a:cubicBezTo>
                <a:lnTo>
                  <a:pt x="10800" y="9900"/>
                </a:lnTo>
                <a:cubicBezTo>
                  <a:pt x="10800" y="10397"/>
                  <a:pt x="15635" y="10800"/>
                  <a:pt x="21600" y="10800"/>
                </a:cubicBezTo>
                <a:cubicBezTo>
                  <a:pt x="15635" y="10800"/>
                  <a:pt x="10800" y="11203"/>
                  <a:pt x="10800" y="11700"/>
                </a:cubicBezTo>
                <a:lnTo>
                  <a:pt x="10800" y="20700"/>
                </a:lnTo>
                <a:cubicBezTo>
                  <a:pt x="10800" y="21197"/>
                  <a:pt x="5965" y="21600"/>
                  <a:pt x="0" y="21600"/>
                </a:cubicBezTo>
              </a:path>
            </a:pathLst>
          </a:custGeom>
          <a:ln w="12700">
            <a:solidFill>
              <a:srgbClr val="4A7EBB"/>
            </a:solidFill>
          </a:ln>
        </p:spPr>
        <p:txBody>
          <a:bodyPr lIns="50800" tIns="50800" rIns="50800" bIns="50800" anchor="ctr"/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10295466" y="3422057"/>
            <a:ext cx="734039" cy="4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Rule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9" grpId="1"/>
      <p:bldP build="whole" bldLvl="1" animBg="1" rev="0" advAuto="0" spid="152" grpId="3"/>
      <p:bldP build="whole" bldLvl="1" animBg="1" rev="0" advAuto="0" spid="151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Build Process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650238" y="1733972"/>
            <a:ext cx="11704323" cy="6436929"/>
          </a:xfrm>
          <a:prstGeom prst="rect">
            <a:avLst/>
          </a:prstGeom>
        </p:spPr>
        <p:txBody>
          <a:bodyPr/>
          <a:lstStyle/>
          <a:p>
            <a:pPr marL="360045" indent="-360045" defTabSz="1001369">
              <a:spcBef>
                <a:spcPts val="500"/>
              </a:spcBef>
              <a:defRPr b="1" sz="2900"/>
            </a:pPr>
            <a:r>
              <a:t>configure</a:t>
            </a:r>
          </a:p>
          <a:p>
            <a:pPr lvl="1" marL="652080" indent="-300035" defTabSz="1001369">
              <a:spcBef>
                <a:spcPts val="500"/>
              </a:spcBef>
              <a:defRPr sz="2900"/>
            </a:pPr>
            <a:r>
              <a:t>Script that checks details about the machine before installation</a:t>
            </a:r>
          </a:p>
          <a:p>
            <a:pPr lvl="2" marL="944116" indent="-240030" defTabSz="1001369">
              <a:spcBef>
                <a:spcPts val="500"/>
              </a:spcBef>
              <a:defRPr sz="2900"/>
            </a:pPr>
            <a:r>
              <a:t>Dependency between packages</a:t>
            </a:r>
          </a:p>
          <a:p>
            <a:pPr lvl="1" marL="652080" indent="-300035" defTabSz="1001369">
              <a:spcBef>
                <a:spcPts val="500"/>
              </a:spcBef>
              <a:defRPr sz="2900"/>
            </a:pPr>
            <a:r>
              <a:t>Creates ‘Makefile’</a:t>
            </a:r>
          </a:p>
          <a:p>
            <a:pPr marL="360045" indent="-360045" defTabSz="1001369">
              <a:spcBef>
                <a:spcPts val="500"/>
              </a:spcBef>
              <a:defRPr b="1" sz="2900"/>
            </a:pPr>
            <a:r>
              <a:t>make</a:t>
            </a:r>
          </a:p>
          <a:p>
            <a:pPr lvl="1" marL="652080" indent="-300035" defTabSz="1001369">
              <a:spcBef>
                <a:spcPts val="500"/>
              </a:spcBef>
              <a:defRPr sz="2900"/>
            </a:pPr>
            <a:r>
              <a:t>Requires ‘Makefile’ to run</a:t>
            </a:r>
          </a:p>
          <a:p>
            <a:pPr lvl="1" marL="652080" indent="-300035" defTabSz="1001369">
              <a:spcBef>
                <a:spcPts val="500"/>
              </a:spcBef>
              <a:defRPr sz="2900"/>
            </a:pPr>
            <a:r>
              <a:t>Compiles all the program code and creates executables in current temporary directory</a:t>
            </a:r>
          </a:p>
          <a:p>
            <a:pPr marL="360045" indent="-360045" defTabSz="1001369">
              <a:spcBef>
                <a:spcPts val="500"/>
              </a:spcBef>
              <a:defRPr b="1" sz="2900"/>
            </a:pPr>
            <a:r>
              <a:t>make install</a:t>
            </a:r>
          </a:p>
          <a:p>
            <a:pPr lvl="1" marL="652080" indent="-300035" defTabSz="1001369">
              <a:spcBef>
                <a:spcPts val="500"/>
              </a:spcBef>
              <a:defRPr sz="2900"/>
            </a:pPr>
            <a:r>
              <a:t>make utility searches for a label named install within the Makefile, and executes only that section of it</a:t>
            </a:r>
          </a:p>
          <a:p>
            <a:pPr lvl="1" marL="652080" indent="-300035" defTabSz="1001369">
              <a:spcBef>
                <a:spcPts val="500"/>
              </a:spcBef>
              <a:defRPr sz="2900"/>
            </a:pPr>
            <a:r>
              <a:t>executables are copied into the final directories (system directories)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Patching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A patch is a piece of software designed to fix problems</a:t>
            </a:r>
            <a:r>
              <a:rPr baseline="30314"/>
              <a:t> </a:t>
            </a:r>
            <a:r>
              <a:t>with or update a computer program</a:t>
            </a:r>
          </a:p>
          <a:p>
            <a:pPr>
              <a:defRPr sz="3800"/>
            </a:pPr>
            <a:r>
              <a:t>It’s a diff file that includes the changes made to a file</a:t>
            </a:r>
          </a:p>
          <a:p>
            <a:pPr>
              <a:defRPr sz="3800"/>
            </a:pPr>
            <a:r>
              <a:t>A person who has the original (buggy) file can use the patch command with the diff file to add the changes to their original file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