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650238" y="2183270"/>
            <a:ext cx="5746048" cy="909886"/>
          </a:xfrm>
          <a:prstGeom prst="rect">
            <a:avLst/>
          </a:prstGeom>
        </p:spPr>
        <p:txBody>
          <a:bodyPr lIns="65022" tIns="65022" rIns="65022" bIns="65022" anchor="b"/>
          <a:lstStyle>
            <a:lvl1pPr marL="0" indent="0" defTabSz="1300480">
              <a:spcBef>
                <a:spcPts val="800"/>
              </a:spcBef>
              <a:buSzTx/>
              <a:buNone/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300480">
              <a:spcBef>
                <a:spcPts val="800"/>
              </a:spcBef>
              <a:buSzTx/>
              <a:buNone/>
              <a:defRPr b="1" sz="340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300480">
              <a:spcBef>
                <a:spcPts val="800"/>
              </a:spcBef>
              <a:buSzTx/>
              <a:buNone/>
              <a:defRPr b="1" sz="340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300480">
              <a:spcBef>
                <a:spcPts val="800"/>
              </a:spcBef>
              <a:buSzTx/>
              <a:buNone/>
              <a:defRPr b="1" sz="340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300480">
              <a:spcBef>
                <a:spcPts val="800"/>
              </a:spcBef>
              <a:buSzTx/>
              <a:buNone/>
              <a:defRPr b="1" sz="3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6606258" y="2183270"/>
            <a:ext cx="5748304" cy="909885"/>
          </a:xfrm>
          <a:prstGeom prst="rect">
            <a:avLst/>
          </a:prstGeom>
        </p:spPr>
        <p:txBody>
          <a:bodyPr lIns="65022" tIns="65022" rIns="65022" bIns="65022" anchor="b"/>
          <a:lstStyle/>
          <a:p>
            <a:pPr/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body" sz="half" idx="1"/>
          </p:nvPr>
        </p:nvSpPr>
        <p:spPr>
          <a:xfrm>
            <a:off x="650238" y="2275838"/>
            <a:ext cx="5743790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65363" indent="-465363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909637" indent="-452437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8" indent="-434338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spcBef>
                <a:spcPts val="900"/>
              </a:spcBef>
              <a:buSzPct val="100000"/>
              <a:buFont typeface="Arial"/>
              <a:buChar char="»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CS35L-5</a:t>
            </a:r>
          </a:p>
        </p:txBody>
      </p:sp>
      <p:sp>
        <p:nvSpPr>
          <p:cNvPr id="148" name="Shape 14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Week3 Lec2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3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/>
            <a:r>
              <a:t>randline.py script</a:t>
            </a:r>
          </a:p>
          <a:p>
            <a:pPr lvl="1" marL="849084" indent="-391884">
              <a:spcBef>
                <a:spcPts val="1100"/>
              </a:spcBef>
              <a:defRPr sz="4800"/>
            </a:pPr>
            <a:r>
              <a:t>Input: a file and a number </a:t>
            </a:r>
            <a:r>
              <a:rPr i="1"/>
              <a:t>n</a:t>
            </a:r>
            <a:endParaRPr sz="3800"/>
          </a:p>
          <a:p>
            <a:pPr lvl="1" marL="849084" indent="-391884">
              <a:spcBef>
                <a:spcPts val="1100"/>
              </a:spcBef>
              <a:defRPr sz="4800"/>
            </a:pPr>
            <a:r>
              <a:t>Output: </a:t>
            </a:r>
            <a:r>
              <a:rPr i="1"/>
              <a:t>n </a:t>
            </a:r>
            <a:r>
              <a:t>random lines from </a:t>
            </a:r>
            <a:r>
              <a:rPr i="1"/>
              <a:t>file</a:t>
            </a:r>
            <a:endParaRPr sz="3800"/>
          </a:p>
          <a:p>
            <a:pPr lvl="1" marL="850105" indent="-392906"/>
            <a:r>
              <a:t>Get familiar with language + understand what code does</a:t>
            </a:r>
            <a:endParaRPr sz="3800"/>
          </a:p>
          <a:p>
            <a:pPr lvl="1" marL="850105" indent="-392906"/>
            <a:r>
              <a:t>Answer some questions about script</a:t>
            </a:r>
            <a:endParaRPr sz="3800"/>
          </a:p>
          <a:p>
            <a:pPr/>
            <a:r>
              <a:t>Implement comm utility in python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Optparse Library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650238" y="1842346"/>
            <a:ext cx="11704324" cy="6436927"/>
          </a:xfrm>
          <a:prstGeom prst="rect">
            <a:avLst/>
          </a:prstGeom>
        </p:spPr>
        <p:txBody>
          <a:bodyPr/>
          <a:lstStyle/>
          <a:p>
            <a:pPr marL="417766" indent="-417766" defTabSz="1118411">
              <a:spcBef>
                <a:spcPts val="700"/>
              </a:spcBef>
              <a:defRPr sz="2900"/>
            </a:pPr>
            <a:r>
              <a:t>Powerful library for parsing command-line options</a:t>
            </a:r>
          </a:p>
          <a:p>
            <a:pPr lvl="1" marL="741329" indent="-348138" defTabSz="1118411">
              <a:spcBef>
                <a:spcPts val="700"/>
              </a:spcBef>
              <a:defRPr b="1" sz="2900"/>
            </a:pPr>
            <a:r>
              <a:t>Argument:</a:t>
            </a:r>
            <a:endParaRPr sz="3200"/>
          </a:p>
          <a:p>
            <a:pPr lvl="2" marL="1064894" indent="-278511" defTabSz="1118411">
              <a:spcBef>
                <a:spcPts val="700"/>
              </a:spcBef>
              <a:defRPr sz="2900"/>
            </a:pPr>
            <a:r>
              <a:t>String entered on the command line and passed in to the script</a:t>
            </a:r>
          </a:p>
          <a:p>
            <a:pPr lvl="2" marL="1064894" indent="-278511" defTabSz="1118411">
              <a:spcBef>
                <a:spcPts val="700"/>
              </a:spcBef>
              <a:defRPr sz="2900"/>
            </a:pPr>
            <a:r>
              <a:t>Elements of sys.argv[1:] (sys.argv[0] is the name of the program being executed)</a:t>
            </a:r>
          </a:p>
          <a:p>
            <a:pPr lvl="1" marL="741329" indent="-348138" defTabSz="1118411">
              <a:spcBef>
                <a:spcPts val="700"/>
              </a:spcBef>
              <a:defRPr b="1" sz="2900"/>
            </a:pPr>
            <a:r>
              <a:t>Option:</a:t>
            </a:r>
            <a:endParaRPr sz="3200"/>
          </a:p>
          <a:p>
            <a:pPr lvl="2" marL="1064894" indent="-278511" defTabSz="1118411">
              <a:spcBef>
                <a:spcPts val="700"/>
              </a:spcBef>
              <a:defRPr sz="2900"/>
            </a:pPr>
            <a:r>
              <a:t>An argument that supplies extra information to customize the execution of a program</a:t>
            </a:r>
          </a:p>
          <a:p>
            <a:pPr lvl="1" marL="741329" indent="-348138" defTabSz="1118411">
              <a:spcBef>
                <a:spcPts val="700"/>
              </a:spcBef>
              <a:defRPr b="1" sz="2900"/>
            </a:pPr>
            <a:r>
              <a:t>Option Argument:</a:t>
            </a:r>
            <a:endParaRPr sz="3200"/>
          </a:p>
          <a:p>
            <a:pPr lvl="2" marL="1064894" indent="-278511" defTabSz="1118411">
              <a:spcBef>
                <a:spcPts val="700"/>
              </a:spcBef>
              <a:defRPr sz="2900"/>
            </a:pPr>
            <a:r>
              <a:t>An argument that follows an option and is closely associated with it. It is consumed from the argument list when the option 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Python Walk-Through</a:t>
            </a:r>
          </a:p>
        </p:txBody>
      </p:sp>
      <p:sp>
        <p:nvSpPr>
          <p:cNvPr id="184" name="Shape 184"/>
          <p:cNvSpPr/>
          <p:nvPr>
            <p:ph type="body" sz="half" idx="1"/>
          </p:nvPr>
        </p:nvSpPr>
        <p:spPr>
          <a:xfrm>
            <a:off x="650238" y="2275839"/>
            <a:ext cx="5743790" cy="6436928"/>
          </a:xfrm>
          <a:prstGeom prst="rect">
            <a:avLst/>
          </a:prstGeom>
        </p:spPr>
        <p:txBody>
          <a:bodyPr/>
          <a:lstStyle/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#!/usr/bin/python </a:t>
            </a:r>
          </a:p>
          <a:p>
            <a:pPr marL="0" indent="0" defTabSz="325120">
              <a:lnSpc>
                <a:spcPct val="80000"/>
              </a:lnSpc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random, sys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optparse import OptionParser  </a:t>
            </a:r>
          </a:p>
          <a:p>
            <a:pPr marL="0" indent="0" defTabSz="325120">
              <a:lnSpc>
                <a:spcPct val="80000"/>
              </a:lnSpc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randline: </a:t>
            </a: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C0504D"/>
                </a:solidFill>
              </a:rPr>
              <a:t>def __init__(self, filename): </a:t>
            </a:r>
            <a:endParaRPr>
              <a:solidFill>
                <a:srgbClr val="C0504D"/>
              </a:solidFill>
            </a:endParaR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f = open (filename, 'r') </a:t>
            </a:r>
            <a:endParaRPr>
              <a:solidFill>
                <a:srgbClr val="FF0000"/>
              </a:solidFill>
            </a:endParaR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C0504D"/>
                </a:solidFill>
              </a:rPr>
              <a:t>self.lines = f.readlines() </a:t>
            </a:r>
            <a:endParaRPr>
              <a:solidFill>
                <a:srgbClr val="C0504D"/>
              </a:solidFill>
            </a:endParaR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f.close () </a:t>
            </a:r>
            <a:endParaRPr>
              <a:solidFill>
                <a:srgbClr val="FF0000"/>
              </a:solidFill>
            </a:endParaRPr>
          </a:p>
          <a:p>
            <a:pPr marL="0" indent="0" defTabSz="325120">
              <a:lnSpc>
                <a:spcPct val="80000"/>
              </a:lnSpc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C0504D"/>
                </a:solidFill>
              </a:rPr>
              <a:t>def chooseline(self): </a:t>
            </a:r>
            <a:endParaRPr>
              <a:solidFill>
                <a:srgbClr val="C0504D"/>
              </a:solidFill>
            </a:endParaR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return random.choice(self.lines)</a:t>
            </a:r>
            <a:endParaRPr>
              <a:solidFill>
                <a:srgbClr val="FF0000"/>
              </a:solidFill>
            </a:endParaRPr>
          </a:p>
          <a:p>
            <a:pPr marL="0" indent="0" defTabSz="32512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	 </a:t>
            </a:r>
          </a:p>
          <a:p>
            <a:pPr marL="0" indent="0"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b="1" sz="18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main(): </a:t>
            </a:r>
          </a:p>
          <a:p>
            <a:pPr marL="0" indent="0"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version_msg = "%prog 2.0" 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C0504D"/>
                </a:solidFill>
              </a:rPr>
              <a:t>usage_msg = """%prog [OPTION]...</a:t>
            </a:r>
            <a:endParaRPr>
              <a:solidFill>
                <a:srgbClr val="C0504D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b="1" sz="18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Output randomly selected lines from FILE.""" </a:t>
            </a:r>
          </a:p>
        </p:txBody>
      </p:sp>
      <p:sp>
        <p:nvSpPr>
          <p:cNvPr id="185" name="Shape 185"/>
          <p:cNvSpPr/>
          <p:nvPr/>
        </p:nvSpPr>
        <p:spPr>
          <a:xfrm>
            <a:off x="6610773" y="2275839"/>
            <a:ext cx="5743788" cy="506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Tells the shell which interpreter to use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9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Import statements, similar to include statements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Import OptionParser class from optparse module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9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beginning of the class statement: randline</a:t>
            </a: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>
                <a:solidFill>
                  <a:srgbClr val="C0504D"/>
                </a:solidFill>
              </a:rPr>
              <a:t>The constructor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Creates a file handle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  <a:r>
              <a:rPr>
                <a:solidFill>
                  <a:srgbClr val="C0504D"/>
                </a:solidFill>
              </a:rPr>
              <a:t>Reads the file into a list of strings called lines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  <a:r>
              <a:rPr>
                <a:solidFill>
                  <a:srgbClr val="FF0000"/>
                </a:solidFill>
              </a:rPr>
              <a:t>Close the file</a:t>
            </a:r>
            <a:endParaRPr sz="3800"/>
          </a:p>
          <a:p>
            <a:pPr algn="l" defTabSz="325120">
              <a:lnSpc>
                <a:spcPct val="80000"/>
              </a:lnSpc>
              <a:spcBef>
                <a:spcPts val="90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beginning of a function belonging to randline</a:t>
            </a:r>
          </a:p>
          <a:p>
            <a:pPr algn="l" defTabSz="32512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Randomly select a number between 0 and the size of lines and returns the line corresponding to the randomly selected number</a:t>
            </a:r>
            <a:endParaRPr sz="3800"/>
          </a:p>
          <a:p>
            <a:pPr algn="l" defTabSz="1300480"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beginning of main function </a:t>
            </a:r>
            <a:endParaRPr sz="3800"/>
          </a:p>
          <a:p>
            <a:pPr algn="l" defTabSz="1300480">
              <a:spcBef>
                <a:spcPts val="400"/>
              </a:spcBef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version message </a:t>
            </a:r>
            <a:endParaRPr sz="3800"/>
          </a:p>
          <a:p>
            <a:pPr algn="l" defTabSz="1300480">
              <a:spcBef>
                <a:spcPts val="400"/>
              </a:spcBef>
              <a:defRPr sz="18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usage message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Python Walk-Through</a:t>
            </a:r>
          </a:p>
        </p:txBody>
      </p:sp>
      <p:sp>
        <p:nvSpPr>
          <p:cNvPr id="188" name="Shape 188"/>
          <p:cNvSpPr/>
          <p:nvPr>
            <p:ph type="body" sz="half" idx="1"/>
          </p:nvPr>
        </p:nvSpPr>
        <p:spPr>
          <a:xfrm>
            <a:off x="650238" y="2059092"/>
            <a:ext cx="5743790" cy="6436928"/>
          </a:xfrm>
          <a:prstGeom prst="rect">
            <a:avLst/>
          </a:prstGeom>
        </p:spPr>
        <p:txBody>
          <a:bodyPr/>
          <a:lstStyle/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parser = OptionParser(version=version_msg, 			usage=usage_msg) </a:t>
            </a:r>
            <a:r>
              <a:rPr>
                <a:solidFill>
                  <a:srgbClr val="FF0000"/>
                </a:solidFill>
              </a:rPr>
              <a:t>parser.add_option("-n", "--numlines", </a:t>
            </a:r>
            <a:r>
              <a:rPr>
                <a:solidFill>
                  <a:srgbClr val="000000"/>
                </a:solidFill>
              </a:rPr>
              <a:t>		</a:t>
            </a:r>
            <a:r>
              <a:t>action="store", dest="numlines", </a:t>
            </a: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FF0000"/>
                </a:solidFill>
              </a:rPr>
              <a:t>default=1, help="output NUMLINES 	lines (default 1)") </a:t>
            </a:r>
            <a:endParaRPr>
              <a:solidFill>
                <a:srgbClr val="FF0000"/>
              </a:solidFill>
            </a:endParaRPr>
          </a:p>
          <a:p>
            <a:pPr marL="0" indent="0" defTabSz="1170430">
              <a:spcBef>
                <a:spcPts val="8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options, args = parser.parse_args(sys.argv[1:]) </a:t>
            </a:r>
          </a:p>
          <a:p>
            <a:pPr marL="0" indent="0" defTabSz="1170430">
              <a:spcBef>
                <a:spcPts val="800"/>
              </a:spcBef>
              <a:buSzTx/>
              <a:buNone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try: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numlines = int(options.numlines)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except: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parser.error("invalid NUMLINES: {0}". 			format(options.numlines))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numlines &lt; 0: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1F497D"/>
                </a:solidFill>
              </a:rPr>
              <a:t>parser.error("negative count: {0}". 		      format(numlines)) </a:t>
            </a:r>
            <a:endParaRPr>
              <a:solidFill>
                <a:srgbClr val="1F497D"/>
              </a:solidFill>
            </a:endParaRP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len(args) != 1: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parser.error("wrong number of operands")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input_file = args[0]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try: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generator = randline(input_file) </a:t>
            </a:r>
            <a:endParaRPr>
              <a:solidFill>
                <a:srgbClr val="FF0000"/>
              </a:solidFill>
            </a:endParaRP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index in range(numlines):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FF0000"/>
                </a:solidFill>
              </a:rPr>
              <a:t>sys.stdout.write(generator.chooseline()) </a:t>
            </a:r>
            <a:endParaRPr>
              <a:solidFill>
                <a:srgbClr val="FF0000"/>
              </a:solidFill>
            </a:endParaRP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except IOError as (errno, strerror): 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parser.error("I/O error({0}): {1}". format(errno, strerror)) </a:t>
            </a:r>
          </a:p>
          <a:p>
            <a:pPr marL="0" indent="0" defTabSz="1170430">
              <a:spcBef>
                <a:spcPts val="800"/>
              </a:spcBef>
              <a:buSzTx/>
              <a:buNone/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__name__ == "__main__":</a:t>
            </a:r>
          </a:p>
          <a:p>
            <a:pPr marL="0" indent="0" defTabSz="1170430">
              <a:spcBef>
                <a:spcPts val="300"/>
              </a:spcBef>
              <a:buSzTx/>
              <a:buNone/>
              <a:defRPr b="1" sz="12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main()</a:t>
            </a:r>
          </a:p>
        </p:txBody>
      </p:sp>
      <p:sp>
        <p:nvSpPr>
          <p:cNvPr id="189" name="Shape 189"/>
          <p:cNvSpPr/>
          <p:nvPr/>
        </p:nvSpPr>
        <p:spPr>
          <a:xfrm>
            <a:off x="6610773" y="2059092"/>
            <a:ext cx="5743788" cy="743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Creates OptionParser instance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900"/>
              </a:spcBef>
              <a:defRPr b="1"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Start defining options</a:t>
            </a:r>
            <a:r>
              <a:rPr>
                <a:solidFill>
                  <a:srgbClr val="1F497D"/>
                </a:solidFill>
              </a:rPr>
              <a:t>,  action “store” tells optparse to take next  argument and store to the right destination which is “numlines”.  </a:t>
            </a:r>
            <a:r>
              <a:t>Set the default value of “numlines” to 1 and help message.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options: an object containing all option args 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args: list of positional args leftover after parsing options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block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get numline from options and convert to integer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Exception handling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error message if numlines is not integer type, replace {0} w/ input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numlines is negative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error message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 sz="1400"/>
              <a:t>f length of args is not 1 (no file name or more than one file name)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error message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Assign the first and only argument to variable input_file</a:t>
            </a:r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block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instantiate randline object with parameter input_file</a:t>
            </a:r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for loop, iterate from 0 to numlines – 1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print the randomly chosen line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Exception handling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error message in the format of “I/O error (errno):strerror</a:t>
            </a:r>
          </a:p>
          <a:p>
            <a:pPr algn="l" defTabSz="1300480">
              <a:lnSpc>
                <a:spcPct val="90000"/>
              </a:lnSpc>
              <a:spcBef>
                <a:spcPts val="900"/>
              </a:spcBef>
              <a:defRPr b="1"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b="1"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order to make the Python file a standalone program</a:t>
            </a:r>
            <a:endParaRPr sz="3800"/>
          </a:p>
          <a:p>
            <a:pPr algn="l" defTabSz="1300480">
              <a:lnSpc>
                <a:spcPct val="90000"/>
              </a:lnSpc>
              <a:spcBef>
                <a:spcPts val="400"/>
              </a:spcBef>
              <a:defRPr sz="1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Running randline.py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700"/>
              </a:spcBef>
              <a:defRPr sz="2800"/>
            </a:pPr>
            <a:r>
              <a:t>Run it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./randline.py –n 3 filename (need execute permission)</a:t>
            </a:r>
            <a:endParaRPr sz="2400"/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python randline.py –n 3 filename (no execute permission)</a:t>
            </a:r>
            <a:endParaRPr sz="2400"/>
          </a:p>
          <a:p>
            <a:pPr lvl="1" marL="0" indent="457200">
              <a:lnSpc>
                <a:spcPct val="80000"/>
              </a:lnSpc>
              <a:spcBef>
                <a:spcPts val="500"/>
              </a:spcBef>
              <a:buSzTx/>
              <a:buNone/>
              <a:defRPr sz="4800"/>
            </a:pPr>
          </a:p>
          <a:p>
            <a:pPr marL="457200" indent="-457200">
              <a:lnSpc>
                <a:spcPct val="80000"/>
              </a:lnSpc>
              <a:spcBef>
                <a:spcPts val="700"/>
              </a:spcBef>
              <a:defRPr sz="2800"/>
            </a:pPr>
            <a:r>
              <a:t>randline.py has 3 command-line arguments:  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n: specifies the number of lines to write</a:t>
            </a:r>
            <a:endParaRPr sz="2400"/>
          </a:p>
          <a:p>
            <a:pPr lvl="2" marL="1219200" indent="-304800">
              <a:lnSpc>
                <a:spcPct val="80000"/>
              </a:lnSpc>
              <a:spcBef>
                <a:spcPts val="700"/>
              </a:spcBef>
              <a:defRPr b="1" sz="2800"/>
            </a:pPr>
            <a:r>
              <a:t>option</a:t>
            </a:r>
            <a:endParaRPr sz="4800"/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3: number of lines</a:t>
            </a:r>
            <a:endParaRPr sz="2400"/>
          </a:p>
          <a:p>
            <a:pPr lvl="2" marL="1219200" indent="-304800">
              <a:lnSpc>
                <a:spcPct val="80000"/>
              </a:lnSpc>
              <a:spcBef>
                <a:spcPts val="700"/>
              </a:spcBef>
              <a:defRPr b="1" sz="2800"/>
            </a:pPr>
            <a:r>
              <a:t>option argument </a:t>
            </a:r>
            <a:r>
              <a:rPr b="0"/>
              <a:t>to n </a:t>
            </a:r>
            <a:endParaRPr sz="2000"/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filename: file to choose lines from</a:t>
            </a:r>
            <a:endParaRPr sz="2400"/>
          </a:p>
          <a:p>
            <a:pPr lvl="2" marL="1219200" indent="-304800">
              <a:lnSpc>
                <a:spcPct val="80000"/>
              </a:lnSpc>
              <a:spcBef>
                <a:spcPts val="700"/>
              </a:spcBef>
              <a:defRPr b="1" sz="2800"/>
            </a:pPr>
            <a:r>
              <a:t>argument</a:t>
            </a:r>
            <a:r>
              <a:rPr b="0"/>
              <a:t> to script</a:t>
            </a:r>
            <a:endParaRPr sz="2000"/>
          </a:p>
          <a:p>
            <a:pPr lvl="1" marL="860611" indent="-403411">
              <a:lnSpc>
                <a:spcPct val="80000"/>
              </a:lnSpc>
              <a:spcBef>
                <a:spcPts val="500"/>
              </a:spcBef>
              <a:defRPr sz="4800"/>
            </a:pPr>
          </a:p>
          <a:p>
            <a:pPr marL="457200" indent="-457200">
              <a:lnSpc>
                <a:spcPct val="80000"/>
              </a:lnSpc>
              <a:spcBef>
                <a:spcPts val="700"/>
              </a:spcBef>
              <a:defRPr sz="2800"/>
            </a:pPr>
            <a:r>
              <a:t>Output: 3 random lines from the input file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Comm.py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/>
            <a:r>
              <a:t>Support all options for comm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-1, -2, -3 and combinations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Extra option –u for comparing unsorted files</a:t>
            </a:r>
          </a:p>
          <a:p>
            <a:pPr/>
            <a:r>
              <a:t>Support all type of arguments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File names and – for stdin</a:t>
            </a:r>
          </a:p>
          <a:p>
            <a:pPr/>
            <a:r>
              <a:t>If you are unsure of how something should be output, run a test using existing comm utility!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Create your own test inputs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3 Hints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5000"/>
              </a:lnSpc>
            </a:pPr>
            <a:r>
              <a:t>The comm options -123 are Boolean</a:t>
            </a:r>
          </a:p>
          <a:p>
            <a:pPr lvl="1" marL="845002" indent="-387802">
              <a:lnSpc>
                <a:spcPct val="135000"/>
              </a:lnSpc>
              <a:spcBef>
                <a:spcPts val="900"/>
              </a:spcBef>
              <a:defRPr sz="3800"/>
            </a:pPr>
            <a:r>
              <a:t>Which action should you use?</a:t>
            </a:r>
          </a:p>
          <a:p>
            <a:pPr>
              <a:lnSpc>
                <a:spcPct val="135000"/>
              </a:lnSpc>
            </a:pPr>
            <a:r>
              <a:t>Q4: Python 3 vs. Python 2</a:t>
            </a:r>
          </a:p>
          <a:p>
            <a:pPr lvl="1" marL="845002" indent="-387802">
              <a:lnSpc>
                <a:spcPct val="135000"/>
              </a:lnSpc>
              <a:spcBef>
                <a:spcPts val="900"/>
              </a:spcBef>
              <a:defRPr sz="3800"/>
            </a:pPr>
            <a:r>
              <a:t>Look up “automatic tuple unpacking”</a:t>
            </a:r>
          </a:p>
          <a:p>
            <a:pPr>
              <a:lnSpc>
                <a:spcPct val="135000"/>
              </a:lnSpc>
            </a:pPr>
            <a:r>
              <a:t>Python 3 is installed in /usr/local/cs/bin</a:t>
            </a:r>
          </a:p>
          <a:p>
            <a:pPr lvl="1" marL="845002" indent="-387802">
              <a:lnSpc>
                <a:spcPct val="135000"/>
              </a:lnSpc>
              <a:spcBef>
                <a:spcPts val="900"/>
              </a:spcBef>
              <a:defRPr sz="3800"/>
            </a:pPr>
            <a:r>
              <a:t>export PATH=/usr/local/cs/bin:$PATH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3 Hints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65363" indent="-465363">
              <a:lnSpc>
                <a:spcPct val="135000"/>
              </a:lnSpc>
              <a:spcBef>
                <a:spcPts val="900"/>
              </a:spcBef>
              <a:defRPr sz="3800"/>
            </a:pPr>
            <a:r>
              <a:t>Check the comm utility (link on assignments page) and piazza post.</a:t>
            </a:r>
          </a:p>
          <a:p>
            <a:pPr marL="465363" indent="-465363">
              <a:lnSpc>
                <a:spcPct val="135000"/>
              </a:lnSpc>
              <a:spcBef>
                <a:spcPts val="900"/>
              </a:spcBef>
              <a:defRPr sz="3800"/>
            </a:pPr>
            <a:r>
              <a:t>Remember to support input from STDIN</a:t>
            </a:r>
          </a:p>
          <a:p>
            <a:pPr lvl="5" marL="0" indent="1143000" defTabSz="1300480">
              <a:lnSpc>
                <a:spcPct val="135000"/>
              </a:lnSpc>
              <a:spcBef>
                <a:spcPts val="900"/>
              </a:spcBef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$ cat input1.txt | python comm.py input2.txt –</a:t>
            </a:r>
          </a:p>
          <a:p>
            <a:pPr marL="465363" indent="-465363">
              <a:lnSpc>
                <a:spcPct val="135000"/>
              </a:lnSpc>
              <a:spcBef>
                <a:spcPts val="900"/>
              </a:spcBef>
              <a:defRPr sz="3800"/>
            </a:pPr>
            <a:r>
              <a:t>Use randline.py as a starting point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is Python?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Object-Oriented language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Classes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Member functions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Compiled and interpreted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Python code is compiled to bytecode</a:t>
            </a:r>
          </a:p>
          <a:p>
            <a:pPr lvl="1" marL="845819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t>Bytecode interpreted by Python interpreter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Not as fast as C but easy to learn, read, and use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t>Very popular at Google and others!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Python List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650238" y="2275839"/>
            <a:ext cx="11812697" cy="6436928"/>
          </a:xfrm>
          <a:prstGeom prst="rect">
            <a:avLst/>
          </a:prstGeom>
        </p:spPr>
        <p:txBody>
          <a:bodyPr/>
          <a:lstStyle/>
          <a:p>
            <a:pPr/>
            <a:r>
              <a:t>Common data structure in Python</a:t>
            </a:r>
          </a:p>
          <a:p>
            <a:pPr/>
            <a:r>
              <a:t>A python list is like a C array but much more:</a:t>
            </a:r>
          </a:p>
          <a:p>
            <a:pPr lvl="1" marL="845002" indent="-387802">
              <a:spcBef>
                <a:spcPts val="900"/>
              </a:spcBef>
              <a:defRPr b="1" sz="3800"/>
            </a:pPr>
            <a:r>
              <a:t>Dynamic (mutable)</a:t>
            </a:r>
            <a:r>
              <a:rPr b="0"/>
              <a:t>: expands as new items are added</a:t>
            </a:r>
          </a:p>
          <a:p>
            <a:pPr lvl="1" marL="845002" indent="-387802">
              <a:spcBef>
                <a:spcPts val="900"/>
              </a:spcBef>
              <a:defRPr b="1" sz="3800"/>
            </a:pPr>
            <a:r>
              <a:t>Heterogeneous: </a:t>
            </a:r>
            <a:r>
              <a:rPr b="0"/>
              <a:t>can hold objects of different types</a:t>
            </a:r>
          </a:p>
          <a:p>
            <a:pPr/>
            <a:r>
              <a:t>How to access elements?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List_name[index]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Example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/>
            <a:r>
              <a:t>&gt;&gt;&gt; t = [123, 3.0, ‘hello!’]</a:t>
            </a:r>
          </a:p>
          <a:p>
            <a:pPr/>
            <a:r>
              <a:t>&gt;&gt;&gt; print t[0]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123</a:t>
            </a:r>
          </a:p>
          <a:p>
            <a:pPr/>
            <a:r>
              <a:t>&gt;&gt;&gt; print t[1]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3.0</a:t>
            </a:r>
          </a:p>
          <a:p>
            <a:pPr/>
            <a:r>
              <a:t>&gt;&gt;&gt; print t[2]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Example – Merging Lists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&gt;&gt;&gt; list1 = [1, 2, 3, 4]</a:t>
            </a:r>
          </a:p>
          <a:p>
            <a:pPr>
              <a:lnSpc>
                <a:spcPct val="150000"/>
              </a:lnSpc>
            </a:pPr>
            <a:r>
              <a:t>&gt;&gt;&gt; list2 = [5, 6, 7, 8]</a:t>
            </a:r>
          </a:p>
          <a:p>
            <a:pPr>
              <a:lnSpc>
                <a:spcPct val="150000"/>
              </a:lnSpc>
            </a:pPr>
            <a:r>
              <a:t>&gt;&gt;&gt; merged_list = list1 + list2</a:t>
            </a:r>
          </a:p>
          <a:p>
            <a:pPr>
              <a:lnSpc>
                <a:spcPct val="150000"/>
              </a:lnSpc>
            </a:pPr>
            <a:r>
              <a:t>&gt;&gt;&gt; print merged_list</a:t>
            </a:r>
          </a:p>
          <a:p>
            <a:pPr lvl="1" marL="845002" indent="-387802">
              <a:lnSpc>
                <a:spcPct val="150000"/>
              </a:lnSpc>
              <a:spcBef>
                <a:spcPts val="900"/>
              </a:spcBef>
              <a:defRPr b="1" sz="3800">
                <a:solidFill>
                  <a:srgbClr val="808080"/>
                </a:solidFill>
              </a:defRPr>
            </a:pPr>
            <a:r>
              <a:t>Output: [1, 2, 3, 4, 5, 6, 7, 8]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Python Dictionary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/>
            <a:r>
              <a:t>Essentially a hash table 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Provides key-value (pair) storage capability</a:t>
            </a:r>
          </a:p>
          <a:p>
            <a:pPr/>
            <a:r>
              <a:t>Instantiation: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dict = {} 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This creates an EMPTY dictionary </a:t>
            </a:r>
          </a:p>
          <a:p>
            <a:pPr/>
            <a:r>
              <a:t>Keys are unique, values are not!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Keys must be immutable (strings, numbers, tuples)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Example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dict = {}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dict[‘hello’] = “world”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print dict[‘hello’]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World</a:t>
            </a:r>
          </a:p>
          <a:p>
            <a:pPr lvl="1" marL="0" indent="457200">
              <a:lnSpc>
                <a:spcPct val="80000"/>
              </a:lnSpc>
              <a:spcBef>
                <a:spcPts val="700"/>
              </a:spcBef>
              <a:buSzTx/>
              <a:buNone/>
              <a:defRPr sz="2800"/>
            </a:pP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dict[‘power’] = 9001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if (dict[‘power’] &gt; 9000):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 	print “Its over “, dict[‘power’]</a:t>
            </a:r>
          </a:p>
          <a:p>
            <a:pPr lvl="1" marL="838200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Its over 9000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del dict[‘hello’]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del dict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for loops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650238" y="3093154"/>
            <a:ext cx="5746048" cy="561961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spcBef>
                <a:spcPts val="1000"/>
              </a:spcBef>
              <a:defRPr b="0" sz="4400"/>
            </a:pPr>
            <a:r>
              <a:t>for i in list: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 sz="4400"/>
            </a:pPr>
            <a:r>
              <a:t>	print i</a:t>
            </a:r>
          </a:p>
          <a:p>
            <a:pPr>
              <a:lnSpc>
                <a:spcPct val="90000"/>
              </a:lnSpc>
              <a:defRPr b="0"/>
            </a:pPr>
          </a:p>
          <a:p>
            <a:pPr>
              <a:lnSpc>
                <a:spcPct val="90000"/>
              </a:lnSpc>
              <a:defRPr u="sng"/>
            </a:pPr>
            <a:r>
              <a:t>Result:</a:t>
            </a:r>
            <a:endParaRPr b="0"/>
          </a:p>
          <a:p>
            <a:pPr>
              <a:lnSpc>
                <a:spcPct val="90000"/>
              </a:lnSpc>
              <a:defRPr b="0"/>
            </a:pPr>
            <a:r>
              <a:t>Mary</a:t>
            </a:r>
          </a:p>
          <a:p>
            <a:pPr>
              <a:lnSpc>
                <a:spcPct val="90000"/>
              </a:lnSpc>
              <a:defRPr b="0"/>
            </a:pPr>
            <a:r>
              <a:t>had</a:t>
            </a:r>
          </a:p>
          <a:p>
            <a:pPr>
              <a:lnSpc>
                <a:spcPct val="90000"/>
              </a:lnSpc>
              <a:defRPr b="0"/>
            </a:pPr>
            <a:r>
              <a:t>a</a:t>
            </a:r>
          </a:p>
          <a:p>
            <a:pPr>
              <a:lnSpc>
                <a:spcPct val="90000"/>
              </a:lnSpc>
              <a:defRPr b="0"/>
            </a:pPr>
            <a:r>
              <a:t>little</a:t>
            </a:r>
          </a:p>
          <a:p>
            <a:pPr>
              <a:lnSpc>
                <a:spcPct val="90000"/>
              </a:lnSpc>
              <a:defRPr b="0"/>
            </a:pPr>
            <a:r>
              <a:t>lamb </a:t>
            </a:r>
          </a:p>
        </p:txBody>
      </p:sp>
      <p:sp>
        <p:nvSpPr>
          <p:cNvPr id="170" name="Shape 170"/>
          <p:cNvSpPr/>
          <p:nvPr/>
        </p:nvSpPr>
        <p:spPr>
          <a:xfrm>
            <a:off x="6606258" y="3093155"/>
            <a:ext cx="5748304" cy="596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 algn="l" defTabSz="1300480">
              <a:lnSpc>
                <a:spcPct val="90000"/>
              </a:lnSpc>
              <a:spcBef>
                <a:spcPts val="1000"/>
              </a:spcBef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for i in range(len(list)):</a:t>
            </a:r>
            <a:endParaRPr sz="3400"/>
          </a:p>
          <a:p>
            <a:pPr algn="l" defTabSz="1300480">
              <a:lnSpc>
                <a:spcPct val="90000"/>
              </a:lnSpc>
              <a:spcBef>
                <a:spcPts val="1000"/>
              </a:spcBef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	print i</a:t>
            </a:r>
            <a:endParaRPr sz="3400"/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b="1" sz="3400" u="sng">
                <a:latin typeface="Calibri"/>
                <a:ea typeface="Calibri"/>
                <a:cs typeface="Calibri"/>
                <a:sym typeface="Calibri"/>
              </a:defRPr>
            </a:pPr>
            <a:r>
              <a:t>Result: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0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1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2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3</a:t>
            </a:r>
          </a:p>
          <a:p>
            <a:pPr algn="l" defTabSz="1300480">
              <a:lnSpc>
                <a:spcPct val="90000"/>
              </a:lnSpc>
              <a:spcBef>
                <a:spcPts val="8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4 </a:t>
            </a:r>
          </a:p>
        </p:txBody>
      </p:sp>
      <p:sp>
        <p:nvSpPr>
          <p:cNvPr id="171" name="Shape 171"/>
          <p:cNvSpPr/>
          <p:nvPr/>
        </p:nvSpPr>
        <p:spPr>
          <a:xfrm>
            <a:off x="650238" y="1950718"/>
            <a:ext cx="11487577" cy="77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defTabSz="1300480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list = [‘Mary’, ‘had’, ‘a’, ‘little’, ‘lamb’]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5960533" y="3142826"/>
            <a:ext cx="1" cy="585216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p" bldLvl="5" animBg="1" rev="0" advAuto="0" spid="1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Indentation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/>
            <a:r>
              <a:t>Python has no braces or keywords for code blocks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C delimiter: {}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bash delimiter:</a:t>
            </a:r>
          </a:p>
          <a:p>
            <a:pPr lvl="2" marL="1238250" indent="-323850">
              <a:spcBef>
                <a:spcPts val="800"/>
              </a:spcBef>
              <a:defRPr sz="3400"/>
            </a:pPr>
            <a:r>
              <a:t>then…else…fi (if statements)</a:t>
            </a:r>
          </a:p>
          <a:p>
            <a:pPr lvl="2" marL="1238250" indent="-323850">
              <a:spcBef>
                <a:spcPts val="800"/>
              </a:spcBef>
              <a:defRPr sz="3400"/>
            </a:pPr>
            <a:r>
              <a:t>do…done (while, for loops)</a:t>
            </a:r>
          </a:p>
          <a:p>
            <a:pPr/>
            <a:r>
              <a:t>Indentation makes all the difference</a:t>
            </a:r>
          </a:p>
          <a:p>
            <a:pPr lvl="1" marL="845002" indent="-387802">
              <a:spcBef>
                <a:spcPts val="900"/>
              </a:spcBef>
              <a:defRPr sz="3800"/>
            </a:pPr>
            <a:r>
              <a:t>Tabs change code’s meaning!!    </a:t>
            </a:r>
          </a:p>
          <a:p>
            <a:pPr lvl="5" marL="0" indent="2286000" defTabSz="1300480">
              <a:spcBef>
                <a:spcPts val="600"/>
              </a:spcBef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