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Shape 127"/>
          <p:cNvSpPr/>
          <p:nvPr>
            <p:ph type="sldImg"/>
          </p:nvPr>
        </p:nvSpPr>
        <p:spPr>
          <a:xfrm>
            <a:off x="1143000" y="685800"/>
            <a:ext cx="4572000" cy="3429000"/>
          </a:xfrm>
          <a:prstGeom prst="rect">
            <a:avLst/>
          </a:prstGeom>
        </p:spPr>
        <p:txBody>
          <a:bodyPr/>
          <a:lstStyle/>
          <a:p>
            <a:pPr/>
          </a:p>
        </p:txBody>
      </p:sp>
      <p:sp>
        <p:nvSpPr>
          <p:cNvPr id="128" name="Shape 12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Slide">
    <p:spTree>
      <p:nvGrpSpPr>
        <p:cNvPr id="1" name=""/>
        <p:cNvGrpSpPr/>
        <p:nvPr/>
      </p:nvGrpSpPr>
      <p:grpSpPr>
        <a:xfrm>
          <a:off x="0" y="0"/>
          <a:ext cx="0" cy="0"/>
          <a:chOff x="0" y="0"/>
          <a:chExt cx="0" cy="0"/>
        </a:xfrm>
      </p:grpSpPr>
      <p:sp>
        <p:nvSpPr>
          <p:cNvPr id="11" name="Shape 11"/>
          <p:cNvSpPr/>
          <p:nvPr>
            <p:ph type="title"/>
          </p:nvPr>
        </p:nvSpPr>
        <p:spPr>
          <a:xfrm>
            <a:off x="685800" y="2130425"/>
            <a:ext cx="7772400" cy="1470025"/>
          </a:xfrm>
          <a:prstGeom prst="rect">
            <a:avLst/>
          </a:prstGeom>
        </p:spPr>
        <p:txBody>
          <a:bodyPr/>
          <a:lstStyle/>
          <a:p>
            <a:pPr/>
            <a:r>
              <a:t>Title Text</a:t>
            </a:r>
          </a:p>
        </p:txBody>
      </p:sp>
      <p:sp>
        <p:nvSpPr>
          <p:cNvPr id="12" name="Shape 12"/>
          <p:cNvSpPr/>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0" algn="ctr">
              <a:buSzTx/>
              <a:buFontTx/>
              <a:buNone/>
              <a:defRPr>
                <a:solidFill>
                  <a:srgbClr val="888888"/>
                </a:solidFill>
              </a:defRPr>
            </a:lvl2pPr>
            <a:lvl3pPr marL="0" indent="0" algn="ctr">
              <a:buSzTx/>
              <a:buFontTx/>
              <a:buNone/>
              <a:defRPr>
                <a:solidFill>
                  <a:srgbClr val="888888"/>
                </a:solidFill>
              </a:defRPr>
            </a:lvl3pPr>
            <a:lvl4pPr marL="0" indent="0" algn="ctr">
              <a:buSzTx/>
              <a:buFontTx/>
              <a:buNone/>
              <a:defRPr>
                <a:solidFill>
                  <a:srgbClr val="888888"/>
                </a:solidFill>
              </a:defRPr>
            </a:lvl4pPr>
            <a:lvl5pPr marL="0" indent="0" algn="ctr">
              <a:buSzTx/>
              <a:buFontTx/>
              <a:buNone/>
              <a:defRPr>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92" name="Shape 92"/>
          <p:cNvSpPr/>
          <p:nvPr>
            <p:ph type="title"/>
          </p:nvPr>
        </p:nvSpPr>
        <p:spPr>
          <a:prstGeom prst="rect">
            <a:avLst/>
          </a:prstGeom>
        </p:spPr>
        <p:txBody>
          <a:bodyPr/>
          <a:lstStyle/>
          <a:p>
            <a:pPr/>
            <a:r>
              <a:t>Title Text</a:t>
            </a:r>
          </a:p>
        </p:txBody>
      </p:sp>
      <p:sp>
        <p:nvSpPr>
          <p:cNvPr id="93" name="Shape 93"/>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4" name="Shape 9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Vertical Title and Text">
    <p:spTree>
      <p:nvGrpSpPr>
        <p:cNvPr id="1" name=""/>
        <p:cNvGrpSpPr/>
        <p:nvPr/>
      </p:nvGrpSpPr>
      <p:grpSpPr>
        <a:xfrm>
          <a:off x="0" y="0"/>
          <a:ext cx="0" cy="0"/>
          <a:chOff x="0" y="0"/>
          <a:chExt cx="0" cy="0"/>
        </a:xfrm>
      </p:grpSpPr>
      <p:sp>
        <p:nvSpPr>
          <p:cNvPr id="101" name="Shape 101"/>
          <p:cNvSpPr/>
          <p:nvPr>
            <p:ph type="title"/>
          </p:nvPr>
        </p:nvSpPr>
        <p:spPr>
          <a:xfrm>
            <a:off x="6629400" y="274638"/>
            <a:ext cx="2057400" cy="5851527"/>
          </a:xfrm>
          <a:prstGeom prst="rect">
            <a:avLst/>
          </a:prstGeom>
        </p:spPr>
        <p:txBody>
          <a:bodyPr/>
          <a:lstStyle/>
          <a:p>
            <a:pPr/>
            <a:r>
              <a:t>Title Text</a:t>
            </a:r>
          </a:p>
        </p:txBody>
      </p:sp>
      <p:sp>
        <p:nvSpPr>
          <p:cNvPr id="102" name="Shape 102"/>
          <p:cNvSpPr/>
          <p:nvPr>
            <p:ph type="body" idx="1"/>
          </p:nvPr>
        </p:nvSpPr>
        <p:spPr>
          <a:xfrm>
            <a:off x="457200" y="274638"/>
            <a:ext cx="6019800" cy="5851527"/>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sp>
        <p:nvSpPr>
          <p:cNvPr id="110" name="Shape 110"/>
          <p:cNvSpPr/>
          <p:nvPr>
            <p:ph type="title"/>
          </p:nvPr>
        </p:nvSpPr>
        <p:spPr>
          <a:xfrm>
            <a:off x="457200" y="274636"/>
            <a:ext cx="8229600" cy="1143002"/>
          </a:xfrm>
          <a:prstGeom prst="rect">
            <a:avLst/>
          </a:prstGeom>
        </p:spPr>
        <p:txBody>
          <a:bodyPr/>
          <a:lstStyle>
            <a:lvl1pPr>
              <a:defRPr>
                <a:latin typeface="Arial"/>
                <a:ea typeface="Arial"/>
                <a:cs typeface="Arial"/>
                <a:sym typeface="Arial"/>
              </a:defRPr>
            </a:lvl1pPr>
          </a:lstStyle>
          <a:p>
            <a:pPr/>
            <a:r>
              <a:t>Title Text</a:t>
            </a:r>
          </a:p>
        </p:txBody>
      </p:sp>
      <p:sp>
        <p:nvSpPr>
          <p:cNvPr id="111" name="Shape 111"/>
          <p:cNvSpPr/>
          <p:nvPr>
            <p:ph type="body" idx="1"/>
          </p:nvPr>
        </p:nvSpPr>
        <p:spPr>
          <a:prstGeom prst="rect">
            <a:avLst/>
          </a:prstGeom>
        </p:spPr>
        <p:txBody>
          <a:bodyPr/>
          <a:lstStyle>
            <a:lvl1pPr>
              <a:buFontTx/>
              <a:buChar char="»"/>
              <a:defRPr>
                <a:latin typeface="Arial"/>
                <a:ea typeface="Arial"/>
                <a:cs typeface="Arial"/>
                <a:sym typeface="Arial"/>
              </a:defRPr>
            </a:lvl1pPr>
            <a:lvl2pPr>
              <a:buFontTx/>
              <a:defRPr>
                <a:latin typeface="Arial"/>
                <a:ea typeface="Arial"/>
                <a:cs typeface="Arial"/>
                <a:sym typeface="Arial"/>
              </a:defRPr>
            </a:lvl2pPr>
            <a:lvl3pPr>
              <a:buFontTx/>
              <a:defRPr>
                <a:latin typeface="Arial"/>
                <a:ea typeface="Arial"/>
                <a:cs typeface="Arial"/>
                <a:sym typeface="Arial"/>
              </a:defRPr>
            </a:lvl3pPr>
            <a:lvl4pPr>
              <a:buFontTx/>
              <a:defRPr>
                <a:latin typeface="Arial"/>
                <a:ea typeface="Arial"/>
                <a:cs typeface="Arial"/>
                <a:sym typeface="Arial"/>
              </a:defRPr>
            </a:lvl4pPr>
            <a:lvl5pPr marL="2235200" indent="-406400">
              <a:buFontTx/>
              <a:defRPr>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112" name="Shape 112"/>
          <p:cNvSpPr/>
          <p:nvPr>
            <p:ph type="sldNum" sz="quarter" idx="2"/>
          </p:nvPr>
        </p:nvSpPr>
        <p:spPr>
          <a:xfrm>
            <a:off x="8384894" y="6245225"/>
            <a:ext cx="301907" cy="288822"/>
          </a:xfrm>
          <a:prstGeom prst="rect">
            <a:avLst/>
          </a:prstGeom>
        </p:spPr>
        <p:txBody>
          <a:bodyPr anchor="t"/>
          <a:lstStyle>
            <a:lvl1pPr>
              <a:defRPr sz="1400">
                <a:solidFill>
                  <a:srgbClr val="000000"/>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119" name="Shape 119"/>
          <p:cNvSpPr/>
          <p:nvPr>
            <p:ph type="title"/>
          </p:nvPr>
        </p:nvSpPr>
        <p:spPr>
          <a:xfrm>
            <a:off x="457199" y="274637"/>
            <a:ext cx="8229602" cy="1143002"/>
          </a:xfrm>
          <a:prstGeom prst="rect">
            <a:avLst/>
          </a:prstGeom>
        </p:spPr>
        <p:txBody>
          <a:bodyPr/>
          <a:lstStyle>
            <a:lvl1pPr>
              <a:defRPr sz="4200"/>
            </a:lvl1pPr>
          </a:lstStyle>
          <a:p>
            <a:pPr/>
            <a:r>
              <a:t>Title Text</a:t>
            </a:r>
          </a:p>
        </p:txBody>
      </p:sp>
      <p:sp>
        <p:nvSpPr>
          <p:cNvPr id="120" name="Shape 120"/>
          <p:cNvSpPr/>
          <p:nvPr>
            <p:ph type="body" idx="1"/>
          </p:nvPr>
        </p:nvSpPr>
        <p:spPr>
          <a:xfrm>
            <a:off x="457199" y="1600199"/>
            <a:ext cx="8229602" cy="4525965"/>
          </a:xfrm>
          <a:prstGeom prst="rect">
            <a:avLst/>
          </a:prstGeom>
        </p:spPr>
        <p:txBody>
          <a:bodyPr/>
          <a:lstStyle>
            <a:lvl1pPr marL="321468" indent="-321468">
              <a:defRPr sz="3000"/>
            </a:lvl1pPr>
            <a:lvl2pPr marL="763360" indent="-306160">
              <a:defRPr sz="3000"/>
            </a:lvl2pPr>
            <a:lvl3pPr marL="1200150" indent="-285750">
              <a:defRPr sz="3000"/>
            </a:lvl3pPr>
            <a:lvl4pPr marL="1714500" indent="-342899">
              <a:defRPr sz="3000"/>
            </a:lvl4pPr>
            <a:lvl5pPr marL="2171700" indent="-342900">
              <a:defRPr sz="3000"/>
            </a:lvl5pPr>
          </a:lstStyle>
          <a:p>
            <a:pPr/>
            <a:r>
              <a:t>Body Level One</a:t>
            </a:r>
          </a:p>
          <a:p>
            <a:pPr lvl="1"/>
            <a:r>
              <a:t>Body Level Two</a:t>
            </a:r>
          </a:p>
          <a:p>
            <a:pPr lvl="2"/>
            <a:r>
              <a:t>Body Level Three</a:t>
            </a:r>
          </a:p>
          <a:p>
            <a:pPr lvl="3"/>
            <a:r>
              <a:t>Body Level Four</a:t>
            </a:r>
          </a:p>
          <a:p>
            <a:pPr lvl="4"/>
            <a:r>
              <a:t>Body Level Five</a:t>
            </a:r>
          </a:p>
        </p:txBody>
      </p:sp>
      <p:sp>
        <p:nvSpPr>
          <p:cNvPr id="121" name="Shape 121"/>
          <p:cNvSpPr/>
          <p:nvPr>
            <p:ph type="sldNum" sz="quarter" idx="2"/>
          </p:nvPr>
        </p:nvSpPr>
        <p:spPr>
          <a:xfrm>
            <a:off x="8436141" y="6416993"/>
            <a:ext cx="250660" cy="243839"/>
          </a:xfrm>
          <a:prstGeom prst="rect">
            <a:avLst/>
          </a:prstGeom>
        </p:spPr>
        <p:txBody>
          <a:bodyPr/>
          <a:lstStyle>
            <a:lvl1pPr>
              <a:defRPr sz="11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0" name="Shape 20"/>
          <p:cNvSpPr/>
          <p:nvPr>
            <p:ph type="title"/>
          </p:nvPr>
        </p:nvSpPr>
        <p:spPr>
          <a:prstGeom prst="rect">
            <a:avLst/>
          </a:prstGeom>
        </p:spPr>
        <p:txBody>
          <a:bodyPr/>
          <a:lstStyle/>
          <a:p>
            <a:pPr/>
            <a:r>
              <a:t>Title Text</a:t>
            </a:r>
          </a:p>
        </p:txBody>
      </p:sp>
      <p:sp>
        <p:nvSpPr>
          <p:cNvPr id="21" name="Shape 21"/>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hape 2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Section Header">
    <p:spTree>
      <p:nvGrpSpPr>
        <p:cNvPr id="1" name=""/>
        <p:cNvGrpSpPr/>
        <p:nvPr/>
      </p:nvGrpSpPr>
      <p:grpSpPr>
        <a:xfrm>
          <a:off x="0" y="0"/>
          <a:ext cx="0" cy="0"/>
          <a:chOff x="0" y="0"/>
          <a:chExt cx="0" cy="0"/>
        </a:xfrm>
      </p:grpSpPr>
      <p:sp>
        <p:nvSpPr>
          <p:cNvPr id="29" name="Shape 29"/>
          <p:cNvSpPr/>
          <p:nvPr>
            <p:ph type="title"/>
          </p:nvPr>
        </p:nvSpPr>
        <p:spPr>
          <a:xfrm>
            <a:off x="722312" y="4406900"/>
            <a:ext cx="7772401" cy="1362075"/>
          </a:xfrm>
          <a:prstGeom prst="rect">
            <a:avLst/>
          </a:prstGeom>
        </p:spPr>
        <p:txBody>
          <a:bodyPr anchor="t"/>
          <a:lstStyle>
            <a:lvl1pPr algn="l">
              <a:defRPr b="1" cap="all" sz="4000"/>
            </a:lvl1pPr>
          </a:lstStyle>
          <a:p>
            <a:pPr/>
            <a:r>
              <a:t>Title Text</a:t>
            </a:r>
          </a:p>
        </p:txBody>
      </p:sp>
      <p:sp>
        <p:nvSpPr>
          <p:cNvPr id="30" name="Shape 30"/>
          <p:cNvSpPr/>
          <p:nvPr>
            <p:ph type="body" sz="quarter" idx="1"/>
          </p:nvPr>
        </p:nvSpPr>
        <p:spPr>
          <a:xfrm>
            <a:off x="722312" y="2906713"/>
            <a:ext cx="7772401" cy="1500189"/>
          </a:xfrm>
          <a:prstGeom prst="rect">
            <a:avLst/>
          </a:prstGeom>
        </p:spPr>
        <p:txBody>
          <a:bodyPr anchor="b"/>
          <a:lstStyle>
            <a:lvl1pPr marL="0" indent="0">
              <a:spcBef>
                <a:spcPts val="400"/>
              </a:spcBef>
              <a:buSzTx/>
              <a:buFontTx/>
              <a:buNone/>
              <a:defRPr sz="2000">
                <a:solidFill>
                  <a:srgbClr val="888888"/>
                </a:solidFill>
              </a:defRPr>
            </a:lvl1pPr>
            <a:lvl2pPr marL="0" indent="0">
              <a:spcBef>
                <a:spcPts val="400"/>
              </a:spcBef>
              <a:buSzTx/>
              <a:buFontTx/>
              <a:buNone/>
              <a:defRPr sz="2000">
                <a:solidFill>
                  <a:srgbClr val="888888"/>
                </a:solidFill>
              </a:defRPr>
            </a:lvl2pPr>
            <a:lvl3pPr marL="0" indent="0">
              <a:spcBef>
                <a:spcPts val="400"/>
              </a:spcBef>
              <a:buSzTx/>
              <a:buFontTx/>
              <a:buNone/>
              <a:defRPr sz="2000">
                <a:solidFill>
                  <a:srgbClr val="888888"/>
                </a:solidFill>
              </a:defRPr>
            </a:lvl3pPr>
            <a:lvl4pPr marL="0" indent="0">
              <a:spcBef>
                <a:spcPts val="400"/>
              </a:spcBef>
              <a:buSzTx/>
              <a:buFontTx/>
              <a:buNone/>
              <a:defRPr sz="2000">
                <a:solidFill>
                  <a:srgbClr val="888888"/>
                </a:solidFill>
              </a:defRPr>
            </a:lvl4pPr>
            <a:lvl5pPr marL="0" indent="0">
              <a:spcBef>
                <a:spcPts val="400"/>
              </a:spcBef>
              <a:buSzTx/>
              <a:buFontTx/>
              <a:buNone/>
              <a:defRPr sz="20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sp>
        <p:nvSpPr>
          <p:cNvPr id="38" name="Shape 38"/>
          <p:cNvSpPr/>
          <p:nvPr>
            <p:ph type="title"/>
          </p:nvPr>
        </p:nvSpPr>
        <p:spPr>
          <a:prstGeom prst="rect">
            <a:avLst/>
          </a:prstGeom>
        </p:spPr>
        <p:txBody>
          <a:bodyPr/>
          <a:lstStyle/>
          <a:p>
            <a:pPr/>
            <a:r>
              <a:t>Title Text</a:t>
            </a:r>
          </a:p>
        </p:txBody>
      </p:sp>
      <p:sp>
        <p:nvSpPr>
          <p:cNvPr id="39" name="Shape 39"/>
          <p:cNvSpPr/>
          <p:nvPr>
            <p:ph type="body" sz="half"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8" indent="-320038">
              <a:spcBef>
                <a:spcPts val="600"/>
              </a:spcBef>
              <a:defRPr sz="2800"/>
            </a:lvl3pPr>
            <a:lvl4pPr marL="1727200" indent="-355600">
              <a:spcBef>
                <a:spcPts val="600"/>
              </a:spcBef>
              <a:defRPr sz="2800"/>
            </a:lvl4pPr>
            <a:lvl5pPr marL="2184400" indent="-355600">
              <a:spcBef>
                <a:spcPts val="6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40" name="Shape 4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47" name="Shape 47"/>
          <p:cNvSpPr/>
          <p:nvPr>
            <p:ph type="title"/>
          </p:nvPr>
        </p:nvSpPr>
        <p:spPr>
          <a:prstGeom prst="rect">
            <a:avLst/>
          </a:prstGeom>
        </p:spPr>
        <p:txBody>
          <a:bodyPr/>
          <a:lstStyle/>
          <a:p>
            <a:pPr/>
            <a:r>
              <a:t>Title Text</a:t>
            </a:r>
          </a:p>
        </p:txBody>
      </p:sp>
      <p:sp>
        <p:nvSpPr>
          <p:cNvPr id="48" name="Shape 48"/>
          <p:cNvSpPr/>
          <p:nvPr>
            <p:ph type="body" sz="quarter" idx="1"/>
          </p:nvPr>
        </p:nvSpPr>
        <p:spPr>
          <a:xfrm>
            <a:off x="457200" y="1535112"/>
            <a:ext cx="4040188" cy="639763"/>
          </a:xfrm>
          <a:prstGeom prst="rect">
            <a:avLst/>
          </a:prstGeom>
        </p:spPr>
        <p:txBody>
          <a:bodyPr anchor="b"/>
          <a:lstStyle>
            <a:lvl1pPr marL="0" indent="0">
              <a:spcBef>
                <a:spcPts val="500"/>
              </a:spcBef>
              <a:buSzTx/>
              <a:buFontTx/>
              <a:buNone/>
              <a:defRPr b="1" sz="2400"/>
            </a:lvl1pPr>
            <a:lvl2pPr marL="0" indent="0">
              <a:spcBef>
                <a:spcPts val="500"/>
              </a:spcBef>
              <a:buSzTx/>
              <a:buFontTx/>
              <a:buNone/>
              <a:defRPr b="1" sz="2400"/>
            </a:lvl2pPr>
            <a:lvl3pPr marL="0" indent="0">
              <a:spcBef>
                <a:spcPts val="500"/>
              </a:spcBef>
              <a:buSzTx/>
              <a:buFontTx/>
              <a:buNone/>
              <a:defRPr b="1" sz="2400"/>
            </a:lvl3pPr>
            <a:lvl4pPr marL="0" indent="0">
              <a:spcBef>
                <a:spcPts val="500"/>
              </a:spcBef>
              <a:buSzTx/>
              <a:buFontTx/>
              <a:buNone/>
              <a:defRPr b="1" sz="2400"/>
            </a:lvl4pPr>
            <a:lvl5pPr marL="0" indent="0">
              <a:spcBef>
                <a:spcPts val="500"/>
              </a:spcBef>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Shape 49"/>
          <p:cNvSpPr/>
          <p:nvPr>
            <p:ph type="body" sz="quarter" idx="13"/>
          </p:nvPr>
        </p:nvSpPr>
        <p:spPr>
          <a:xfrm>
            <a:off x="4645025" y="1535112"/>
            <a:ext cx="4041775" cy="639764"/>
          </a:xfrm>
          <a:prstGeom prst="rect">
            <a:avLst/>
          </a:prstGeom>
        </p:spPr>
        <p:txBody>
          <a:bodyPr anchor="b"/>
          <a:lstStyle/>
          <a:p>
            <a:pPr/>
          </a:p>
        </p:txBody>
      </p:sp>
      <p:sp>
        <p:nvSpPr>
          <p:cNvPr id="50" name="Shape 5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57" name="Shape 57"/>
          <p:cNvSpPr/>
          <p:nvPr>
            <p:ph type="title"/>
          </p:nvPr>
        </p:nvSpPr>
        <p:spPr>
          <a:prstGeom prst="rect">
            <a:avLst/>
          </a:prstGeom>
        </p:spPr>
        <p:txBody>
          <a:bodyPr/>
          <a:lstStyle/>
          <a:p>
            <a:pPr/>
            <a:r>
              <a:t>Title Text</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65" name="Shape 6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Content with Caption">
    <p:spTree>
      <p:nvGrpSpPr>
        <p:cNvPr id="1" name=""/>
        <p:cNvGrpSpPr/>
        <p:nvPr/>
      </p:nvGrpSpPr>
      <p:grpSpPr>
        <a:xfrm>
          <a:off x="0" y="0"/>
          <a:ext cx="0" cy="0"/>
          <a:chOff x="0" y="0"/>
          <a:chExt cx="0" cy="0"/>
        </a:xfrm>
      </p:grpSpPr>
      <p:sp>
        <p:nvSpPr>
          <p:cNvPr id="72" name="Shape 72"/>
          <p:cNvSpPr/>
          <p:nvPr>
            <p:ph type="title"/>
          </p:nvPr>
        </p:nvSpPr>
        <p:spPr>
          <a:xfrm>
            <a:off x="457200" y="273050"/>
            <a:ext cx="3008315" cy="1162050"/>
          </a:xfrm>
          <a:prstGeom prst="rect">
            <a:avLst/>
          </a:prstGeom>
        </p:spPr>
        <p:txBody>
          <a:bodyPr anchor="b"/>
          <a:lstStyle>
            <a:lvl1pPr algn="l">
              <a:defRPr b="1" sz="2000"/>
            </a:lvl1pPr>
          </a:lstStyle>
          <a:p>
            <a:pPr/>
            <a:r>
              <a:t>Title Text</a:t>
            </a:r>
          </a:p>
        </p:txBody>
      </p:sp>
      <p:sp>
        <p:nvSpPr>
          <p:cNvPr id="73" name="Shape 73"/>
          <p:cNvSpPr/>
          <p:nvPr>
            <p:ph type="body" idx="1"/>
          </p:nvPr>
        </p:nvSpPr>
        <p:spPr>
          <a:xfrm>
            <a:off x="3575050" y="273050"/>
            <a:ext cx="5111750" cy="585311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4" name="Shape 74"/>
          <p:cNvSpPr/>
          <p:nvPr>
            <p:ph type="body" sz="half" idx="13"/>
          </p:nvPr>
        </p:nvSpPr>
        <p:spPr>
          <a:xfrm>
            <a:off x="457198" y="1435100"/>
            <a:ext cx="3008317" cy="4691063"/>
          </a:xfrm>
          <a:prstGeom prst="rect">
            <a:avLst/>
          </a:prstGeom>
        </p:spPr>
        <p:txBody>
          <a:bodyPr/>
          <a:lstStyle/>
          <a:p>
            <a:pPr/>
          </a:p>
        </p:txBody>
      </p:sp>
      <p:sp>
        <p:nvSpPr>
          <p:cNvPr id="75" name="Shape 7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spTree>
      <p:nvGrpSpPr>
        <p:cNvPr id="1" name=""/>
        <p:cNvGrpSpPr/>
        <p:nvPr/>
      </p:nvGrpSpPr>
      <p:grpSpPr>
        <a:xfrm>
          <a:off x="0" y="0"/>
          <a:ext cx="0" cy="0"/>
          <a:chOff x="0" y="0"/>
          <a:chExt cx="0" cy="0"/>
        </a:xfrm>
      </p:grpSpPr>
      <p:sp>
        <p:nvSpPr>
          <p:cNvPr id="82" name="Shape 82"/>
          <p:cNvSpPr/>
          <p:nvPr>
            <p:ph type="title"/>
          </p:nvPr>
        </p:nvSpPr>
        <p:spPr>
          <a:xfrm>
            <a:off x="1792288" y="4800600"/>
            <a:ext cx="5486402" cy="566738"/>
          </a:xfrm>
          <a:prstGeom prst="rect">
            <a:avLst/>
          </a:prstGeom>
        </p:spPr>
        <p:txBody>
          <a:bodyPr anchor="b"/>
          <a:lstStyle>
            <a:lvl1pPr algn="l">
              <a:defRPr b="1" sz="2000"/>
            </a:lvl1pPr>
          </a:lstStyle>
          <a:p>
            <a:pPr/>
            <a:r>
              <a:t>Title Text</a:t>
            </a:r>
          </a:p>
        </p:txBody>
      </p:sp>
      <p:sp>
        <p:nvSpPr>
          <p:cNvPr id="83" name="Shape 83"/>
          <p:cNvSpPr/>
          <p:nvPr>
            <p:ph type="pic" sz="half" idx="13"/>
          </p:nvPr>
        </p:nvSpPr>
        <p:spPr>
          <a:xfrm>
            <a:off x="1792288" y="612775"/>
            <a:ext cx="5486402" cy="4114800"/>
          </a:xfrm>
          <a:prstGeom prst="rect">
            <a:avLst/>
          </a:prstGeom>
        </p:spPr>
        <p:txBody>
          <a:bodyPr lIns="91439" tIns="45719" rIns="91439" bIns="45719">
            <a:noAutofit/>
          </a:bodyPr>
          <a:lstStyle/>
          <a:p>
            <a:pPr/>
          </a:p>
        </p:txBody>
      </p:sp>
      <p:sp>
        <p:nvSpPr>
          <p:cNvPr id="84" name="Shape 84"/>
          <p:cNvSpPr/>
          <p:nvPr>
            <p:ph type="body" sz="quarter" idx="1"/>
          </p:nvPr>
        </p:nvSpPr>
        <p:spPr>
          <a:xfrm>
            <a:off x="1792288" y="5367337"/>
            <a:ext cx="5486402" cy="804864"/>
          </a:xfrm>
          <a:prstGeom prst="rect">
            <a:avLst/>
          </a:prstGeom>
        </p:spPr>
        <p:txBody>
          <a:bodyPr/>
          <a:lstStyle>
            <a:lvl1pPr marL="0" indent="0">
              <a:spcBef>
                <a:spcPts val="300"/>
              </a:spcBef>
              <a:buSzTx/>
              <a:buFontTx/>
              <a:buNone/>
              <a:defRPr sz="1400"/>
            </a:lvl1pPr>
            <a:lvl2pPr marL="0" indent="0">
              <a:spcBef>
                <a:spcPts val="300"/>
              </a:spcBef>
              <a:buSzTx/>
              <a:buFontTx/>
              <a:buNone/>
              <a:defRPr sz="1400"/>
            </a:lvl2pPr>
            <a:lvl3pPr marL="0" indent="0">
              <a:spcBef>
                <a:spcPts val="300"/>
              </a:spcBef>
              <a:buSzTx/>
              <a:buFontTx/>
              <a:buNone/>
              <a:defRPr sz="1400"/>
            </a:lvl3pPr>
            <a:lvl4pPr marL="0" indent="0">
              <a:spcBef>
                <a:spcPts val="300"/>
              </a:spcBef>
              <a:buSzTx/>
              <a:buFontTx/>
              <a:buNone/>
              <a:defRPr sz="1400"/>
            </a:lvl4pPr>
            <a:lvl5pPr marL="0" indent="0">
              <a:spcBef>
                <a:spcPts val="300"/>
              </a:spcBef>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85" name="Shape 8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457200" y="274638"/>
            <a:ext cx="8229600" cy="114300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r>
              <a:t>Title Text</a:t>
            </a:r>
          </a:p>
        </p:txBody>
      </p:sp>
      <p:sp>
        <p:nvSpPr>
          <p:cNvPr id="3" name="Shape 3"/>
          <p:cNvSpPr/>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8422821" y="6404293"/>
            <a:ext cx="263980" cy="269239"/>
          </a:xfrm>
          <a:prstGeom prst="rect">
            <a:avLst/>
          </a:prstGeom>
          <a:ln w="12700">
            <a:miter lim="400000"/>
          </a:ln>
        </p:spPr>
        <p:txBody>
          <a:bodyPr wrap="none" lIns="45718" tIns="45718" rIns="45718" bIns="45718"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arkdust.net/files/GDB%20Cheat%20Sheet.pdf" TargetMode="Externa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 name="Shape 130"/>
          <p:cNvSpPr/>
          <p:nvPr>
            <p:ph type="title"/>
          </p:nvPr>
        </p:nvSpPr>
        <p:spPr>
          <a:xfrm>
            <a:off x="1926688" y="1412725"/>
            <a:ext cx="5290625" cy="2257464"/>
          </a:xfrm>
          <a:prstGeom prst="rect">
            <a:avLst/>
          </a:prstGeom>
        </p:spPr>
        <p:txBody>
          <a:bodyPr/>
          <a:lstStyle/>
          <a:p>
            <a:pPr>
              <a:defRPr b="1" sz="3900"/>
            </a:pPr>
            <a:r>
              <a:t>CS35L - 5</a:t>
            </a:r>
          </a:p>
          <a:p>
            <a:pPr>
              <a:defRPr b="1" sz="3900"/>
            </a:pPr>
            <a:r>
              <a:t>Week 4 Lec 2</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7" name="Shape 157"/>
          <p:cNvSpPr/>
          <p:nvPr>
            <p:ph type="title"/>
          </p:nvPr>
        </p:nvSpPr>
        <p:spPr>
          <a:xfrm>
            <a:off x="457200" y="274637"/>
            <a:ext cx="8229600" cy="1143001"/>
          </a:xfrm>
          <a:prstGeom prst="rect">
            <a:avLst/>
          </a:prstGeom>
        </p:spPr>
        <p:txBody>
          <a:bodyPr/>
          <a:lstStyle/>
          <a:p>
            <a:pPr/>
            <a:r>
              <a:t>Conditional Breakpoints</a:t>
            </a:r>
          </a:p>
        </p:txBody>
      </p:sp>
      <p:sp>
        <p:nvSpPr>
          <p:cNvPr id="158" name="Shape 158"/>
          <p:cNvSpPr/>
          <p:nvPr>
            <p:ph type="body" idx="1"/>
          </p:nvPr>
        </p:nvSpPr>
        <p:spPr>
          <a:xfrm>
            <a:off x="457200" y="1600200"/>
            <a:ext cx="8229600" cy="4525963"/>
          </a:xfrm>
          <a:prstGeom prst="rect">
            <a:avLst/>
          </a:prstGeom>
        </p:spPr>
        <p:txBody>
          <a:bodyPr/>
          <a:lstStyle/>
          <a:p>
            <a:pPr>
              <a:buChar char="•"/>
            </a:pPr>
            <a:r>
              <a:t>break [</a:t>
            </a:r>
            <a:r>
              <a:rPr i="1"/>
              <a:t>position</a:t>
            </a:r>
            <a:r>
              <a:t>] if </a:t>
            </a:r>
            <a:r>
              <a:rPr i="1"/>
              <a:t>expression</a:t>
            </a:r>
            <a:r>
              <a:t> </a:t>
            </a:r>
          </a:p>
          <a:p>
            <a:pPr>
              <a:buChar char="•"/>
            </a:pPr>
          </a:p>
          <a:p>
            <a:pPr>
              <a:spcBef>
                <a:spcPts val="400"/>
              </a:spcBef>
              <a:buSzTx/>
              <a:buNone/>
              <a:defRPr sz="2000">
                <a:latin typeface="Courier New"/>
                <a:ea typeface="Courier New"/>
                <a:cs typeface="Courier New"/>
                <a:sym typeface="Courier New"/>
              </a:defRPr>
            </a:pPr>
            <a:r>
              <a:t>(gdb) </a:t>
            </a:r>
            <a:r>
              <a:rPr b="1"/>
              <a:t>s</a:t>
            </a:r>
            <a:r>
              <a:t> </a:t>
            </a:r>
          </a:p>
          <a:p>
            <a:pPr>
              <a:spcBef>
                <a:spcPts val="400"/>
              </a:spcBef>
              <a:buSzTx/>
              <a:buNone/>
              <a:defRPr sz="2000">
                <a:latin typeface="Courier New"/>
                <a:ea typeface="Courier New"/>
                <a:cs typeface="Courier New"/>
                <a:sym typeface="Courier New"/>
              </a:defRPr>
            </a:pPr>
            <a:r>
              <a:t>27 for ( i = 1; i &lt;= limit ; ++i ) </a:t>
            </a:r>
          </a:p>
          <a:p>
            <a:pPr>
              <a:spcBef>
                <a:spcPts val="400"/>
              </a:spcBef>
              <a:buSzTx/>
              <a:buNone/>
              <a:defRPr sz="2000">
                <a:latin typeface="Courier New"/>
                <a:ea typeface="Courier New"/>
                <a:cs typeface="Courier New"/>
                <a:sym typeface="Courier New"/>
              </a:defRPr>
            </a:pPr>
            <a:r>
              <a:t>(gdb) </a:t>
            </a:r>
            <a:r>
              <a:rPr b="1"/>
              <a:t>break 28 if i == limit - 1</a:t>
            </a:r>
            <a:r>
              <a:t> </a:t>
            </a:r>
          </a:p>
          <a:p>
            <a:pPr>
              <a:buSzTx/>
              <a:buNone/>
              <a:defRPr sz="2000">
                <a:latin typeface="Courier New"/>
                <a:ea typeface="Courier New"/>
                <a:cs typeface="Courier New"/>
                <a:sym typeface="Courier New"/>
              </a:defRPr>
            </a:pPr>
            <a:r>
              <a:t>Breakpoint 1 at 0x4010e7: file gdb_test.c, line 28</a:t>
            </a:r>
            <a:r>
              <a:rPr sz="3200">
                <a:latin typeface="Arial"/>
                <a:ea typeface="Arial"/>
                <a:cs typeface="Arial"/>
                <a:sym typeface="Arial"/>
              </a:rPr>
              <a:t>. </a:t>
            </a:r>
          </a:p>
        </p:txBody>
      </p:sp>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0" name="Shape 160"/>
          <p:cNvSpPr/>
          <p:nvPr>
            <p:ph type="title"/>
          </p:nvPr>
        </p:nvSpPr>
        <p:spPr>
          <a:xfrm>
            <a:off x="457200" y="274638"/>
            <a:ext cx="8229600" cy="1143002"/>
          </a:xfrm>
          <a:prstGeom prst="rect">
            <a:avLst/>
          </a:prstGeom>
        </p:spPr>
        <p:txBody>
          <a:bodyPr/>
          <a:lstStyle>
            <a:lvl1pPr>
              <a:defRPr b="1"/>
            </a:lvl1pPr>
          </a:lstStyle>
          <a:p>
            <a:pPr/>
            <a:r>
              <a:t>Breakpoints</a:t>
            </a:r>
          </a:p>
        </p:txBody>
      </p:sp>
      <p:sp>
        <p:nvSpPr>
          <p:cNvPr id="161" name="Shape 161"/>
          <p:cNvSpPr/>
          <p:nvPr>
            <p:ph type="body" idx="1"/>
          </p:nvPr>
        </p:nvSpPr>
        <p:spPr>
          <a:xfrm>
            <a:off x="457200" y="1625600"/>
            <a:ext cx="8229600" cy="4525963"/>
          </a:xfrm>
          <a:prstGeom prst="rect">
            <a:avLst/>
          </a:prstGeom>
        </p:spPr>
        <p:txBody>
          <a:bodyPr/>
          <a:lstStyle/>
          <a:p>
            <a:pPr/>
            <a:r>
              <a:t>Setting a breakpoint and running the program will stop program where you tell it to</a:t>
            </a:r>
          </a:p>
          <a:p>
            <a:pPr/>
          </a:p>
          <a:p>
            <a:pPr/>
            <a:r>
              <a:t>You can set as many breakpoints as you want</a:t>
            </a:r>
          </a:p>
          <a:p>
            <a:pPr lvl="1" marL="742950" indent="-285750">
              <a:spcBef>
                <a:spcPts val="600"/>
              </a:spcBef>
              <a:defRPr sz="2800">
                <a:latin typeface="Courier New"/>
                <a:ea typeface="Courier New"/>
                <a:cs typeface="Courier New"/>
                <a:sym typeface="Courier New"/>
              </a:defRPr>
            </a:pPr>
            <a:r>
              <a:t>(gdb) info breakpoints|break|br|b </a:t>
            </a:r>
            <a:r>
              <a:rPr>
                <a:latin typeface="+mn-lt"/>
                <a:ea typeface="+mn-ea"/>
                <a:cs typeface="+mn-cs"/>
                <a:sym typeface="Calibri"/>
              </a:rPr>
              <a:t>shows a list of all breakpoints </a:t>
            </a:r>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3" name="Shape 163"/>
          <p:cNvSpPr/>
          <p:nvPr>
            <p:ph type="title"/>
          </p:nvPr>
        </p:nvSpPr>
        <p:spPr>
          <a:xfrm>
            <a:off x="457200" y="274638"/>
            <a:ext cx="8229600" cy="1143002"/>
          </a:xfrm>
          <a:prstGeom prst="rect">
            <a:avLst/>
          </a:prstGeom>
        </p:spPr>
        <p:txBody>
          <a:bodyPr/>
          <a:lstStyle>
            <a:lvl1pPr defTabSz="896111">
              <a:defRPr b="1" sz="3800"/>
            </a:lvl1pPr>
          </a:lstStyle>
          <a:p>
            <a:pPr/>
            <a:r>
              <a:t>Deleting, Disabling and Ignoring BPs</a:t>
            </a:r>
          </a:p>
        </p:txBody>
      </p:sp>
      <p:sp>
        <p:nvSpPr>
          <p:cNvPr id="164" name="Shape 164"/>
          <p:cNvSpPr/>
          <p:nvPr>
            <p:ph type="body" idx="1"/>
          </p:nvPr>
        </p:nvSpPr>
        <p:spPr>
          <a:xfrm>
            <a:off x="457200" y="1612900"/>
            <a:ext cx="8229600" cy="4525963"/>
          </a:xfrm>
          <a:prstGeom prst="rect">
            <a:avLst/>
          </a:prstGeom>
        </p:spPr>
        <p:txBody>
          <a:bodyPr/>
          <a:lstStyle/>
          <a:p>
            <a:pPr>
              <a:lnSpc>
                <a:spcPct val="80000"/>
              </a:lnSpc>
              <a:spcBef>
                <a:spcPts val="500"/>
              </a:spcBef>
              <a:defRPr sz="2400">
                <a:latin typeface="Courier New"/>
                <a:ea typeface="Courier New"/>
                <a:cs typeface="Courier New"/>
                <a:sym typeface="Courier New"/>
              </a:defRPr>
            </a:pPr>
            <a:r>
              <a:t>(gdb) delete [bp_number | range]</a:t>
            </a:r>
          </a:p>
          <a:p>
            <a:pPr lvl="1" marL="742950" indent="-285750">
              <a:lnSpc>
                <a:spcPct val="80000"/>
              </a:lnSpc>
              <a:spcBef>
                <a:spcPts val="500"/>
              </a:spcBef>
              <a:defRPr sz="2100"/>
            </a:pPr>
            <a:r>
              <a:t>Deletes the specified breakpoint or range of breakpoints</a:t>
            </a:r>
          </a:p>
          <a:p>
            <a:pPr>
              <a:lnSpc>
                <a:spcPct val="80000"/>
              </a:lnSpc>
              <a:spcBef>
                <a:spcPts val="500"/>
              </a:spcBef>
              <a:defRPr sz="2400">
                <a:latin typeface="Courier New"/>
                <a:ea typeface="Courier New"/>
                <a:cs typeface="Courier New"/>
                <a:sym typeface="Courier New"/>
              </a:defRPr>
            </a:pPr>
            <a:r>
              <a:t>(gdb) disable [ </a:t>
            </a:r>
            <a:r>
              <a:rPr i="1"/>
              <a:t>bp_number </a:t>
            </a:r>
            <a:r>
              <a:t>| </a:t>
            </a:r>
            <a:r>
              <a:rPr i="1"/>
              <a:t>range</a:t>
            </a:r>
            <a:r>
              <a:t>]</a:t>
            </a:r>
          </a:p>
          <a:p>
            <a:pPr lvl="1" marL="742950" indent="-285750">
              <a:lnSpc>
                <a:spcPct val="80000"/>
              </a:lnSpc>
              <a:spcBef>
                <a:spcPts val="500"/>
              </a:spcBef>
              <a:defRPr sz="2100"/>
            </a:pPr>
            <a:r>
              <a:t>Temporarily deactivates a breakpoint or a range of breakpoints </a:t>
            </a:r>
          </a:p>
          <a:p>
            <a:pPr>
              <a:lnSpc>
                <a:spcPct val="80000"/>
              </a:lnSpc>
              <a:spcBef>
                <a:spcPts val="500"/>
              </a:spcBef>
              <a:defRPr sz="2400">
                <a:latin typeface="Courier New"/>
                <a:ea typeface="Courier New"/>
                <a:cs typeface="Courier New"/>
                <a:sym typeface="Courier New"/>
              </a:defRPr>
            </a:pPr>
            <a:r>
              <a:t>(gdb) enable [ </a:t>
            </a:r>
            <a:r>
              <a:rPr i="1"/>
              <a:t>bp_number </a:t>
            </a:r>
            <a:r>
              <a:t>| </a:t>
            </a:r>
            <a:r>
              <a:rPr i="1"/>
              <a:t>range</a:t>
            </a:r>
            <a:r>
              <a:t>]</a:t>
            </a:r>
          </a:p>
          <a:p>
            <a:pPr lvl="1" marL="742950" indent="-285750">
              <a:lnSpc>
                <a:spcPct val="80000"/>
              </a:lnSpc>
              <a:spcBef>
                <a:spcPts val="500"/>
              </a:spcBef>
              <a:defRPr sz="2100"/>
            </a:pPr>
            <a:r>
              <a:t>Restores disabled breakpoints </a:t>
            </a:r>
          </a:p>
          <a:p>
            <a:pPr>
              <a:lnSpc>
                <a:spcPct val="80000"/>
              </a:lnSpc>
              <a:spcBef>
                <a:spcPts val="500"/>
              </a:spcBef>
              <a:defRPr sz="2400"/>
            </a:pPr>
            <a:r>
              <a:t>If no arguments are provided to the above commands, all breakpoints are affected!!</a:t>
            </a:r>
          </a:p>
          <a:p>
            <a:pPr>
              <a:lnSpc>
                <a:spcPct val="80000"/>
              </a:lnSpc>
              <a:spcBef>
                <a:spcPts val="500"/>
              </a:spcBef>
              <a:defRPr sz="2400">
                <a:latin typeface="Courier New"/>
                <a:ea typeface="Courier New"/>
                <a:cs typeface="Courier New"/>
                <a:sym typeface="Courier New"/>
              </a:defRPr>
            </a:pPr>
            <a:r>
              <a:t>(gdb) ignore </a:t>
            </a:r>
            <a:r>
              <a:rPr i="1"/>
              <a:t>bp_number iterations</a:t>
            </a:r>
          </a:p>
          <a:p>
            <a:pPr lvl="1" marL="742950" indent="-285750">
              <a:lnSpc>
                <a:spcPct val="80000"/>
              </a:lnSpc>
              <a:spcBef>
                <a:spcPts val="500"/>
              </a:spcBef>
              <a:defRPr sz="2100"/>
            </a:pPr>
            <a:r>
              <a:t>Instructs GDB to pass over a breakpoint without stopping a certain number of times.</a:t>
            </a:r>
          </a:p>
          <a:p>
            <a:pPr lvl="2" marL="1143000" indent="-228600">
              <a:lnSpc>
                <a:spcPct val="80000"/>
              </a:lnSpc>
              <a:spcBef>
                <a:spcPts val="400"/>
              </a:spcBef>
              <a:defRPr sz="1800"/>
            </a:pPr>
            <a:r>
              <a:t>bp_number: the number of a breakpoint</a:t>
            </a:r>
          </a:p>
          <a:p>
            <a:pPr lvl="2" marL="1143000" indent="-228600">
              <a:lnSpc>
                <a:spcPct val="80000"/>
              </a:lnSpc>
              <a:spcBef>
                <a:spcPts val="400"/>
              </a:spcBef>
              <a:defRPr sz="1800"/>
            </a:pPr>
            <a:r>
              <a:t>Iterations: the number of times you want it to be passed over </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64">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64">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el" backwards="0">
                                    <p:tmAbs val="0"/>
                                  </p:iterate>
                                  <p:childTnLst>
                                    <p:set>
                                      <p:cBhvr>
                                        <p:cTn id="11" fill="hold"/>
                                        <p:tgtEl>
                                          <p:spTgt spid="164">
                                            <p:txEl>
                                              <p:pRg st="1" end="1"/>
                                            </p:txEl>
                                          </p:spTgt>
                                        </p:tgtEl>
                                        <p:attrNameLst>
                                          <p:attrName>style.visibility</p:attrName>
                                        </p:attrNameLst>
                                      </p:cBhvr>
                                      <p:to>
                                        <p:strVal val="visible"/>
                                      </p:to>
                                    </p:set>
                                  </p:childTnLst>
                                </p:cTn>
                              </p:par>
                            </p:childTnLst>
                          </p:cTn>
                        </p:par>
                        <p:par>
                          <p:cTn id="12" fill="hold">
                            <p:stCondLst>
                              <p:cond delay="0"/>
                            </p:stCondLst>
                            <p:childTnLst>
                              <p:par>
                                <p:cTn id="13" presetClass="entr" nodeType="afterEffect" presetSubtype="0" presetID="1" grpId="1" fill="hold">
                                  <p:stCondLst>
                                    <p:cond delay="0"/>
                                  </p:stCondLst>
                                  <p:iterate type="el" backwards="0">
                                    <p:tmAbs val="0"/>
                                  </p:iterate>
                                  <p:childTnLst>
                                    <p:set>
                                      <p:cBhvr>
                                        <p:cTn id="14" fill="hold"/>
                                        <p:tgtEl>
                                          <p:spTgt spid="16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1" fill="hold">
                                  <p:stCondLst>
                                    <p:cond delay="0"/>
                                  </p:stCondLst>
                                  <p:iterate type="el" backwards="0">
                                    <p:tmAbs val="0"/>
                                  </p:iterate>
                                  <p:childTnLst>
                                    <p:set>
                                      <p:cBhvr>
                                        <p:cTn id="18" fill="hold"/>
                                        <p:tgtEl>
                                          <p:spTgt spid="164">
                                            <p:txEl>
                                              <p:pRg st="3" end="3"/>
                                            </p:txEl>
                                          </p:spTgt>
                                        </p:tgtEl>
                                        <p:attrNameLst>
                                          <p:attrName>style.visibility</p:attrName>
                                        </p:attrNameLst>
                                      </p:cBhvr>
                                      <p:to>
                                        <p:strVal val="visible"/>
                                      </p:to>
                                    </p:set>
                                  </p:childTnLst>
                                </p:cTn>
                              </p:par>
                            </p:childTnLst>
                          </p:cTn>
                        </p:par>
                        <p:par>
                          <p:cTn id="19" fill="hold">
                            <p:stCondLst>
                              <p:cond delay="0"/>
                            </p:stCondLst>
                            <p:childTnLst>
                              <p:par>
                                <p:cTn id="20" presetClass="entr" nodeType="afterEffect" presetSubtype="0" presetID="1" grpId="1" fill="hold">
                                  <p:stCondLst>
                                    <p:cond delay="0"/>
                                  </p:stCondLst>
                                  <p:iterate type="el" backwards="0">
                                    <p:tmAbs val="0"/>
                                  </p:iterate>
                                  <p:childTnLst>
                                    <p:set>
                                      <p:cBhvr>
                                        <p:cTn id="21" fill="hold"/>
                                        <p:tgtEl>
                                          <p:spTgt spid="164">
                                            <p:txEl>
                                              <p:pRg st="4" end="4"/>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Class="entr" nodeType="clickEffect" presetSubtype="0" presetID="1" grpId="1" fill="hold">
                                  <p:stCondLst>
                                    <p:cond delay="0"/>
                                  </p:stCondLst>
                                  <p:iterate type="el" backwards="0">
                                    <p:tmAbs val="0"/>
                                  </p:iterate>
                                  <p:childTnLst>
                                    <p:set>
                                      <p:cBhvr>
                                        <p:cTn id="25" fill="hold"/>
                                        <p:tgtEl>
                                          <p:spTgt spid="164">
                                            <p:txEl>
                                              <p:pRg st="5" end="5"/>
                                            </p:txEl>
                                          </p:spTgt>
                                        </p:tgtEl>
                                        <p:attrNameLst>
                                          <p:attrName>style.visibility</p:attrName>
                                        </p:attrNameLst>
                                      </p:cBhvr>
                                      <p:to>
                                        <p:strVal val="visible"/>
                                      </p:to>
                                    </p:set>
                                  </p:childTnLst>
                                </p:cTn>
                              </p:par>
                            </p:childTnLst>
                          </p:cTn>
                        </p:par>
                        <p:par>
                          <p:cTn id="26" fill="hold">
                            <p:stCondLst>
                              <p:cond delay="0"/>
                            </p:stCondLst>
                            <p:childTnLst>
                              <p:par>
                                <p:cTn id="27" presetClass="entr" nodeType="afterEffect" presetSubtype="0" presetID="1" grpId="1" fill="hold">
                                  <p:stCondLst>
                                    <p:cond delay="0"/>
                                  </p:stCondLst>
                                  <p:iterate type="el" backwards="0">
                                    <p:tmAbs val="0"/>
                                  </p:iterate>
                                  <p:childTnLst>
                                    <p:set>
                                      <p:cBhvr>
                                        <p:cTn id="28" fill="hold"/>
                                        <p:tgtEl>
                                          <p:spTgt spid="164">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164">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164">
                                            <p:txEl>
                                              <p:pRg st="8" end="8"/>
                                            </p:txEl>
                                          </p:spTgt>
                                        </p:tgtEl>
                                        <p:attrNameLst>
                                          <p:attrName>style.visibility</p:attrName>
                                        </p:attrNameLst>
                                      </p:cBhvr>
                                      <p:to>
                                        <p:strVal val="visible"/>
                                      </p:to>
                                    </p:set>
                                  </p:childTnLst>
                                </p:cTn>
                              </p:par>
                            </p:childTnLst>
                          </p:cTn>
                        </p:par>
                        <p:par>
                          <p:cTn id="37" fill="hold">
                            <p:stCondLst>
                              <p:cond delay="0"/>
                            </p:stCondLst>
                            <p:childTnLst>
                              <p:par>
                                <p:cTn id="38" presetClass="entr" nodeType="afterEffect" presetSubtype="0" presetID="1" grpId="1" fill="hold">
                                  <p:stCondLst>
                                    <p:cond delay="0"/>
                                  </p:stCondLst>
                                  <p:iterate type="el" backwards="0">
                                    <p:tmAbs val="0"/>
                                  </p:iterate>
                                  <p:childTnLst>
                                    <p:set>
                                      <p:cBhvr>
                                        <p:cTn id="39" fill="hold"/>
                                        <p:tgtEl>
                                          <p:spTgt spid="164">
                                            <p:txEl>
                                              <p:pRg st="9" end="9"/>
                                            </p:txEl>
                                          </p:spTgt>
                                        </p:tgtEl>
                                        <p:attrNameLst>
                                          <p:attrName>style.visibility</p:attrName>
                                        </p:attrNameLst>
                                      </p:cBhvr>
                                      <p:to>
                                        <p:strVal val="visible"/>
                                      </p:to>
                                    </p:set>
                                  </p:childTnLst>
                                </p:cTn>
                              </p:par>
                            </p:childTnLst>
                          </p:cTn>
                        </p:par>
                        <p:par>
                          <p:cTn id="40" fill="hold">
                            <p:stCondLst>
                              <p:cond delay="0"/>
                            </p:stCondLst>
                            <p:childTnLst>
                              <p:par>
                                <p:cTn id="41" presetClass="entr" nodeType="afterEffect" presetSubtype="0" presetID="1" grpId="1" fill="hold">
                                  <p:stCondLst>
                                    <p:cond delay="0"/>
                                  </p:stCondLst>
                                  <p:iterate type="el" backwards="0">
                                    <p:tmAbs val="0"/>
                                  </p:iterate>
                                  <p:childTnLst>
                                    <p:set>
                                      <p:cBhvr>
                                        <p:cTn id="42" fill="hold"/>
                                        <p:tgtEl>
                                          <p:spTgt spid="164">
                                            <p:txEl>
                                              <p:pRg st="10" end="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64" grpId="1"/>
    </p:bldLst>
  </p:timing>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6" name="Shape 166"/>
          <p:cNvSpPr/>
          <p:nvPr>
            <p:ph type="title"/>
          </p:nvPr>
        </p:nvSpPr>
        <p:spPr>
          <a:xfrm>
            <a:off x="457200" y="274638"/>
            <a:ext cx="8229600" cy="1143002"/>
          </a:xfrm>
          <a:prstGeom prst="rect">
            <a:avLst/>
          </a:prstGeom>
        </p:spPr>
        <p:txBody>
          <a:bodyPr/>
          <a:lstStyle>
            <a:lvl1pPr>
              <a:defRPr b="1"/>
            </a:lvl1pPr>
          </a:lstStyle>
          <a:p>
            <a:pPr/>
            <a:r>
              <a:t>Displaying Data</a:t>
            </a:r>
          </a:p>
        </p:txBody>
      </p:sp>
      <p:sp>
        <p:nvSpPr>
          <p:cNvPr id="167" name="Shape 167"/>
          <p:cNvSpPr/>
          <p:nvPr>
            <p:ph type="body" idx="1"/>
          </p:nvPr>
        </p:nvSpPr>
        <p:spPr>
          <a:xfrm>
            <a:off x="457200" y="1600200"/>
            <a:ext cx="8229600" cy="4525963"/>
          </a:xfrm>
          <a:prstGeom prst="rect">
            <a:avLst/>
          </a:prstGeom>
        </p:spPr>
        <p:txBody>
          <a:bodyPr/>
          <a:lstStyle/>
          <a:p>
            <a:pPr marL="339470" indent="-339470" defTabSz="905255">
              <a:lnSpc>
                <a:spcPct val="90000"/>
              </a:lnSpc>
              <a:defRPr sz="3100"/>
            </a:pPr>
            <a:r>
              <a:t>Why would we want to interrupt execution?</a:t>
            </a:r>
          </a:p>
          <a:p>
            <a:pPr lvl="1" marL="735519" indent="-282891" defTabSz="905255">
              <a:lnSpc>
                <a:spcPct val="90000"/>
              </a:lnSpc>
              <a:spcBef>
                <a:spcPts val="600"/>
              </a:spcBef>
              <a:defRPr sz="2700"/>
            </a:pPr>
            <a:r>
              <a:t>to see data of interest at run-time:</a:t>
            </a:r>
          </a:p>
          <a:p>
            <a:pPr lvl="1" marL="735519" indent="-282891" defTabSz="905255">
              <a:lnSpc>
                <a:spcPct val="90000"/>
              </a:lnSpc>
              <a:spcBef>
                <a:spcPts val="600"/>
              </a:spcBef>
              <a:defRPr sz="2700">
                <a:latin typeface="Courier New"/>
                <a:ea typeface="Courier New"/>
                <a:cs typeface="Courier New"/>
                <a:sym typeface="Courier New"/>
              </a:defRPr>
            </a:pPr>
            <a:r>
              <a:t>(gdb) print [/format] </a:t>
            </a:r>
            <a:r>
              <a:rPr i="1"/>
              <a:t>expression</a:t>
            </a:r>
          </a:p>
          <a:p>
            <a:pPr lvl="2" marL="1131569" indent="-226313" defTabSz="905255">
              <a:lnSpc>
                <a:spcPct val="90000"/>
              </a:lnSpc>
              <a:spcBef>
                <a:spcPts val="500"/>
              </a:spcBef>
              <a:defRPr sz="2300"/>
            </a:pPr>
            <a:r>
              <a:t>Prints the value of the specified expression in the specified format</a:t>
            </a:r>
          </a:p>
          <a:p>
            <a:pPr lvl="1" marL="735519" indent="-282891" defTabSz="905255">
              <a:lnSpc>
                <a:spcPct val="90000"/>
              </a:lnSpc>
              <a:spcBef>
                <a:spcPts val="600"/>
              </a:spcBef>
              <a:defRPr sz="2700"/>
            </a:pPr>
            <a:r>
              <a:t>Formats:</a:t>
            </a:r>
          </a:p>
          <a:p>
            <a:pPr lvl="2" marL="1131569" indent="-226313" defTabSz="905255">
              <a:lnSpc>
                <a:spcPct val="90000"/>
              </a:lnSpc>
              <a:spcBef>
                <a:spcPts val="500"/>
              </a:spcBef>
              <a:defRPr sz="2300"/>
            </a:pPr>
            <a:r>
              <a:t>d: Decimal notation (default format for integers) </a:t>
            </a:r>
          </a:p>
          <a:p>
            <a:pPr lvl="2" marL="1131569" indent="-226313" defTabSz="905255">
              <a:lnSpc>
                <a:spcPct val="90000"/>
              </a:lnSpc>
              <a:spcBef>
                <a:spcPts val="500"/>
              </a:spcBef>
              <a:defRPr sz="2300"/>
            </a:pPr>
            <a:r>
              <a:t>x: Hexadecimal notation </a:t>
            </a:r>
          </a:p>
          <a:p>
            <a:pPr lvl="2" marL="1131569" indent="-226313" defTabSz="905255">
              <a:lnSpc>
                <a:spcPct val="90000"/>
              </a:lnSpc>
              <a:spcBef>
                <a:spcPts val="500"/>
              </a:spcBef>
              <a:defRPr sz="2300"/>
            </a:pPr>
            <a:r>
              <a:t>o: Octal notation</a:t>
            </a:r>
          </a:p>
          <a:p>
            <a:pPr lvl="2" marL="1131569" indent="-226313" defTabSz="905255">
              <a:lnSpc>
                <a:spcPct val="90000"/>
              </a:lnSpc>
              <a:spcBef>
                <a:spcPts val="500"/>
              </a:spcBef>
              <a:defRPr sz="2300"/>
            </a:pPr>
            <a:r>
              <a:t>t: Binary notation </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0" presetID="1" grpId="1" fill="hold">
                                  <p:stCondLst>
                                    <p:cond delay="0"/>
                                  </p:stCondLst>
                                  <p:iterate type="el" backwards="0">
                                    <p:tmAbs val="0"/>
                                  </p:iterate>
                                  <p:childTnLst>
                                    <p:set>
                                      <p:cBhvr>
                                        <p:cTn id="6" fill="hold"/>
                                        <p:tgtEl>
                                          <p:spTgt spid="1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2" fill="hold">
                                  <p:stCondLst>
                                    <p:cond delay="0"/>
                                  </p:stCondLst>
                                  <p:iterate type="el" backwards="0">
                                    <p:tmAbs val="0"/>
                                  </p:iterate>
                                  <p:childTnLst>
                                    <p:set>
                                      <p:cBhvr>
                                        <p:cTn id="14" fill="hold"/>
                                        <p:tgtEl>
                                          <p:spTgt spid="167">
                                            <p:txEl>
                                              <p:pRg st="2" end="2"/>
                                            </p:txEl>
                                          </p:spTgt>
                                        </p:tgtEl>
                                        <p:attrNameLst>
                                          <p:attrName>style.visibility</p:attrName>
                                        </p:attrNameLst>
                                      </p:cBhvr>
                                      <p:to>
                                        <p:strVal val="visible"/>
                                      </p:to>
                                    </p:set>
                                  </p:childTnLst>
                                </p:cTn>
                              </p:par>
                            </p:childTnLst>
                          </p:cTn>
                        </p:par>
                        <p:par>
                          <p:cTn id="15" fill="hold">
                            <p:stCondLst>
                              <p:cond delay="0"/>
                            </p:stCondLst>
                            <p:childTnLst>
                              <p:par>
                                <p:cTn id="16" presetClass="entr" nodeType="afterEffect" presetSubtype="0" presetID="1" grpId="2" fill="hold">
                                  <p:stCondLst>
                                    <p:cond delay="0"/>
                                  </p:stCondLst>
                                  <p:iterate type="el" backwards="0">
                                    <p:tmAbs val="0"/>
                                  </p:iterate>
                                  <p:childTnLst>
                                    <p:set>
                                      <p:cBhvr>
                                        <p:cTn id="17" fill="hold"/>
                                        <p:tgtEl>
                                          <p:spTgt spid="167">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0" presetID="1" grpId="2" fill="hold">
                                  <p:stCondLst>
                                    <p:cond delay="0"/>
                                  </p:stCondLst>
                                  <p:iterate type="el" backwards="0">
                                    <p:tmAbs val="0"/>
                                  </p:iterate>
                                  <p:childTnLst>
                                    <p:set>
                                      <p:cBhvr>
                                        <p:cTn id="21" fill="hold"/>
                                        <p:tgtEl>
                                          <p:spTgt spid="167">
                                            <p:txEl>
                                              <p:pRg st="4" end="4"/>
                                            </p:txEl>
                                          </p:spTgt>
                                        </p:tgtEl>
                                        <p:attrNameLst>
                                          <p:attrName>style.visibility</p:attrName>
                                        </p:attrNameLst>
                                      </p:cBhvr>
                                      <p:to>
                                        <p:strVal val="visible"/>
                                      </p:to>
                                    </p:set>
                                  </p:childTnLst>
                                </p:cTn>
                              </p:par>
                            </p:childTnLst>
                          </p:cTn>
                        </p:par>
                        <p:par>
                          <p:cTn id="22" fill="hold">
                            <p:stCondLst>
                              <p:cond delay="0"/>
                            </p:stCondLst>
                            <p:childTnLst>
                              <p:par>
                                <p:cTn id="23" presetClass="entr" nodeType="afterEffect" presetSubtype="0" presetID="1" grpId="2" fill="hold">
                                  <p:stCondLst>
                                    <p:cond delay="0"/>
                                  </p:stCondLst>
                                  <p:iterate type="el" backwards="0">
                                    <p:tmAbs val="0"/>
                                  </p:iterate>
                                  <p:childTnLst>
                                    <p:set>
                                      <p:cBhvr>
                                        <p:cTn id="24" fill="hold"/>
                                        <p:tgtEl>
                                          <p:spTgt spid="167">
                                            <p:txEl>
                                              <p:pRg st="5" end="5"/>
                                            </p:txEl>
                                          </p:spTgt>
                                        </p:tgtEl>
                                        <p:attrNameLst>
                                          <p:attrName>style.visibility</p:attrName>
                                        </p:attrNameLst>
                                      </p:cBhvr>
                                      <p:to>
                                        <p:strVal val="visible"/>
                                      </p:to>
                                    </p:set>
                                  </p:childTnLst>
                                </p:cTn>
                              </p:par>
                            </p:childTnLst>
                          </p:cTn>
                        </p:par>
                        <p:par>
                          <p:cTn id="25" fill="hold">
                            <p:stCondLst>
                              <p:cond delay="0"/>
                            </p:stCondLst>
                            <p:childTnLst>
                              <p:par>
                                <p:cTn id="26" presetClass="entr" nodeType="afterEffect" presetSubtype="0" presetID="1" grpId="2" fill="hold">
                                  <p:stCondLst>
                                    <p:cond delay="0"/>
                                  </p:stCondLst>
                                  <p:iterate type="el" backwards="0">
                                    <p:tmAbs val="0"/>
                                  </p:iterate>
                                  <p:childTnLst>
                                    <p:set>
                                      <p:cBhvr>
                                        <p:cTn id="27" fill="hold"/>
                                        <p:tgtEl>
                                          <p:spTgt spid="167">
                                            <p:txEl>
                                              <p:pRg st="6" end="6"/>
                                            </p:txEl>
                                          </p:spTgt>
                                        </p:tgtEl>
                                        <p:attrNameLst>
                                          <p:attrName>style.visibility</p:attrName>
                                        </p:attrNameLst>
                                      </p:cBhvr>
                                      <p:to>
                                        <p:strVal val="visible"/>
                                      </p:to>
                                    </p:set>
                                  </p:childTnLst>
                                </p:cTn>
                              </p:par>
                            </p:childTnLst>
                          </p:cTn>
                        </p:par>
                        <p:par>
                          <p:cTn id="28" fill="hold">
                            <p:stCondLst>
                              <p:cond delay="0"/>
                            </p:stCondLst>
                            <p:childTnLst>
                              <p:par>
                                <p:cTn id="29" presetClass="entr" nodeType="afterEffect" presetSubtype="0" presetID="1" grpId="2" fill="hold">
                                  <p:stCondLst>
                                    <p:cond delay="0"/>
                                  </p:stCondLst>
                                  <p:iterate type="el" backwards="0">
                                    <p:tmAbs val="0"/>
                                  </p:iterate>
                                  <p:childTnLst>
                                    <p:set>
                                      <p:cBhvr>
                                        <p:cTn id="30" fill="hold"/>
                                        <p:tgtEl>
                                          <p:spTgt spid="167">
                                            <p:txEl>
                                              <p:pRg st="7" end="7"/>
                                            </p:txEl>
                                          </p:spTgt>
                                        </p:tgtEl>
                                        <p:attrNameLst>
                                          <p:attrName>style.visibility</p:attrName>
                                        </p:attrNameLst>
                                      </p:cBhvr>
                                      <p:to>
                                        <p:strVal val="visible"/>
                                      </p:to>
                                    </p:set>
                                  </p:childTnLst>
                                </p:cTn>
                              </p:par>
                            </p:childTnLst>
                          </p:cTn>
                        </p:par>
                        <p:par>
                          <p:cTn id="31" fill="hold">
                            <p:stCondLst>
                              <p:cond delay="0"/>
                            </p:stCondLst>
                            <p:childTnLst>
                              <p:par>
                                <p:cTn id="32" presetClass="entr" nodeType="afterEffect" presetSubtype="0" presetID="1" grpId="2" fill="hold">
                                  <p:stCondLst>
                                    <p:cond delay="0"/>
                                  </p:stCondLst>
                                  <p:iterate type="el" backwards="0">
                                    <p:tmAbs val="0"/>
                                  </p:iterate>
                                  <p:childTnLst>
                                    <p:set>
                                      <p:cBhvr>
                                        <p:cTn id="33" fill="hold"/>
                                        <p:tgtEl>
                                          <p:spTgt spid="167">
                                            <p:txEl>
                                              <p:pRg st="8" end="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66" grpId="1"/>
      <p:bldP build="p" bldLvl="5" animBg="1" rev="0" advAuto="0" spid="167" grpId="2"/>
    </p:bldLst>
  </p:timing>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9" name="Shape 169"/>
          <p:cNvSpPr/>
          <p:nvPr>
            <p:ph type="title"/>
          </p:nvPr>
        </p:nvSpPr>
        <p:spPr>
          <a:xfrm>
            <a:off x="457200" y="274637"/>
            <a:ext cx="8229600" cy="1143001"/>
          </a:xfrm>
          <a:prstGeom prst="rect">
            <a:avLst/>
          </a:prstGeom>
        </p:spPr>
        <p:txBody>
          <a:bodyPr/>
          <a:lstStyle>
            <a:lvl1pPr>
              <a:defRPr sz="4000"/>
            </a:lvl1pPr>
          </a:lstStyle>
          <a:p>
            <a:pPr/>
            <a:r>
              <a:t>Resuming Execution After a Break</a:t>
            </a:r>
          </a:p>
        </p:txBody>
      </p:sp>
      <p:sp>
        <p:nvSpPr>
          <p:cNvPr id="170" name="Shape 170"/>
          <p:cNvSpPr/>
          <p:nvPr>
            <p:ph type="body" idx="1"/>
          </p:nvPr>
        </p:nvSpPr>
        <p:spPr>
          <a:xfrm>
            <a:off x="457200" y="1600200"/>
            <a:ext cx="8229600" cy="4525963"/>
          </a:xfrm>
          <a:prstGeom prst="rect">
            <a:avLst/>
          </a:prstGeom>
        </p:spPr>
        <p:txBody>
          <a:bodyPr/>
          <a:lstStyle/>
          <a:p>
            <a:pPr marL="205740" indent="-205740" defTabSz="548640">
              <a:lnSpc>
                <a:spcPct val="80000"/>
              </a:lnSpc>
              <a:spcBef>
                <a:spcPts val="200"/>
              </a:spcBef>
              <a:buChar char="•"/>
              <a:defRPr sz="1800"/>
            </a:pPr>
            <a:r>
              <a:t>continue [ </a:t>
            </a:r>
            <a:r>
              <a:rPr i="1"/>
              <a:t>passes</a:t>
            </a:r>
            <a:r>
              <a:t>] , c [ </a:t>
            </a:r>
            <a:r>
              <a:rPr i="1"/>
              <a:t>passes</a:t>
            </a:r>
            <a:r>
              <a:t>] </a:t>
            </a:r>
          </a:p>
          <a:p>
            <a:pPr lvl="1" marL="445769" indent="-171450" defTabSz="548640">
              <a:lnSpc>
                <a:spcPct val="80000"/>
              </a:lnSpc>
              <a:spcBef>
                <a:spcPts val="0"/>
              </a:spcBef>
              <a:defRPr sz="1800"/>
            </a:pPr>
            <a:r>
              <a:t>Allows the program to run until it reaches another breakpoint, or until it exits if it doesn't encounter any further breakpoints. The </a:t>
            </a:r>
            <a:r>
              <a:rPr i="1"/>
              <a:t>passes</a:t>
            </a:r>
            <a:r>
              <a:t> argument is a number that indicates how many times you want to allow the program to run past the present breakpoint before GDB stops it again. This is especially useful if the program is currently stopped at a breakpoint within a loop.</a:t>
            </a:r>
          </a:p>
          <a:p>
            <a:pPr marL="205740" indent="-205740" defTabSz="548640">
              <a:lnSpc>
                <a:spcPct val="80000"/>
              </a:lnSpc>
              <a:spcBef>
                <a:spcPts val="200"/>
              </a:spcBef>
              <a:buChar char="•"/>
              <a:defRPr sz="1800"/>
            </a:pPr>
            <a:r>
              <a:t>step [ </a:t>
            </a:r>
            <a:r>
              <a:rPr i="1"/>
              <a:t>lines</a:t>
            </a:r>
            <a:r>
              <a:t>] , s [ </a:t>
            </a:r>
            <a:r>
              <a:rPr i="1"/>
              <a:t>lines</a:t>
            </a:r>
            <a:r>
              <a:t>] </a:t>
            </a:r>
          </a:p>
          <a:p>
            <a:pPr lvl="1" marL="445769" indent="-171450" defTabSz="548640">
              <a:lnSpc>
                <a:spcPct val="80000"/>
              </a:lnSpc>
              <a:spcBef>
                <a:spcPts val="0"/>
              </a:spcBef>
              <a:defRPr sz="1800"/>
            </a:pPr>
            <a:r>
              <a:t>Go to the next instruction (source line), diving into the function. Do it lines number of times.</a:t>
            </a:r>
          </a:p>
          <a:p>
            <a:pPr marL="205740" indent="-205740" defTabSz="548640">
              <a:lnSpc>
                <a:spcPct val="80000"/>
              </a:lnSpc>
              <a:spcBef>
                <a:spcPts val="200"/>
              </a:spcBef>
              <a:buChar char="•"/>
              <a:defRPr sz="1800"/>
            </a:pPr>
            <a:r>
              <a:t>next [ </a:t>
            </a:r>
            <a:r>
              <a:rPr i="1"/>
              <a:t>lines</a:t>
            </a:r>
            <a:r>
              <a:t>] , n [ </a:t>
            </a:r>
            <a:r>
              <a:rPr i="1"/>
              <a:t>lines</a:t>
            </a:r>
            <a:r>
              <a:t>] </a:t>
            </a:r>
          </a:p>
          <a:p>
            <a:pPr lvl="1" marL="445769" indent="-171450" defTabSz="548640">
              <a:lnSpc>
                <a:spcPct val="80000"/>
              </a:lnSpc>
              <a:spcBef>
                <a:spcPts val="0"/>
              </a:spcBef>
              <a:defRPr sz="1800"/>
            </a:pPr>
            <a:r>
              <a:t>Works the same way as step, except doesn’t dive into the functions i.e. treats subroutine as one instruction. Do it lines number of times.</a:t>
            </a:r>
          </a:p>
          <a:p>
            <a:pPr marL="205740" indent="-205740" defTabSz="548640">
              <a:lnSpc>
                <a:spcPct val="80000"/>
              </a:lnSpc>
              <a:spcBef>
                <a:spcPts val="200"/>
              </a:spcBef>
              <a:buChar char="•"/>
              <a:defRPr sz="1800"/>
            </a:pPr>
            <a:r>
              <a:t>finish</a:t>
            </a:r>
          </a:p>
          <a:p>
            <a:pPr lvl="1" marL="445769" indent="-171450" defTabSz="548640">
              <a:lnSpc>
                <a:spcPct val="80000"/>
              </a:lnSpc>
              <a:spcBef>
                <a:spcPts val="0"/>
              </a:spcBef>
              <a:defRPr sz="1800"/>
            </a:pPr>
            <a:r>
              <a:t>To resume execution until the current function returns, use the finish command. The finish command allows program execution to continue through the body of the current function, and stops it again immediately after the program flow returns to the function's caller. At that point, GDB displays the function's return value in addition to the line containing the next statement.</a:t>
            </a:r>
          </a:p>
        </p:txBody>
      </p:sp>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2" name="Shape 172"/>
          <p:cNvSpPr/>
          <p:nvPr>
            <p:ph type="title"/>
          </p:nvPr>
        </p:nvSpPr>
        <p:spPr>
          <a:xfrm>
            <a:off x="457200" y="274638"/>
            <a:ext cx="8229600" cy="1143002"/>
          </a:xfrm>
          <a:prstGeom prst="rect">
            <a:avLst/>
          </a:prstGeom>
        </p:spPr>
        <p:txBody>
          <a:bodyPr/>
          <a:lstStyle>
            <a:lvl1pPr>
              <a:defRPr b="1"/>
            </a:lvl1pPr>
          </a:lstStyle>
          <a:p>
            <a:pPr/>
            <a:r>
              <a:t>Watchpoints</a:t>
            </a:r>
          </a:p>
        </p:txBody>
      </p:sp>
      <p:sp>
        <p:nvSpPr>
          <p:cNvPr id="173" name="Shape 173"/>
          <p:cNvSpPr/>
          <p:nvPr>
            <p:ph type="body" idx="1"/>
          </p:nvPr>
        </p:nvSpPr>
        <p:spPr>
          <a:xfrm>
            <a:off x="457200" y="1600200"/>
            <a:ext cx="8229600" cy="4525963"/>
          </a:xfrm>
          <a:prstGeom prst="rect">
            <a:avLst/>
          </a:prstGeom>
        </p:spPr>
        <p:txBody>
          <a:bodyPr/>
          <a:lstStyle/>
          <a:p>
            <a:pPr/>
            <a:r>
              <a:t>Watch/observe changes to variables</a:t>
            </a:r>
          </a:p>
          <a:p>
            <a:pPr lvl="1" marL="742950" indent="-285750">
              <a:spcBef>
                <a:spcPts val="600"/>
              </a:spcBef>
              <a:defRPr sz="2800">
                <a:latin typeface="Courier New"/>
                <a:ea typeface="Courier New"/>
                <a:cs typeface="Courier New"/>
                <a:sym typeface="Courier New"/>
              </a:defRPr>
            </a:pPr>
            <a:r>
              <a:t>(gdb) watch my_var</a:t>
            </a:r>
          </a:p>
          <a:p>
            <a:pPr lvl="2" marL="1143000" indent="-228600">
              <a:spcBef>
                <a:spcPts val="500"/>
              </a:spcBef>
              <a:defRPr sz="2400"/>
            </a:pPr>
            <a:r>
              <a:t>sets a watchpoint on my_var</a:t>
            </a:r>
          </a:p>
          <a:p>
            <a:pPr lvl="2" marL="1143000" indent="-228600">
              <a:spcBef>
                <a:spcPts val="500"/>
              </a:spcBef>
              <a:defRPr sz="2400"/>
            </a:pPr>
            <a:r>
              <a:t>the debugger will stop the program when the value of </a:t>
            </a:r>
            <a:r>
              <a:rPr i="1"/>
              <a:t>my_var </a:t>
            </a:r>
            <a:r>
              <a:t>changes</a:t>
            </a:r>
          </a:p>
          <a:p>
            <a:pPr lvl="2" marL="1143000" indent="-228600">
              <a:spcBef>
                <a:spcPts val="500"/>
              </a:spcBef>
              <a:defRPr sz="2400"/>
            </a:pPr>
            <a:r>
              <a:t>old and new values will be printed</a:t>
            </a:r>
          </a:p>
          <a:p>
            <a:pPr lvl="1" marL="742950" indent="-285750">
              <a:spcBef>
                <a:spcPts val="600"/>
              </a:spcBef>
              <a:defRPr sz="2800">
                <a:latin typeface="Courier New"/>
                <a:ea typeface="Courier New"/>
                <a:cs typeface="Courier New"/>
                <a:sym typeface="Courier New"/>
              </a:defRPr>
            </a:pPr>
            <a:r>
              <a:t>(gdb) rwatch </a:t>
            </a:r>
            <a:r>
              <a:rPr i="1"/>
              <a:t>expression</a:t>
            </a:r>
          </a:p>
          <a:p>
            <a:pPr lvl="2" marL="1143000" indent="-228600">
              <a:spcBef>
                <a:spcPts val="500"/>
              </a:spcBef>
              <a:defRPr sz="2400"/>
            </a:pPr>
            <a:r>
              <a:t>The debugger stops the program whenever the program reads the value of any object involved in the evaluation of </a:t>
            </a:r>
            <a:r>
              <a:rPr i="1"/>
              <a:t>expression</a:t>
            </a:r>
          </a:p>
        </p:txBody>
      </p:sp>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5" name="Shape 175"/>
          <p:cNvSpPr/>
          <p:nvPr>
            <p:ph type="title"/>
          </p:nvPr>
        </p:nvSpPr>
        <p:spPr>
          <a:xfrm>
            <a:off x="381000" y="76200"/>
            <a:ext cx="8229600" cy="1143000"/>
          </a:xfrm>
          <a:prstGeom prst="rect">
            <a:avLst/>
          </a:prstGeom>
        </p:spPr>
        <p:txBody>
          <a:bodyPr/>
          <a:lstStyle>
            <a:lvl1pPr>
              <a:defRPr b="1"/>
            </a:lvl1pPr>
          </a:lstStyle>
          <a:p>
            <a:pPr/>
            <a:r>
              <a:t>Process Memory Layout</a:t>
            </a:r>
          </a:p>
        </p:txBody>
      </p:sp>
      <p:pic>
        <p:nvPicPr>
          <p:cNvPr id="176" name="image2.png"/>
          <p:cNvPicPr>
            <a:picLocks noChangeAspect="1"/>
          </p:cNvPicPr>
          <p:nvPr/>
        </p:nvPicPr>
        <p:blipFill>
          <a:blip r:embed="rId2">
            <a:extLst/>
          </a:blip>
          <a:stretch>
            <a:fillRect/>
          </a:stretch>
        </p:blipFill>
        <p:spPr>
          <a:xfrm>
            <a:off x="381000" y="1219199"/>
            <a:ext cx="8229600" cy="5179939"/>
          </a:xfrm>
          <a:prstGeom prst="rect">
            <a:avLst/>
          </a:prstGeom>
          <a:ln w="12700">
            <a:miter lim="400000"/>
          </a:ln>
        </p:spPr>
      </p:pic>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8" name="Shape 178"/>
          <p:cNvSpPr/>
          <p:nvPr>
            <p:ph type="title"/>
          </p:nvPr>
        </p:nvSpPr>
        <p:spPr>
          <a:xfrm>
            <a:off x="457200" y="274638"/>
            <a:ext cx="8229600" cy="1143002"/>
          </a:xfrm>
          <a:prstGeom prst="rect">
            <a:avLst/>
          </a:prstGeom>
        </p:spPr>
        <p:txBody>
          <a:bodyPr/>
          <a:lstStyle>
            <a:lvl1pPr>
              <a:defRPr b="1"/>
            </a:lvl1pPr>
          </a:lstStyle>
          <a:p>
            <a:pPr/>
            <a:r>
              <a:t>Stack Info</a:t>
            </a:r>
          </a:p>
        </p:txBody>
      </p:sp>
      <p:sp>
        <p:nvSpPr>
          <p:cNvPr id="179" name="Shape 179"/>
          <p:cNvSpPr/>
          <p:nvPr>
            <p:ph type="body" idx="1"/>
          </p:nvPr>
        </p:nvSpPr>
        <p:spPr>
          <a:xfrm>
            <a:off x="457200" y="1600200"/>
            <a:ext cx="8229600" cy="4525963"/>
          </a:xfrm>
          <a:prstGeom prst="rect">
            <a:avLst/>
          </a:prstGeom>
        </p:spPr>
        <p:txBody>
          <a:bodyPr/>
          <a:lstStyle/>
          <a:p>
            <a:pPr marL="339470" indent="-339470" defTabSz="905255">
              <a:lnSpc>
                <a:spcPct val="90000"/>
              </a:lnSpc>
              <a:spcBef>
                <a:spcPts val="600"/>
              </a:spcBef>
              <a:defRPr sz="2600"/>
            </a:pPr>
            <a:r>
              <a:t>A program is made up of one or more functions which interact by calling each other</a:t>
            </a:r>
          </a:p>
          <a:p>
            <a:pPr marL="339470" indent="-339470" defTabSz="905255">
              <a:lnSpc>
                <a:spcPct val="90000"/>
              </a:lnSpc>
              <a:spcBef>
                <a:spcPts val="600"/>
              </a:spcBef>
              <a:defRPr sz="2600"/>
            </a:pPr>
            <a:r>
              <a:t>Every time a function is called, an area of memory is set aside for it. This area of memory is called a </a:t>
            </a:r>
            <a:r>
              <a:rPr b="1"/>
              <a:t>stack frame</a:t>
            </a:r>
            <a:r>
              <a:t> and holds the following crucial info:</a:t>
            </a:r>
          </a:p>
          <a:p>
            <a:pPr lvl="1" marL="735519" indent="-282891" defTabSz="905255">
              <a:lnSpc>
                <a:spcPct val="90000"/>
              </a:lnSpc>
              <a:spcBef>
                <a:spcPts val="500"/>
              </a:spcBef>
              <a:defRPr sz="2200"/>
            </a:pPr>
            <a:r>
              <a:t>storage space for all the local variables</a:t>
            </a:r>
          </a:p>
          <a:p>
            <a:pPr lvl="1" marL="735519" indent="-282891" defTabSz="905255">
              <a:lnSpc>
                <a:spcPct val="90000"/>
              </a:lnSpc>
              <a:spcBef>
                <a:spcPts val="500"/>
              </a:spcBef>
              <a:defRPr sz="2200"/>
            </a:pPr>
            <a:r>
              <a:t>the memory address to return to when the called function returns</a:t>
            </a:r>
          </a:p>
          <a:p>
            <a:pPr lvl="1" marL="735519" indent="-282891" defTabSz="905255">
              <a:lnSpc>
                <a:spcPct val="90000"/>
              </a:lnSpc>
              <a:spcBef>
                <a:spcPts val="500"/>
              </a:spcBef>
              <a:defRPr sz="2200"/>
            </a:pPr>
            <a:r>
              <a:t>the arguments, or parameters, of the called function</a:t>
            </a:r>
          </a:p>
          <a:p>
            <a:pPr marL="339470" indent="-339470" defTabSz="905255">
              <a:lnSpc>
                <a:spcPct val="90000"/>
              </a:lnSpc>
              <a:spcBef>
                <a:spcPts val="600"/>
              </a:spcBef>
              <a:defRPr sz="2600"/>
            </a:pPr>
            <a:r>
              <a:t>Each function call gets its own stack frame. Collectively, all the stack frames make up the </a:t>
            </a:r>
            <a:r>
              <a:rPr b="1"/>
              <a:t>call stack</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79">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79">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el" backwards="0">
                                    <p:tmAbs val="0"/>
                                  </p:iterate>
                                  <p:childTnLst>
                                    <p:set>
                                      <p:cBhvr>
                                        <p:cTn id="11" fill="hold"/>
                                        <p:tgtEl>
                                          <p:spTgt spid="179">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Class="entr" nodeType="clickEffect" presetSubtype="0" presetID="1" grpId="1" fill="hold">
                                  <p:stCondLst>
                                    <p:cond delay="0"/>
                                  </p:stCondLst>
                                  <p:iterate type="el" backwards="0">
                                    <p:tmAbs val="0"/>
                                  </p:iterate>
                                  <p:childTnLst>
                                    <p:set>
                                      <p:cBhvr>
                                        <p:cTn id="15" fill="hold"/>
                                        <p:tgtEl>
                                          <p:spTgt spid="179">
                                            <p:txEl>
                                              <p:pRg st="2" end="2"/>
                                            </p:txEl>
                                          </p:spTgt>
                                        </p:tgtEl>
                                        <p:attrNameLst>
                                          <p:attrName>style.visibility</p:attrName>
                                        </p:attrNameLst>
                                      </p:cBhvr>
                                      <p:to>
                                        <p:strVal val="visible"/>
                                      </p:to>
                                    </p:set>
                                  </p:childTnLst>
                                </p:cTn>
                              </p:par>
                            </p:childTnLst>
                          </p:cTn>
                        </p:par>
                        <p:par>
                          <p:cTn id="16" fill="hold">
                            <p:stCondLst>
                              <p:cond delay="0"/>
                            </p:stCondLst>
                            <p:childTnLst>
                              <p:par>
                                <p:cTn id="17" presetClass="entr" nodeType="afterEffect" presetSubtype="0" presetID="1" grpId="1" fill="hold">
                                  <p:stCondLst>
                                    <p:cond delay="0"/>
                                  </p:stCondLst>
                                  <p:iterate type="el" backwards="0">
                                    <p:tmAbs val="0"/>
                                  </p:iterate>
                                  <p:childTnLst>
                                    <p:set>
                                      <p:cBhvr>
                                        <p:cTn id="18" fill="hold"/>
                                        <p:tgtEl>
                                          <p:spTgt spid="179">
                                            <p:txEl>
                                              <p:pRg st="3" end="3"/>
                                            </p:txEl>
                                          </p:spTgt>
                                        </p:tgtEl>
                                        <p:attrNameLst>
                                          <p:attrName>style.visibility</p:attrName>
                                        </p:attrNameLst>
                                      </p:cBhvr>
                                      <p:to>
                                        <p:strVal val="visible"/>
                                      </p:to>
                                    </p:set>
                                  </p:childTnLst>
                                </p:cTn>
                              </p:par>
                            </p:childTnLst>
                          </p:cTn>
                        </p:par>
                        <p:par>
                          <p:cTn id="19" fill="hold">
                            <p:stCondLst>
                              <p:cond delay="0"/>
                            </p:stCondLst>
                            <p:childTnLst>
                              <p:par>
                                <p:cTn id="20" presetClass="entr" nodeType="afterEffect" presetSubtype="0" presetID="1" grpId="1" fill="hold">
                                  <p:stCondLst>
                                    <p:cond delay="0"/>
                                  </p:stCondLst>
                                  <p:iterate type="el" backwards="0">
                                    <p:tmAbs val="0"/>
                                  </p:iterate>
                                  <p:childTnLst>
                                    <p:set>
                                      <p:cBhvr>
                                        <p:cTn id="21" fill="hold"/>
                                        <p:tgtEl>
                                          <p:spTgt spid="179">
                                            <p:txEl>
                                              <p:pRg st="4" end="4"/>
                                            </p:txEl>
                                          </p:spTgt>
                                        </p:tgtEl>
                                        <p:attrNameLst>
                                          <p:attrName>style.visibility</p:attrName>
                                        </p:attrNameLst>
                                      </p:cBhvr>
                                      <p:to>
                                        <p:strVal val="visible"/>
                                      </p:to>
                                    </p:set>
                                  </p:childTnLst>
                                </p:cTn>
                              </p:par>
                            </p:childTnLst>
                          </p:cTn>
                        </p:par>
                        <p:par>
                          <p:cTn id="22" fill="hold">
                            <p:stCondLst>
                              <p:cond delay="0"/>
                            </p:stCondLst>
                            <p:childTnLst>
                              <p:par>
                                <p:cTn id="23" presetClass="entr" nodeType="afterEffect" presetSubtype="0" presetID="1" grpId="1" fill="hold">
                                  <p:stCondLst>
                                    <p:cond delay="0"/>
                                  </p:stCondLst>
                                  <p:iterate type="el" backwards="0">
                                    <p:tmAbs val="0"/>
                                  </p:iterate>
                                  <p:childTnLst>
                                    <p:set>
                                      <p:cBhvr>
                                        <p:cTn id="24" fill="hold"/>
                                        <p:tgtEl>
                                          <p:spTgt spid="179">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79" grpId="1"/>
    </p:bldLst>
  </p:timing>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1" name="Shape 181"/>
          <p:cNvSpPr/>
          <p:nvPr>
            <p:ph type="title"/>
          </p:nvPr>
        </p:nvSpPr>
        <p:spPr>
          <a:xfrm>
            <a:off x="457200" y="7938"/>
            <a:ext cx="8229600" cy="1143001"/>
          </a:xfrm>
          <a:prstGeom prst="rect">
            <a:avLst/>
          </a:prstGeom>
        </p:spPr>
        <p:txBody>
          <a:bodyPr/>
          <a:lstStyle>
            <a:lvl1pPr>
              <a:defRPr b="1"/>
            </a:lvl1pPr>
          </a:lstStyle>
          <a:p>
            <a:pPr/>
            <a:r>
              <a:t>Stack Frames and the Stack</a:t>
            </a:r>
          </a:p>
        </p:txBody>
      </p:sp>
      <p:pic>
        <p:nvPicPr>
          <p:cNvPr id="182" name="image3.png"/>
          <p:cNvPicPr>
            <a:picLocks noChangeAspect="1"/>
          </p:cNvPicPr>
          <p:nvPr/>
        </p:nvPicPr>
        <p:blipFill>
          <a:blip r:embed="rId2">
            <a:extLst/>
          </a:blip>
          <a:stretch>
            <a:fillRect/>
          </a:stretch>
        </p:blipFill>
        <p:spPr>
          <a:xfrm>
            <a:off x="165100" y="1110018"/>
            <a:ext cx="3381081" cy="5715002"/>
          </a:xfrm>
          <a:prstGeom prst="rect">
            <a:avLst/>
          </a:prstGeom>
          <a:ln w="12700">
            <a:miter lim="400000"/>
          </a:ln>
        </p:spPr>
      </p:pic>
      <p:pic>
        <p:nvPicPr>
          <p:cNvPr id="183" name="image4.png"/>
          <p:cNvPicPr>
            <a:picLocks noChangeAspect="1"/>
          </p:cNvPicPr>
          <p:nvPr/>
        </p:nvPicPr>
        <p:blipFill>
          <a:blip r:embed="rId3">
            <a:extLst/>
          </a:blip>
          <a:stretch>
            <a:fillRect/>
          </a:stretch>
        </p:blipFill>
        <p:spPr>
          <a:xfrm>
            <a:off x="3629166" y="1355977"/>
            <a:ext cx="5210034" cy="591948"/>
          </a:xfrm>
          <a:prstGeom prst="rect">
            <a:avLst/>
          </a:prstGeom>
          <a:ln w="12700">
            <a:miter lim="400000"/>
          </a:ln>
        </p:spPr>
      </p:pic>
      <p:pic>
        <p:nvPicPr>
          <p:cNvPr id="184" name="image5.png"/>
          <p:cNvPicPr>
            <a:picLocks noChangeAspect="1"/>
          </p:cNvPicPr>
          <p:nvPr/>
        </p:nvPicPr>
        <p:blipFill>
          <a:blip r:embed="rId4">
            <a:extLst/>
          </a:blip>
          <a:stretch>
            <a:fillRect/>
          </a:stretch>
        </p:blipFill>
        <p:spPr>
          <a:xfrm>
            <a:off x="3678904" y="1947922"/>
            <a:ext cx="5160296" cy="1443772"/>
          </a:xfrm>
          <a:prstGeom prst="rect">
            <a:avLst/>
          </a:prstGeom>
          <a:ln w="12700">
            <a:miter lim="400000"/>
          </a:ln>
        </p:spPr>
      </p:pic>
      <p:pic>
        <p:nvPicPr>
          <p:cNvPr id="185" name="image6.png"/>
          <p:cNvPicPr>
            <a:picLocks noChangeAspect="1"/>
          </p:cNvPicPr>
          <p:nvPr/>
        </p:nvPicPr>
        <p:blipFill>
          <a:blip r:embed="rId5">
            <a:extLst/>
          </a:blip>
          <a:stretch>
            <a:fillRect/>
          </a:stretch>
        </p:blipFill>
        <p:spPr>
          <a:xfrm>
            <a:off x="3629166" y="3420995"/>
            <a:ext cx="5210034" cy="1227206"/>
          </a:xfrm>
          <a:prstGeom prst="rect">
            <a:avLst/>
          </a:prstGeom>
          <a:ln w="12700">
            <a:miter lim="400000"/>
          </a:ln>
        </p:spPr>
      </p:pic>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8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8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18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xit" nodeType="clickEffect" presetSubtype="0" presetID="1" grpId="4" fill="hold">
                                  <p:stCondLst>
                                    <p:cond delay="0"/>
                                  </p:stCondLst>
                                  <p:iterate type="el" backwards="0">
                                    <p:tmAbs val="0"/>
                                  </p:iterate>
                                  <p:childTnLst>
                                    <p:set>
                                      <p:cBhvr>
                                        <p:cTn id="18" fill="hold">
                                          <p:stCondLst>
                                            <p:cond delay="0"/>
                                          </p:stCondLst>
                                        </p:cTn>
                                        <p:tgtEl>
                                          <p:spTgt spid="18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Class="exit" nodeType="clickEffect" presetSubtype="0" presetID="1" grpId="5" fill="hold">
                                  <p:stCondLst>
                                    <p:cond delay="0"/>
                                  </p:stCondLst>
                                  <p:iterate type="el" backwards="0">
                                    <p:tmAbs val="0"/>
                                  </p:iterate>
                                  <p:childTnLst>
                                    <p:set>
                                      <p:cBhvr>
                                        <p:cTn id="22" fill="hold">
                                          <p:stCondLst>
                                            <p:cond delay="0"/>
                                          </p:stCondLst>
                                        </p:cTn>
                                        <p:tgtEl>
                                          <p:spTgt spid="18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Class="exit" nodeType="clickEffect" presetSubtype="0" presetID="1" grpId="6" fill="hold">
                                  <p:stCondLst>
                                    <p:cond delay="0"/>
                                  </p:stCondLst>
                                  <p:iterate type="el" backwards="0">
                                    <p:tmAbs val="0"/>
                                  </p:iterate>
                                  <p:childTnLst>
                                    <p:set>
                                      <p:cBhvr>
                                        <p:cTn id="26" fill="hold">
                                          <p:stCondLst>
                                            <p:cond delay="0"/>
                                          </p:stCondLst>
                                        </p:cTn>
                                        <p:tgtEl>
                                          <p:spTgt spid="18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83" grpId="6"/>
      <p:bldP build="whole" bldLvl="1" animBg="1" rev="0" advAuto="0" spid="185" grpId="3"/>
      <p:bldP build="whole" bldLvl="1" animBg="1" rev="0" advAuto="0" spid="185" grpId="4"/>
      <p:bldP build="whole" bldLvl="1" animBg="1" rev="0" advAuto="0" spid="183" grpId="1"/>
      <p:bldP build="whole" bldLvl="1" animBg="1" rev="0" advAuto="0" spid="184" grpId="5"/>
      <p:bldP build="whole" bldLvl="1" animBg="1" rev="0" advAuto="0" spid="184" grpId="2"/>
    </p:bldLst>
  </p:timing>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7" name="Shape 187"/>
          <p:cNvSpPr/>
          <p:nvPr>
            <p:ph type="title"/>
          </p:nvPr>
        </p:nvSpPr>
        <p:spPr>
          <a:xfrm>
            <a:off x="457200" y="274638"/>
            <a:ext cx="8229600" cy="1143002"/>
          </a:xfrm>
          <a:prstGeom prst="rect">
            <a:avLst/>
          </a:prstGeom>
        </p:spPr>
        <p:txBody>
          <a:bodyPr/>
          <a:lstStyle>
            <a:lvl1pPr>
              <a:defRPr b="1"/>
            </a:lvl1pPr>
          </a:lstStyle>
          <a:p>
            <a:pPr/>
            <a:r>
              <a:t>Analyzing the Stack in GDB</a:t>
            </a:r>
          </a:p>
        </p:txBody>
      </p:sp>
      <p:sp>
        <p:nvSpPr>
          <p:cNvPr id="188" name="Shape 188"/>
          <p:cNvSpPr/>
          <p:nvPr>
            <p:ph type="body" idx="1"/>
          </p:nvPr>
        </p:nvSpPr>
        <p:spPr>
          <a:xfrm>
            <a:off x="457200" y="1612900"/>
            <a:ext cx="8229600" cy="4800600"/>
          </a:xfrm>
          <a:prstGeom prst="rect">
            <a:avLst/>
          </a:prstGeom>
        </p:spPr>
        <p:txBody>
          <a:bodyPr/>
          <a:lstStyle/>
          <a:p>
            <a:pPr marL="339470" indent="-339470" defTabSz="905255">
              <a:lnSpc>
                <a:spcPct val="80000"/>
              </a:lnSpc>
              <a:spcBef>
                <a:spcPts val="600"/>
              </a:spcBef>
              <a:defRPr sz="2800">
                <a:latin typeface="Courier New"/>
                <a:ea typeface="Courier New"/>
                <a:cs typeface="Courier New"/>
                <a:sym typeface="Courier New"/>
              </a:defRPr>
            </a:pPr>
            <a:r>
              <a:t>(gdb) backtrace|bt</a:t>
            </a:r>
          </a:p>
          <a:p>
            <a:pPr lvl="1" marL="735519" indent="-282891" defTabSz="905255">
              <a:lnSpc>
                <a:spcPct val="80000"/>
              </a:lnSpc>
              <a:spcBef>
                <a:spcPts val="500"/>
              </a:spcBef>
              <a:defRPr sz="2400"/>
            </a:pPr>
            <a:r>
              <a:t>Shows the call trace (the call stack)</a:t>
            </a:r>
          </a:p>
          <a:p>
            <a:pPr lvl="1" marL="735519" indent="-282891" defTabSz="905255">
              <a:lnSpc>
                <a:spcPct val="80000"/>
              </a:lnSpc>
              <a:spcBef>
                <a:spcPts val="500"/>
              </a:spcBef>
              <a:defRPr sz="2400"/>
            </a:pPr>
            <a:r>
              <a:t>Without function calls:</a:t>
            </a:r>
          </a:p>
          <a:p>
            <a:pPr lvl="2" marL="1131569" indent="-226313" defTabSz="905255">
              <a:lnSpc>
                <a:spcPct val="80000"/>
              </a:lnSpc>
              <a:spcBef>
                <a:spcPts val="500"/>
              </a:spcBef>
              <a:defRPr sz="2100"/>
            </a:pPr>
            <a:r>
              <a:t>#0 main () at program.c:10</a:t>
            </a:r>
          </a:p>
          <a:p>
            <a:pPr lvl="2" marL="1131569" indent="-226313" defTabSz="905255">
              <a:lnSpc>
                <a:spcPct val="80000"/>
              </a:lnSpc>
              <a:spcBef>
                <a:spcPts val="500"/>
              </a:spcBef>
              <a:defRPr sz="2100"/>
            </a:pPr>
            <a:r>
              <a:t>one frame on the stack, numbered 0, and it belongs to main()</a:t>
            </a:r>
          </a:p>
          <a:p>
            <a:pPr lvl="1" marL="735519" indent="-282891" defTabSz="905255">
              <a:lnSpc>
                <a:spcPct val="80000"/>
              </a:lnSpc>
              <a:spcBef>
                <a:spcPts val="500"/>
              </a:spcBef>
              <a:defRPr sz="2400"/>
            </a:pPr>
            <a:r>
              <a:t>After call to function display()</a:t>
            </a:r>
          </a:p>
          <a:p>
            <a:pPr lvl="2" marL="1131569" indent="-226313" defTabSz="905255">
              <a:lnSpc>
                <a:spcPct val="80000"/>
              </a:lnSpc>
              <a:spcBef>
                <a:spcPts val="500"/>
              </a:spcBef>
              <a:defRPr sz="2100"/>
            </a:pPr>
            <a:r>
              <a:t>#0 display (z=5, zptr=0xbffffb34) at program.c:15 </a:t>
            </a:r>
          </a:p>
          <a:p>
            <a:pPr lvl="2" marL="0" indent="905255" defTabSz="905255">
              <a:lnSpc>
                <a:spcPct val="80000"/>
              </a:lnSpc>
              <a:spcBef>
                <a:spcPts val="500"/>
              </a:spcBef>
              <a:buSzTx/>
              <a:buNone/>
              <a:defRPr sz="2100"/>
            </a:pPr>
            <a:r>
              <a:t>   #1 0x08048455 in main () at program.c:10</a:t>
            </a:r>
          </a:p>
          <a:p>
            <a:pPr lvl="2" marL="1131569" indent="-226313" defTabSz="905255">
              <a:lnSpc>
                <a:spcPct val="80000"/>
              </a:lnSpc>
              <a:spcBef>
                <a:spcPts val="500"/>
              </a:spcBef>
              <a:defRPr sz="2100"/>
            </a:pPr>
            <a:r>
              <a:t>Two stack frames: frame 1 belonging to main() and frame 0 belonging to display().</a:t>
            </a:r>
          </a:p>
          <a:p>
            <a:pPr lvl="2" marL="1131569" indent="-226313" defTabSz="905255">
              <a:lnSpc>
                <a:spcPct val="80000"/>
              </a:lnSpc>
              <a:spcBef>
                <a:spcPts val="500"/>
              </a:spcBef>
              <a:defRPr sz="2100"/>
            </a:pPr>
            <a:r>
              <a:t>Each frame listing gives </a:t>
            </a:r>
          </a:p>
          <a:p>
            <a:pPr lvl="3" marL="1584197" indent="-226313" defTabSz="905255">
              <a:lnSpc>
                <a:spcPct val="80000"/>
              </a:lnSpc>
              <a:spcBef>
                <a:spcPts val="400"/>
              </a:spcBef>
              <a:defRPr sz="1700"/>
            </a:pPr>
            <a:r>
              <a:t>the arguments to that function</a:t>
            </a:r>
          </a:p>
          <a:p>
            <a:pPr lvl="3" marL="1584197" indent="-226313" defTabSz="905255">
              <a:lnSpc>
                <a:spcPct val="80000"/>
              </a:lnSpc>
              <a:spcBef>
                <a:spcPts val="400"/>
              </a:spcBef>
              <a:defRPr sz="1700"/>
            </a:pPr>
            <a:r>
              <a:t>the line number that's currently being executed within that frame</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88">
                                            <p:txEl>
                                              <p:pRg st="2" end="2"/>
                                            </p:txEl>
                                          </p:spTgt>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1" fill="hold">
                                  <p:stCondLst>
                                    <p:cond delay="0"/>
                                  </p:stCondLst>
                                  <p:iterate type="el" backwards="0">
                                    <p:tmAbs val="0"/>
                                  </p:iterate>
                                  <p:childTnLst>
                                    <p:set>
                                      <p:cBhvr>
                                        <p:cTn id="9" fill="hold"/>
                                        <p:tgtEl>
                                          <p:spTgt spid="188">
                                            <p:txEl>
                                              <p:pRg st="3" end="3"/>
                                            </p:txEl>
                                          </p:spTgt>
                                        </p:tgtEl>
                                        <p:attrNameLst>
                                          <p:attrName>style.visibility</p:attrName>
                                        </p:attrNameLst>
                                      </p:cBhvr>
                                      <p:to>
                                        <p:strVal val="visible"/>
                                      </p:to>
                                    </p:set>
                                  </p:childTnLst>
                                </p:cTn>
                              </p:par>
                            </p:childTnLst>
                          </p:cTn>
                        </p:par>
                        <p:par>
                          <p:cTn id="10" fill="hold">
                            <p:stCondLst>
                              <p:cond delay="0"/>
                            </p:stCondLst>
                            <p:childTnLst>
                              <p:par>
                                <p:cTn id="11" presetClass="entr" nodeType="afterEffect" presetSubtype="0" presetID="1" grpId="1" fill="hold">
                                  <p:stCondLst>
                                    <p:cond delay="0"/>
                                  </p:stCondLst>
                                  <p:iterate type="el" backwards="0">
                                    <p:tmAbs val="0"/>
                                  </p:iterate>
                                  <p:childTnLst>
                                    <p:set>
                                      <p:cBhvr>
                                        <p:cTn id="12" fill="hold"/>
                                        <p:tgtEl>
                                          <p:spTgt spid="188">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88">
                                            <p:txEl>
                                              <p:pRg st="5" end="5"/>
                                            </p:txEl>
                                          </p:spTgt>
                                        </p:tgtEl>
                                        <p:attrNameLst>
                                          <p:attrName>style.visibility</p:attrName>
                                        </p:attrNameLst>
                                      </p:cBhvr>
                                      <p:to>
                                        <p:strVal val="visible"/>
                                      </p:to>
                                    </p:set>
                                  </p:childTnLst>
                                </p:cTn>
                              </p:par>
                            </p:childTnLst>
                          </p:cTn>
                        </p:par>
                        <p:par>
                          <p:cTn id="17" fill="hold">
                            <p:stCondLst>
                              <p:cond delay="0"/>
                            </p:stCondLst>
                            <p:childTnLst>
                              <p:par>
                                <p:cTn id="18" presetClass="entr" nodeType="afterEffect" presetSubtype="0" presetID="1" grpId="1" fill="hold">
                                  <p:stCondLst>
                                    <p:cond delay="0"/>
                                  </p:stCondLst>
                                  <p:iterate type="el" backwards="0">
                                    <p:tmAbs val="0"/>
                                  </p:iterate>
                                  <p:childTnLst>
                                    <p:set>
                                      <p:cBhvr>
                                        <p:cTn id="19" fill="hold"/>
                                        <p:tgtEl>
                                          <p:spTgt spid="188">
                                            <p:txEl>
                                              <p:pRg st="6" end="6"/>
                                            </p:txEl>
                                          </p:spTgt>
                                        </p:tgtEl>
                                        <p:attrNameLst>
                                          <p:attrName>style.visibility</p:attrName>
                                        </p:attrNameLst>
                                      </p:cBhvr>
                                      <p:to>
                                        <p:strVal val="visible"/>
                                      </p:to>
                                    </p:set>
                                  </p:childTnLst>
                                </p:cTn>
                              </p:par>
                            </p:childTnLst>
                          </p:cTn>
                        </p:par>
                        <p:par>
                          <p:cTn id="20" fill="hold">
                            <p:stCondLst>
                              <p:cond delay="0"/>
                            </p:stCondLst>
                            <p:childTnLst>
                              <p:par>
                                <p:cTn id="21" presetClass="entr" nodeType="afterEffect" presetSubtype="0" presetID="1" grpId="1" fill="hold">
                                  <p:stCondLst>
                                    <p:cond delay="0"/>
                                  </p:stCondLst>
                                  <p:iterate type="el" backwards="0">
                                    <p:tmAbs val="0"/>
                                  </p:iterate>
                                  <p:childTnLst>
                                    <p:set>
                                      <p:cBhvr>
                                        <p:cTn id="22" fill="hold"/>
                                        <p:tgtEl>
                                          <p:spTgt spid="188">
                                            <p:txEl>
                                              <p:pRg st="7" end="7"/>
                                            </p:txEl>
                                          </p:spTgt>
                                        </p:tgtEl>
                                        <p:attrNameLst>
                                          <p:attrName>style.visibility</p:attrName>
                                        </p:attrNameLst>
                                      </p:cBhvr>
                                      <p:to>
                                        <p:strVal val="visible"/>
                                      </p:to>
                                    </p:set>
                                  </p:childTnLst>
                                </p:cTn>
                              </p:par>
                            </p:childTnLst>
                          </p:cTn>
                        </p:par>
                        <p:par>
                          <p:cTn id="23" fill="hold">
                            <p:stCondLst>
                              <p:cond delay="0"/>
                            </p:stCondLst>
                            <p:childTnLst>
                              <p:par>
                                <p:cTn id="24" presetClass="entr" nodeType="afterEffect" presetSubtype="0" presetID="1" grpId="1" fill="hold">
                                  <p:stCondLst>
                                    <p:cond delay="0"/>
                                  </p:stCondLst>
                                  <p:iterate type="el" backwards="0">
                                    <p:tmAbs val="0"/>
                                  </p:iterate>
                                  <p:childTnLst>
                                    <p:set>
                                      <p:cBhvr>
                                        <p:cTn id="25" fill="hold"/>
                                        <p:tgtEl>
                                          <p:spTgt spid="188">
                                            <p:txEl>
                                              <p:pRg st="8" end="8"/>
                                            </p:txEl>
                                          </p:spTgt>
                                        </p:tgtEl>
                                        <p:attrNameLst>
                                          <p:attrName>style.visibility</p:attrName>
                                        </p:attrNameLst>
                                      </p:cBhvr>
                                      <p:to>
                                        <p:strVal val="visible"/>
                                      </p:to>
                                    </p:set>
                                  </p:childTnLst>
                                </p:cTn>
                              </p:par>
                            </p:childTnLst>
                          </p:cTn>
                        </p:par>
                        <p:par>
                          <p:cTn id="26" fill="hold">
                            <p:stCondLst>
                              <p:cond delay="0"/>
                            </p:stCondLst>
                            <p:childTnLst>
                              <p:par>
                                <p:cTn id="27" presetClass="entr" nodeType="afterEffect" presetSubtype="0" presetID="1" grpId="1" fill="hold">
                                  <p:stCondLst>
                                    <p:cond delay="0"/>
                                  </p:stCondLst>
                                  <p:iterate type="el" backwards="0">
                                    <p:tmAbs val="0"/>
                                  </p:iterate>
                                  <p:childTnLst>
                                    <p:set>
                                      <p:cBhvr>
                                        <p:cTn id="28" fill="hold"/>
                                        <p:tgtEl>
                                          <p:spTgt spid="188">
                                            <p:txEl>
                                              <p:pRg st="9" end="9"/>
                                            </p:txEl>
                                          </p:spTgt>
                                        </p:tgtEl>
                                        <p:attrNameLst>
                                          <p:attrName>style.visibility</p:attrName>
                                        </p:attrNameLst>
                                      </p:cBhvr>
                                      <p:to>
                                        <p:strVal val="visible"/>
                                      </p:to>
                                    </p:set>
                                  </p:childTnLst>
                                </p:cTn>
                              </p:par>
                            </p:childTnLst>
                          </p:cTn>
                        </p:par>
                        <p:par>
                          <p:cTn id="29" fill="hold">
                            <p:stCondLst>
                              <p:cond delay="0"/>
                            </p:stCondLst>
                            <p:childTnLst>
                              <p:par>
                                <p:cTn id="30" presetClass="entr" nodeType="afterEffect" presetSubtype="0" presetID="1" grpId="1" fill="hold">
                                  <p:stCondLst>
                                    <p:cond delay="0"/>
                                  </p:stCondLst>
                                  <p:iterate type="el" backwards="0">
                                    <p:tmAbs val="0"/>
                                  </p:iterate>
                                  <p:childTnLst>
                                    <p:set>
                                      <p:cBhvr>
                                        <p:cTn id="31" fill="hold"/>
                                        <p:tgtEl>
                                          <p:spTgt spid="188">
                                            <p:txEl>
                                              <p:pRg st="10" end="10"/>
                                            </p:txEl>
                                          </p:spTgt>
                                        </p:tgtEl>
                                        <p:attrNameLst>
                                          <p:attrName>style.visibility</p:attrName>
                                        </p:attrNameLst>
                                      </p:cBhvr>
                                      <p:to>
                                        <p:strVal val="visible"/>
                                      </p:to>
                                    </p:set>
                                  </p:childTnLst>
                                </p:cTn>
                              </p:par>
                            </p:childTnLst>
                          </p:cTn>
                        </p:par>
                        <p:par>
                          <p:cTn id="32" fill="hold">
                            <p:stCondLst>
                              <p:cond delay="0"/>
                            </p:stCondLst>
                            <p:childTnLst>
                              <p:par>
                                <p:cTn id="33" presetClass="entr" nodeType="afterEffect" presetSubtype="0" presetID="1" grpId="1" fill="hold">
                                  <p:stCondLst>
                                    <p:cond delay="0"/>
                                  </p:stCondLst>
                                  <p:iterate type="el" backwards="0">
                                    <p:tmAbs val="0"/>
                                  </p:iterate>
                                  <p:childTnLst>
                                    <p:set>
                                      <p:cBhvr>
                                        <p:cTn id="34" fill="hold"/>
                                        <p:tgtEl>
                                          <p:spTgt spid="188">
                                            <p:txEl>
                                              <p:pRg st="11" end="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88" grpId="1"/>
    </p:bldLst>
  </p:timing>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 name="Shape 132"/>
          <p:cNvSpPr/>
          <p:nvPr>
            <p:ph type="title"/>
          </p:nvPr>
        </p:nvSpPr>
        <p:spPr>
          <a:xfrm>
            <a:off x="457200" y="274638"/>
            <a:ext cx="8229600" cy="1143002"/>
          </a:xfrm>
          <a:prstGeom prst="rect">
            <a:avLst/>
          </a:prstGeom>
        </p:spPr>
        <p:txBody>
          <a:bodyPr/>
          <a:lstStyle>
            <a:lvl1pPr>
              <a:defRPr b="1"/>
            </a:lvl1pPr>
          </a:lstStyle>
          <a:p>
            <a:pPr/>
            <a:r>
              <a:t>Debugging</a:t>
            </a:r>
          </a:p>
        </p:txBody>
      </p:sp>
      <p:sp>
        <p:nvSpPr>
          <p:cNvPr id="133" name="Shape 133"/>
          <p:cNvSpPr/>
          <p:nvPr>
            <p:ph type="body" idx="1"/>
          </p:nvPr>
        </p:nvSpPr>
        <p:spPr>
          <a:xfrm>
            <a:off x="457200" y="1600200"/>
            <a:ext cx="8229600" cy="3062884"/>
          </a:xfrm>
          <a:prstGeom prst="rect">
            <a:avLst/>
          </a:prstGeom>
        </p:spPr>
        <p:txBody>
          <a:bodyPr/>
          <a:lstStyle/>
          <a:p>
            <a:pPr/>
            <a:r>
              <a:t>Finding and eliminating errors from programs</a:t>
            </a:r>
          </a:p>
          <a:p>
            <a:pPr/>
          </a:p>
          <a:p>
            <a:pPr/>
            <a:r>
              <a:t>Grace Hopper and the “First actual case of bug being found”</a:t>
            </a:r>
          </a:p>
        </p:txBody>
      </p:sp>
      <p:pic>
        <p:nvPicPr>
          <p:cNvPr id="134" name="image1.png"/>
          <p:cNvPicPr>
            <a:picLocks noChangeAspect="1"/>
          </p:cNvPicPr>
          <p:nvPr/>
        </p:nvPicPr>
        <p:blipFill>
          <a:blip r:embed="rId2">
            <a:extLst/>
          </a:blip>
          <a:stretch>
            <a:fillRect/>
          </a:stretch>
        </p:blipFill>
        <p:spPr>
          <a:xfrm>
            <a:off x="5094902" y="3826590"/>
            <a:ext cx="3668098" cy="2823093"/>
          </a:xfrm>
          <a:prstGeom prst="rect">
            <a:avLst/>
          </a:prstGeom>
          <a:ln w="12700">
            <a:miter lim="400000"/>
          </a:ln>
        </p:spPr>
      </p:pic>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3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4" grpId="1"/>
    </p:bldLst>
  </p:timing>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0" name="Shape 190"/>
          <p:cNvSpPr/>
          <p:nvPr>
            <p:ph type="title"/>
          </p:nvPr>
        </p:nvSpPr>
        <p:spPr>
          <a:xfrm>
            <a:off x="457200" y="274638"/>
            <a:ext cx="8229600" cy="1143002"/>
          </a:xfrm>
          <a:prstGeom prst="rect">
            <a:avLst/>
          </a:prstGeom>
        </p:spPr>
        <p:txBody>
          <a:bodyPr/>
          <a:lstStyle>
            <a:lvl1pPr>
              <a:defRPr b="1"/>
            </a:lvl1pPr>
          </a:lstStyle>
          <a:p>
            <a:pPr/>
            <a:r>
              <a:t>Analyzing the Stack</a:t>
            </a:r>
          </a:p>
        </p:txBody>
      </p:sp>
      <p:sp>
        <p:nvSpPr>
          <p:cNvPr id="191" name="Shape 191"/>
          <p:cNvSpPr/>
          <p:nvPr>
            <p:ph type="body" idx="1"/>
          </p:nvPr>
        </p:nvSpPr>
        <p:spPr>
          <a:xfrm>
            <a:off x="457200" y="1600200"/>
            <a:ext cx="8229600" cy="4525963"/>
          </a:xfrm>
          <a:prstGeom prst="rect">
            <a:avLst/>
          </a:prstGeom>
        </p:spPr>
        <p:txBody>
          <a:bodyPr/>
          <a:lstStyle/>
          <a:p>
            <a:pPr marL="332613" indent="-332613" defTabSz="886967">
              <a:spcBef>
                <a:spcPts val="600"/>
              </a:spcBef>
              <a:defRPr sz="2800"/>
            </a:pPr>
            <a:r>
              <a:t>(gdb) info frame </a:t>
            </a:r>
          </a:p>
          <a:p>
            <a:pPr lvl="1" marL="720661" indent="-277177" defTabSz="886967">
              <a:spcBef>
                <a:spcPts val="500"/>
              </a:spcBef>
              <a:defRPr sz="2400"/>
            </a:pPr>
            <a:r>
              <a:t>Displays information about the current stack frame, including its return address and saved register values </a:t>
            </a:r>
          </a:p>
          <a:p>
            <a:pPr marL="332613" indent="-332613" defTabSz="886967">
              <a:spcBef>
                <a:spcPts val="600"/>
              </a:spcBef>
              <a:defRPr sz="2800"/>
            </a:pPr>
            <a:r>
              <a:t>(gdb) info locals</a:t>
            </a:r>
          </a:p>
          <a:p>
            <a:pPr lvl="1" marL="720661" indent="-277177" defTabSz="886967">
              <a:spcBef>
                <a:spcPts val="500"/>
              </a:spcBef>
              <a:defRPr sz="2400"/>
            </a:pPr>
            <a:r>
              <a:t>Lists the local variables of the function corresponding to the stack frame, with their current values</a:t>
            </a:r>
          </a:p>
          <a:p>
            <a:pPr marL="332613" indent="-332613" defTabSz="886967">
              <a:spcBef>
                <a:spcPts val="600"/>
              </a:spcBef>
              <a:defRPr sz="2800"/>
            </a:pPr>
            <a:r>
              <a:t>(gdb) info args </a:t>
            </a:r>
          </a:p>
          <a:p>
            <a:pPr lvl="1" marL="720661" indent="-277177" defTabSz="886967">
              <a:spcBef>
                <a:spcPts val="500"/>
              </a:spcBef>
              <a:defRPr sz="2400"/>
            </a:pPr>
            <a:r>
              <a:t>List the argument values of the corresponding function call</a:t>
            </a:r>
          </a:p>
        </p:txBody>
      </p:sp>
    </p:spTree>
  </p:cSld>
  <p:clrMapOvr>
    <a:masterClrMapping/>
  </p:clrMapOvr>
  <p:transition xmlns:p14="http://schemas.microsoft.com/office/powerpoint/2010/main" spd="med" advClick="1" p14:dur="1000"/>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3" name="Shape 193"/>
          <p:cNvSpPr/>
          <p:nvPr>
            <p:ph type="title"/>
          </p:nvPr>
        </p:nvSpPr>
        <p:spPr>
          <a:xfrm>
            <a:off x="457200" y="274638"/>
            <a:ext cx="8229600" cy="1143002"/>
          </a:xfrm>
          <a:prstGeom prst="rect">
            <a:avLst/>
          </a:prstGeom>
        </p:spPr>
        <p:txBody>
          <a:bodyPr/>
          <a:lstStyle>
            <a:lvl1pPr>
              <a:defRPr b="1"/>
            </a:lvl1pPr>
          </a:lstStyle>
          <a:p>
            <a:pPr/>
            <a:r>
              <a:t>Other Useful Commands</a:t>
            </a:r>
          </a:p>
        </p:txBody>
      </p:sp>
      <p:sp>
        <p:nvSpPr>
          <p:cNvPr id="194" name="Shape 194"/>
          <p:cNvSpPr/>
          <p:nvPr>
            <p:ph type="body" idx="1"/>
          </p:nvPr>
        </p:nvSpPr>
        <p:spPr>
          <a:xfrm>
            <a:off x="457200" y="1600200"/>
            <a:ext cx="8229600" cy="4525963"/>
          </a:xfrm>
          <a:prstGeom prst="rect">
            <a:avLst/>
          </a:prstGeom>
        </p:spPr>
        <p:txBody>
          <a:bodyPr/>
          <a:lstStyle/>
          <a:p>
            <a:pPr/>
            <a:r>
              <a:t>(gdb) list</a:t>
            </a:r>
          </a:p>
          <a:p>
            <a:pPr lvl="1" marL="742950" indent="-285750">
              <a:spcBef>
                <a:spcPts val="600"/>
              </a:spcBef>
              <a:defRPr sz="2800"/>
            </a:pPr>
            <a:r>
              <a:t>Lists source code lines around the current line</a:t>
            </a:r>
          </a:p>
          <a:p>
            <a:pPr lvl="1" marL="742950" indent="-285750">
              <a:spcBef>
                <a:spcPts val="600"/>
              </a:spcBef>
              <a:defRPr sz="2800"/>
            </a:pPr>
          </a:p>
          <a:p>
            <a:pPr lvl="1" marL="0" indent="228600">
              <a:spcBef>
                <a:spcPts val="600"/>
              </a:spcBef>
              <a:buSzTx/>
              <a:buNone/>
              <a:defRPr sz="2300"/>
            </a:pPr>
            <a:r>
              <a:t>Ref: </a:t>
            </a:r>
            <a:r>
              <a:rPr u="sng">
                <a:solidFill>
                  <a:srgbClr val="0000FF"/>
                </a:solidFill>
                <a:uFill>
                  <a:solidFill>
                    <a:srgbClr val="0000FF"/>
                  </a:solidFill>
                </a:uFill>
                <a:hlinkClick r:id="rId2" invalidUrl="" action="" tgtFrame="" tooltip="" history="1" highlightClick="0" endSnd="0"/>
              </a:rPr>
              <a:t>http://darkdust.net/files/GDB%20Cheat%20Sheet.pdf</a:t>
            </a:r>
          </a:p>
        </p:txBody>
      </p:sp>
    </p:spTree>
  </p:cSld>
  <p:clrMapOvr>
    <a:masterClrMapping/>
  </p:clrMapOvr>
  <p:transition xmlns:p14="http://schemas.microsoft.com/office/powerpoint/2010/main" spd="med" advClick="1" p14:dur="1000"/>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6" name="Shape 196"/>
          <p:cNvSpPr/>
          <p:nvPr>
            <p:ph type="title"/>
          </p:nvPr>
        </p:nvSpPr>
        <p:spPr>
          <a:xfrm>
            <a:off x="457200" y="274638"/>
            <a:ext cx="8229600" cy="1143002"/>
          </a:xfrm>
          <a:prstGeom prst="rect">
            <a:avLst/>
          </a:prstGeom>
        </p:spPr>
        <p:txBody>
          <a:bodyPr/>
          <a:lstStyle>
            <a:lvl1pPr>
              <a:defRPr b="1"/>
            </a:lvl1pPr>
          </a:lstStyle>
          <a:p>
            <a:pPr/>
            <a:r>
              <a:t>Lab 4</a:t>
            </a:r>
          </a:p>
        </p:txBody>
      </p:sp>
      <p:sp>
        <p:nvSpPr>
          <p:cNvPr id="197" name="Shape 197"/>
          <p:cNvSpPr/>
          <p:nvPr>
            <p:ph type="body" idx="1"/>
          </p:nvPr>
        </p:nvSpPr>
        <p:spPr>
          <a:xfrm>
            <a:off x="533400" y="1143000"/>
            <a:ext cx="8229600" cy="5410200"/>
          </a:xfrm>
          <a:prstGeom prst="rect">
            <a:avLst/>
          </a:prstGeom>
        </p:spPr>
        <p:txBody>
          <a:bodyPr/>
          <a:lstStyle/>
          <a:p>
            <a:pPr>
              <a:spcBef>
                <a:spcPts val="400"/>
              </a:spcBef>
              <a:defRPr sz="2000"/>
            </a:pPr>
            <a:r>
              <a:t>Download old version of coreutils with buggy ls program</a:t>
            </a:r>
          </a:p>
          <a:p>
            <a:pPr lvl="1" marL="742950" indent="-285750">
              <a:spcBef>
                <a:spcPts val="400"/>
              </a:spcBef>
              <a:defRPr sz="2000"/>
            </a:pPr>
            <a:r>
              <a:t>Untar, configure, make</a:t>
            </a:r>
            <a:endParaRPr sz="2800"/>
          </a:p>
          <a:p>
            <a:pPr>
              <a:spcBef>
                <a:spcPts val="400"/>
              </a:spcBef>
              <a:defRPr sz="2000"/>
            </a:pPr>
            <a:r>
              <a:t>Bug: ls -t mishandles files whose time stamps are very far in the past. It seems to act as if they are in the future</a:t>
            </a:r>
          </a:p>
          <a:p>
            <a:pPr marL="0" indent="0">
              <a:buSzTx/>
              <a:buNone/>
              <a:defRPr sz="2000"/>
            </a:pPr>
          </a:p>
          <a:p>
            <a:pPr marL="0" indent="0">
              <a:spcBef>
                <a:spcPts val="400"/>
              </a:spcBef>
              <a:buSzTx/>
              <a:buNone/>
              <a:defRPr sz="2000">
                <a:latin typeface="Courier New"/>
                <a:ea typeface="Courier New"/>
                <a:cs typeface="Courier New"/>
                <a:sym typeface="Courier New"/>
              </a:defRPr>
            </a:pPr>
            <a:r>
              <a:t>$ touch -d ‘1918-11-11 11:00 GMT’ wwi-armistice </a:t>
            </a:r>
          </a:p>
          <a:p>
            <a:pPr marL="0" indent="0">
              <a:spcBef>
                <a:spcPts val="400"/>
              </a:spcBef>
              <a:buSzTx/>
              <a:buNone/>
              <a:defRPr sz="2000">
                <a:latin typeface="Courier New"/>
                <a:ea typeface="Courier New"/>
                <a:cs typeface="Courier New"/>
                <a:sym typeface="Courier New"/>
              </a:defRPr>
            </a:pPr>
            <a:r>
              <a:t>$ touch now </a:t>
            </a:r>
          </a:p>
          <a:p>
            <a:pPr marL="0" indent="0">
              <a:spcBef>
                <a:spcPts val="400"/>
              </a:spcBef>
              <a:buSzTx/>
              <a:buNone/>
              <a:defRPr sz="2000">
                <a:latin typeface="Courier New"/>
                <a:ea typeface="Courier New"/>
                <a:cs typeface="Courier New"/>
                <a:sym typeface="Courier New"/>
              </a:defRPr>
            </a:pPr>
            <a:r>
              <a:t>$ sleep 1 </a:t>
            </a:r>
          </a:p>
          <a:p>
            <a:pPr marL="0" indent="0">
              <a:spcBef>
                <a:spcPts val="400"/>
              </a:spcBef>
              <a:buSzTx/>
              <a:buNone/>
              <a:defRPr sz="2000">
                <a:latin typeface="Courier New"/>
                <a:ea typeface="Courier New"/>
                <a:cs typeface="Courier New"/>
                <a:sym typeface="Courier New"/>
              </a:defRPr>
            </a:pPr>
            <a:r>
              <a:t>$ touch now1 </a:t>
            </a:r>
          </a:p>
          <a:p>
            <a:pPr marL="0" indent="0">
              <a:spcBef>
                <a:spcPts val="400"/>
              </a:spcBef>
              <a:buSzTx/>
              <a:buNone/>
              <a:defRPr sz="2000">
                <a:latin typeface="Courier New"/>
                <a:ea typeface="Courier New"/>
                <a:cs typeface="Courier New"/>
                <a:sym typeface="Courier New"/>
              </a:defRPr>
            </a:pPr>
            <a:r>
              <a:t>$ ls -lt wwi-armistice now now1</a:t>
            </a:r>
          </a:p>
          <a:p>
            <a:pPr marL="0" indent="0">
              <a:buSzTx/>
              <a:buNone/>
              <a:defRPr sz="2000"/>
            </a:pPr>
          </a:p>
          <a:p>
            <a:pPr marL="0" indent="0">
              <a:spcBef>
                <a:spcPts val="400"/>
              </a:spcBef>
              <a:buSzTx/>
              <a:buNone/>
              <a:defRPr sz="2000"/>
            </a:pPr>
            <a:r>
              <a:t>Output:</a:t>
            </a:r>
          </a:p>
          <a:p>
            <a:pPr marL="0" indent="0">
              <a:spcBef>
                <a:spcPts val="400"/>
              </a:spcBef>
              <a:buSzTx/>
              <a:buNone/>
              <a:defRPr sz="2000"/>
            </a:pPr>
            <a:r>
              <a:t>-rw-r--r-- 1 eggert eggert 0 Nov 11 1918 wwi-armistice</a:t>
            </a:r>
          </a:p>
          <a:p>
            <a:pPr marL="0" indent="0">
              <a:spcBef>
                <a:spcPts val="400"/>
              </a:spcBef>
              <a:buSzTx/>
              <a:buNone/>
              <a:defRPr sz="2000"/>
            </a:pPr>
            <a:r>
              <a:t>-rw-r--r-- 1 eggert eggert 0 Feb 5 15:57 now1</a:t>
            </a:r>
          </a:p>
          <a:p>
            <a:pPr marL="0" indent="0">
              <a:spcBef>
                <a:spcPts val="400"/>
              </a:spcBef>
              <a:buSzTx/>
              <a:buNone/>
              <a:defRPr sz="2000"/>
            </a:pPr>
            <a:r>
              <a:t>-rw-r--r-- 1 eggert eggert 0 Feb 5 15:57 now</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7">
                                            <p:txEl>
                                              <p:pRg st="10" end="10"/>
                                            </p:txEl>
                                          </p:spTgt>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1" fill="hold">
                                  <p:stCondLst>
                                    <p:cond delay="0"/>
                                  </p:stCondLst>
                                  <p:iterate type="el" backwards="0">
                                    <p:tmAbs val="0"/>
                                  </p:iterate>
                                  <p:childTnLst>
                                    <p:set>
                                      <p:cBhvr>
                                        <p:cTn id="9" fill="hold"/>
                                        <p:tgtEl>
                                          <p:spTgt spid="197">
                                            <p:txEl>
                                              <p:pRg st="11" end="11"/>
                                            </p:txEl>
                                          </p:spTgt>
                                        </p:tgtEl>
                                        <p:attrNameLst>
                                          <p:attrName>style.visibility</p:attrName>
                                        </p:attrNameLst>
                                      </p:cBhvr>
                                      <p:to>
                                        <p:strVal val="visible"/>
                                      </p:to>
                                    </p:set>
                                  </p:childTnLst>
                                </p:cTn>
                              </p:par>
                            </p:childTnLst>
                          </p:cTn>
                        </p:par>
                        <p:par>
                          <p:cTn id="10" fill="hold">
                            <p:stCondLst>
                              <p:cond delay="0"/>
                            </p:stCondLst>
                            <p:childTnLst>
                              <p:par>
                                <p:cTn id="11" presetClass="entr" nodeType="afterEffect" presetSubtype="0" presetID="1" grpId="1" fill="hold">
                                  <p:stCondLst>
                                    <p:cond delay="0"/>
                                  </p:stCondLst>
                                  <p:iterate type="el" backwards="0">
                                    <p:tmAbs val="0"/>
                                  </p:iterate>
                                  <p:childTnLst>
                                    <p:set>
                                      <p:cBhvr>
                                        <p:cTn id="12" fill="hold"/>
                                        <p:tgtEl>
                                          <p:spTgt spid="197">
                                            <p:txEl>
                                              <p:pRg st="12" end="12"/>
                                            </p:txEl>
                                          </p:spTgt>
                                        </p:tgtEl>
                                        <p:attrNameLst>
                                          <p:attrName>style.visibility</p:attrName>
                                        </p:attrNameLst>
                                      </p:cBhvr>
                                      <p:to>
                                        <p:strVal val="visible"/>
                                      </p:to>
                                    </p:set>
                                  </p:childTnLst>
                                </p:cTn>
                              </p:par>
                            </p:childTnLst>
                          </p:cTn>
                        </p:par>
                        <p:par>
                          <p:cTn id="13" fill="hold">
                            <p:stCondLst>
                              <p:cond delay="0"/>
                            </p:stCondLst>
                            <p:childTnLst>
                              <p:par>
                                <p:cTn id="14" presetClass="entr" nodeType="afterEffect" presetSubtype="0" presetID="1" grpId="1" fill="hold">
                                  <p:stCondLst>
                                    <p:cond delay="0"/>
                                  </p:stCondLst>
                                  <p:iterate type="el" backwards="0">
                                    <p:tmAbs val="0"/>
                                  </p:iterate>
                                  <p:childTnLst>
                                    <p:set>
                                      <p:cBhvr>
                                        <p:cTn id="15" fill="hold"/>
                                        <p:tgtEl>
                                          <p:spTgt spid="197">
                                            <p:txEl>
                                              <p:pRg st="13" end="1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97" grpId="1"/>
    </p:bldLst>
  </p:timing>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9" name="Shape 199"/>
          <p:cNvSpPr/>
          <p:nvPr>
            <p:ph type="title"/>
          </p:nvPr>
        </p:nvSpPr>
        <p:spPr>
          <a:xfrm>
            <a:off x="457200" y="274638"/>
            <a:ext cx="8229600" cy="1143002"/>
          </a:xfrm>
          <a:prstGeom prst="rect">
            <a:avLst/>
          </a:prstGeom>
        </p:spPr>
        <p:txBody>
          <a:bodyPr/>
          <a:lstStyle>
            <a:lvl1pPr>
              <a:defRPr b="1"/>
            </a:lvl1pPr>
          </a:lstStyle>
          <a:p>
            <a:pPr/>
            <a:r>
              <a:t>Goal: Fix the Bug</a:t>
            </a:r>
          </a:p>
        </p:txBody>
      </p:sp>
      <p:sp>
        <p:nvSpPr>
          <p:cNvPr id="200" name="Shape 200"/>
          <p:cNvSpPr/>
          <p:nvPr>
            <p:ph type="body" idx="1"/>
          </p:nvPr>
        </p:nvSpPr>
        <p:spPr>
          <a:xfrm>
            <a:off x="457200" y="1600200"/>
            <a:ext cx="8229600" cy="4525963"/>
          </a:xfrm>
          <a:prstGeom prst="rect">
            <a:avLst/>
          </a:prstGeom>
        </p:spPr>
        <p:txBody>
          <a:bodyPr/>
          <a:lstStyle/>
          <a:p>
            <a:pPr marL="339470" indent="-339470" defTabSz="905255">
              <a:lnSpc>
                <a:spcPct val="80000"/>
              </a:lnSpc>
              <a:spcBef>
                <a:spcPts val="500"/>
              </a:spcBef>
              <a:defRPr b="1" sz="2300"/>
            </a:pPr>
            <a:r>
              <a:t>Reproduce the Bug</a:t>
            </a:r>
            <a:endParaRPr sz="700"/>
          </a:p>
          <a:p>
            <a:pPr lvl="1" marL="735519" indent="-282891" defTabSz="905255">
              <a:lnSpc>
                <a:spcPct val="80000"/>
              </a:lnSpc>
              <a:spcBef>
                <a:spcPts val="500"/>
              </a:spcBef>
              <a:defRPr sz="2300"/>
            </a:pPr>
            <a:r>
              <a:t>Follow steps on lab web page</a:t>
            </a:r>
            <a:endParaRPr b="1" sz="9500"/>
          </a:p>
          <a:p>
            <a:pPr marL="339470" indent="-339470" defTabSz="905255">
              <a:lnSpc>
                <a:spcPct val="80000"/>
              </a:lnSpc>
              <a:spcBef>
                <a:spcPts val="500"/>
              </a:spcBef>
              <a:defRPr b="1" sz="2300"/>
            </a:pPr>
            <a:r>
              <a:t>Simplify input</a:t>
            </a:r>
            <a:endParaRPr sz="700"/>
          </a:p>
          <a:p>
            <a:pPr lvl="1" marL="735519" indent="-282891" defTabSz="905255">
              <a:lnSpc>
                <a:spcPct val="80000"/>
              </a:lnSpc>
              <a:spcBef>
                <a:spcPts val="500"/>
              </a:spcBef>
              <a:defRPr sz="2300"/>
            </a:pPr>
            <a:r>
              <a:t>Run ls with –l and –t options only</a:t>
            </a:r>
            <a:endParaRPr sz="600"/>
          </a:p>
          <a:p>
            <a:pPr marL="339470" indent="-339470" defTabSz="905255">
              <a:lnSpc>
                <a:spcPct val="80000"/>
              </a:lnSpc>
              <a:spcBef>
                <a:spcPts val="500"/>
              </a:spcBef>
              <a:defRPr b="1" sz="2300"/>
            </a:pPr>
            <a:r>
              <a:t>Debug</a:t>
            </a:r>
            <a:endParaRPr sz="700"/>
          </a:p>
          <a:p>
            <a:pPr lvl="1" marL="735519" indent="-282891" defTabSz="905255">
              <a:lnSpc>
                <a:spcPct val="80000"/>
              </a:lnSpc>
              <a:spcBef>
                <a:spcPts val="500"/>
              </a:spcBef>
              <a:defRPr sz="2300"/>
            </a:pPr>
            <a:r>
              <a:t>Use gdb to figure out what’s wrong </a:t>
            </a:r>
            <a:endParaRPr sz="600"/>
          </a:p>
          <a:p>
            <a:pPr lvl="1" marL="735519" indent="-282891" defTabSz="905255">
              <a:lnSpc>
                <a:spcPct val="80000"/>
              </a:lnSpc>
              <a:spcBef>
                <a:spcPts val="500"/>
              </a:spcBef>
              <a:defRPr sz="2300"/>
            </a:pPr>
            <a:r>
              <a:t>$ gdb ./ls </a:t>
            </a:r>
            <a:endParaRPr sz="9500"/>
          </a:p>
          <a:p>
            <a:pPr lvl="1" marL="735519" indent="-282891" defTabSz="905255">
              <a:lnSpc>
                <a:spcPct val="80000"/>
              </a:lnSpc>
              <a:spcBef>
                <a:spcPts val="500"/>
              </a:spcBef>
              <a:defRPr sz="2300"/>
            </a:pPr>
            <a:r>
              <a:t> (gdb) run –lt wwi-armistice now now1</a:t>
            </a:r>
            <a:endParaRPr sz="600"/>
          </a:p>
          <a:p>
            <a:pPr lvl="1" marL="0" indent="452627" defTabSz="905255">
              <a:lnSpc>
                <a:spcPct val="80000"/>
              </a:lnSpc>
              <a:spcBef>
                <a:spcPts val="500"/>
              </a:spcBef>
              <a:buSzTx/>
              <a:buNone/>
              <a:defRPr sz="2300"/>
            </a:pPr>
            <a:r>
              <a:t>(run from the directory where the compiled ls lives)</a:t>
            </a:r>
            <a:endParaRPr sz="5800"/>
          </a:p>
          <a:p>
            <a:pPr marL="339470" indent="-339470" defTabSz="905255">
              <a:lnSpc>
                <a:spcPct val="80000"/>
              </a:lnSpc>
              <a:spcBef>
                <a:spcPts val="500"/>
              </a:spcBef>
              <a:defRPr b="1" sz="2300"/>
            </a:pPr>
            <a:r>
              <a:t>Patch</a:t>
            </a:r>
            <a:r>
              <a:rPr b="0"/>
              <a:t> </a:t>
            </a:r>
            <a:endParaRPr sz="700"/>
          </a:p>
          <a:p>
            <a:pPr lvl="1" marL="735519" indent="-282891" defTabSz="905255">
              <a:lnSpc>
                <a:spcPct val="80000"/>
              </a:lnSpc>
              <a:spcBef>
                <a:spcPts val="500"/>
              </a:spcBef>
              <a:defRPr sz="2300"/>
            </a:pPr>
            <a:r>
              <a:t>Construct a patch “lab5.diff” containing your fix</a:t>
            </a:r>
            <a:endParaRPr sz="600"/>
          </a:p>
          <a:p>
            <a:pPr lvl="1" marL="735519" indent="-282891" defTabSz="905255">
              <a:lnSpc>
                <a:spcPct val="80000"/>
              </a:lnSpc>
              <a:spcBef>
                <a:spcPts val="500"/>
              </a:spcBef>
              <a:defRPr sz="2300"/>
            </a:pPr>
            <a:r>
              <a:t>It should contain a ChangeLog entry followed by the output of diff -u </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00">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00">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el" backwards="0">
                                    <p:tmAbs val="0"/>
                                  </p:iterate>
                                  <p:childTnLst>
                                    <p:set>
                                      <p:cBhvr>
                                        <p:cTn id="11" fill="hold"/>
                                        <p:tgtEl>
                                          <p:spTgt spid="200">
                                            <p:txEl>
                                              <p:pRg st="1" end="1"/>
                                            </p:txEl>
                                          </p:spTgt>
                                        </p:tgtEl>
                                        <p:attrNameLst>
                                          <p:attrName>style.visibility</p:attrName>
                                        </p:attrNameLst>
                                      </p:cBhvr>
                                      <p:to>
                                        <p:strVal val="visible"/>
                                      </p:to>
                                    </p:set>
                                  </p:childTnLst>
                                </p:cTn>
                              </p:par>
                            </p:childTnLst>
                          </p:cTn>
                        </p:par>
                        <p:par>
                          <p:cTn id="12" fill="hold">
                            <p:stCondLst>
                              <p:cond delay="0"/>
                            </p:stCondLst>
                            <p:childTnLst>
                              <p:par>
                                <p:cTn id="13" presetClass="entr" nodeType="afterEffect" presetSubtype="0" presetID="1" grpId="1" fill="hold">
                                  <p:stCondLst>
                                    <p:cond delay="0"/>
                                  </p:stCondLst>
                                  <p:iterate type="el" backwards="0">
                                    <p:tmAbs val="0"/>
                                  </p:iterate>
                                  <p:childTnLst>
                                    <p:set>
                                      <p:cBhvr>
                                        <p:cTn id="14" fill="hold"/>
                                        <p:tgtEl>
                                          <p:spTgt spid="20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1" fill="hold">
                                  <p:stCondLst>
                                    <p:cond delay="0"/>
                                  </p:stCondLst>
                                  <p:iterate type="el" backwards="0">
                                    <p:tmAbs val="0"/>
                                  </p:iterate>
                                  <p:childTnLst>
                                    <p:set>
                                      <p:cBhvr>
                                        <p:cTn id="18" fill="hold"/>
                                        <p:tgtEl>
                                          <p:spTgt spid="200">
                                            <p:txEl>
                                              <p:pRg st="3" end="3"/>
                                            </p:txEl>
                                          </p:spTgt>
                                        </p:tgtEl>
                                        <p:attrNameLst>
                                          <p:attrName>style.visibility</p:attrName>
                                        </p:attrNameLst>
                                      </p:cBhvr>
                                      <p:to>
                                        <p:strVal val="visible"/>
                                      </p:to>
                                    </p:set>
                                  </p:childTnLst>
                                </p:cTn>
                              </p:par>
                            </p:childTnLst>
                          </p:cTn>
                        </p:par>
                        <p:par>
                          <p:cTn id="19" fill="hold">
                            <p:stCondLst>
                              <p:cond delay="0"/>
                            </p:stCondLst>
                            <p:childTnLst>
                              <p:par>
                                <p:cTn id="20" presetClass="entr" nodeType="afterEffect" presetSubtype="0" presetID="1" grpId="1" fill="hold">
                                  <p:stCondLst>
                                    <p:cond delay="0"/>
                                  </p:stCondLst>
                                  <p:iterate type="el" backwards="0">
                                    <p:tmAbs val="0"/>
                                  </p:iterate>
                                  <p:childTnLst>
                                    <p:set>
                                      <p:cBhvr>
                                        <p:cTn id="21" fill="hold"/>
                                        <p:tgtEl>
                                          <p:spTgt spid="200">
                                            <p:txEl>
                                              <p:pRg st="4" end="4"/>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Class="entr" nodeType="clickEffect" presetSubtype="0" presetID="1" grpId="1" fill="hold">
                                  <p:stCondLst>
                                    <p:cond delay="0"/>
                                  </p:stCondLst>
                                  <p:iterate type="el" backwards="0">
                                    <p:tmAbs val="0"/>
                                  </p:iterate>
                                  <p:childTnLst>
                                    <p:set>
                                      <p:cBhvr>
                                        <p:cTn id="25" fill="hold"/>
                                        <p:tgtEl>
                                          <p:spTgt spid="200">
                                            <p:txEl>
                                              <p:pRg st="5" end="5"/>
                                            </p:txEl>
                                          </p:spTgt>
                                        </p:tgtEl>
                                        <p:attrNameLst>
                                          <p:attrName>style.visibility</p:attrName>
                                        </p:attrNameLst>
                                      </p:cBhvr>
                                      <p:to>
                                        <p:strVal val="visible"/>
                                      </p:to>
                                    </p:set>
                                  </p:childTnLst>
                                </p:cTn>
                              </p:par>
                            </p:childTnLst>
                          </p:cTn>
                        </p:par>
                        <p:par>
                          <p:cTn id="26" fill="hold">
                            <p:stCondLst>
                              <p:cond delay="0"/>
                            </p:stCondLst>
                            <p:childTnLst>
                              <p:par>
                                <p:cTn id="27" presetClass="entr" nodeType="afterEffect" presetSubtype="0" presetID="1" grpId="1" fill="hold">
                                  <p:stCondLst>
                                    <p:cond delay="0"/>
                                  </p:stCondLst>
                                  <p:iterate type="el" backwards="0">
                                    <p:tmAbs val="0"/>
                                  </p:iterate>
                                  <p:childTnLst>
                                    <p:set>
                                      <p:cBhvr>
                                        <p:cTn id="28" fill="hold"/>
                                        <p:tgtEl>
                                          <p:spTgt spid="200">
                                            <p:txEl>
                                              <p:pRg st="6" end="6"/>
                                            </p:txEl>
                                          </p:spTgt>
                                        </p:tgtEl>
                                        <p:attrNameLst>
                                          <p:attrName>style.visibility</p:attrName>
                                        </p:attrNameLst>
                                      </p:cBhvr>
                                      <p:to>
                                        <p:strVal val="visible"/>
                                      </p:to>
                                    </p:set>
                                  </p:childTnLst>
                                </p:cTn>
                              </p:par>
                            </p:childTnLst>
                          </p:cTn>
                        </p:par>
                        <p:par>
                          <p:cTn id="29" fill="hold">
                            <p:stCondLst>
                              <p:cond delay="0"/>
                            </p:stCondLst>
                            <p:childTnLst>
                              <p:par>
                                <p:cTn id="30" presetClass="entr" nodeType="afterEffect" presetSubtype="0" presetID="1" grpId="1" fill="hold">
                                  <p:stCondLst>
                                    <p:cond delay="0"/>
                                  </p:stCondLst>
                                  <p:iterate type="el" backwards="0">
                                    <p:tmAbs val="0"/>
                                  </p:iterate>
                                  <p:childTnLst>
                                    <p:set>
                                      <p:cBhvr>
                                        <p:cTn id="31" fill="hold"/>
                                        <p:tgtEl>
                                          <p:spTgt spid="200">
                                            <p:txEl>
                                              <p:pRg st="7" end="7"/>
                                            </p:txEl>
                                          </p:spTgt>
                                        </p:tgtEl>
                                        <p:attrNameLst>
                                          <p:attrName>style.visibility</p:attrName>
                                        </p:attrNameLst>
                                      </p:cBhvr>
                                      <p:to>
                                        <p:strVal val="visible"/>
                                      </p:to>
                                    </p:set>
                                  </p:childTnLst>
                                </p:cTn>
                              </p:par>
                            </p:childTnLst>
                          </p:cTn>
                        </p:par>
                        <p:par>
                          <p:cTn id="32" fill="hold">
                            <p:stCondLst>
                              <p:cond delay="0"/>
                            </p:stCondLst>
                            <p:childTnLst>
                              <p:par>
                                <p:cTn id="33" presetClass="entr" nodeType="afterEffect" presetSubtype="0" presetID="1" grpId="1" fill="hold">
                                  <p:stCondLst>
                                    <p:cond delay="0"/>
                                  </p:stCondLst>
                                  <p:iterate type="el" backwards="0">
                                    <p:tmAbs val="0"/>
                                  </p:iterate>
                                  <p:childTnLst>
                                    <p:set>
                                      <p:cBhvr>
                                        <p:cTn id="34" fill="hold"/>
                                        <p:tgtEl>
                                          <p:spTgt spid="200">
                                            <p:txEl>
                                              <p:pRg st="8" end="8"/>
                                            </p:txEl>
                                          </p:spTgt>
                                        </p:tgtEl>
                                        <p:attrNameLst>
                                          <p:attrName>style.visibility</p:attrName>
                                        </p:attrNameLst>
                                      </p:cBhvr>
                                      <p:to>
                                        <p:strVal val="visible"/>
                                      </p:to>
                                    </p:set>
                                  </p:childTnLst>
                                </p:cTn>
                              </p:par>
                            </p:childTnLst>
                          </p:cTn>
                        </p:par>
                        <p:par>
                          <p:cTn id="35" fill="hold">
                            <p:stCondLst>
                              <p:cond delay="0"/>
                            </p:stCondLst>
                            <p:childTnLst>
                              <p:par>
                                <p:cTn id="36" presetClass="entr" nodeType="afterEffect" presetSubtype="0" presetID="1" grpId="1" fill="hold">
                                  <p:stCondLst>
                                    <p:cond delay="0"/>
                                  </p:stCondLst>
                                  <p:iterate type="el" backwards="0">
                                    <p:tmAbs val="0"/>
                                  </p:iterate>
                                  <p:childTnLst>
                                    <p:set>
                                      <p:cBhvr>
                                        <p:cTn id="37" fill="hold"/>
                                        <p:tgtEl>
                                          <p:spTgt spid="200">
                                            <p:txEl>
                                              <p:pRg st="9" end="9"/>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Class="entr" nodeType="clickEffect" presetSubtype="0" presetID="1" grpId="1" fill="hold">
                                  <p:stCondLst>
                                    <p:cond delay="0"/>
                                  </p:stCondLst>
                                  <p:iterate type="el" backwards="0">
                                    <p:tmAbs val="0"/>
                                  </p:iterate>
                                  <p:childTnLst>
                                    <p:set>
                                      <p:cBhvr>
                                        <p:cTn id="41" fill="hold"/>
                                        <p:tgtEl>
                                          <p:spTgt spid="200">
                                            <p:txEl>
                                              <p:pRg st="10" end="10"/>
                                            </p:txEl>
                                          </p:spTgt>
                                        </p:tgtEl>
                                        <p:attrNameLst>
                                          <p:attrName>style.visibility</p:attrName>
                                        </p:attrNameLst>
                                      </p:cBhvr>
                                      <p:to>
                                        <p:strVal val="visible"/>
                                      </p:to>
                                    </p:set>
                                  </p:childTnLst>
                                </p:cTn>
                              </p:par>
                            </p:childTnLst>
                          </p:cTn>
                        </p:par>
                        <p:par>
                          <p:cTn id="42" fill="hold">
                            <p:stCondLst>
                              <p:cond delay="0"/>
                            </p:stCondLst>
                            <p:childTnLst>
                              <p:par>
                                <p:cTn id="43" presetClass="entr" nodeType="afterEffect" presetSubtype="0" presetID="1" grpId="1" fill="hold">
                                  <p:stCondLst>
                                    <p:cond delay="0"/>
                                  </p:stCondLst>
                                  <p:iterate type="el" backwards="0">
                                    <p:tmAbs val="0"/>
                                  </p:iterate>
                                  <p:childTnLst>
                                    <p:set>
                                      <p:cBhvr>
                                        <p:cTn id="44" fill="hold"/>
                                        <p:tgtEl>
                                          <p:spTgt spid="200">
                                            <p:txEl>
                                              <p:pRg st="11" end="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00" grpId="1"/>
    </p:bldLst>
  </p:timing>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2" name="Shape 202"/>
          <p:cNvSpPr/>
          <p:nvPr>
            <p:ph type="title"/>
          </p:nvPr>
        </p:nvSpPr>
        <p:spPr>
          <a:xfrm>
            <a:off x="457200" y="274638"/>
            <a:ext cx="8229600" cy="1143002"/>
          </a:xfrm>
          <a:prstGeom prst="rect">
            <a:avLst/>
          </a:prstGeom>
        </p:spPr>
        <p:txBody>
          <a:bodyPr/>
          <a:lstStyle>
            <a:lvl1pPr>
              <a:defRPr b="1"/>
            </a:lvl1pPr>
          </a:lstStyle>
          <a:p>
            <a:pPr/>
            <a:r>
              <a:t>Lab Hints</a:t>
            </a:r>
          </a:p>
        </p:txBody>
      </p:sp>
      <p:sp>
        <p:nvSpPr>
          <p:cNvPr id="203" name="Shape 203"/>
          <p:cNvSpPr/>
          <p:nvPr>
            <p:ph type="body" idx="1"/>
          </p:nvPr>
        </p:nvSpPr>
        <p:spPr>
          <a:xfrm>
            <a:off x="457200" y="1600200"/>
            <a:ext cx="8229600" cy="4525963"/>
          </a:xfrm>
          <a:prstGeom prst="rect">
            <a:avLst/>
          </a:prstGeom>
        </p:spPr>
        <p:txBody>
          <a:bodyPr/>
          <a:lstStyle/>
          <a:p>
            <a:pPr>
              <a:lnSpc>
                <a:spcPct val="80000"/>
              </a:lnSpc>
              <a:spcBef>
                <a:spcPts val="600"/>
              </a:spcBef>
              <a:defRPr sz="2400"/>
            </a:pPr>
            <a:r>
              <a:t>Don’t forget to answer all questions! (lab4.txt)</a:t>
            </a:r>
          </a:p>
          <a:p>
            <a:pPr>
              <a:lnSpc>
                <a:spcPct val="80000"/>
              </a:lnSpc>
              <a:spcBef>
                <a:spcPts val="600"/>
              </a:spcBef>
              <a:defRPr sz="2400"/>
            </a:pPr>
            <a:r>
              <a:t>Make sure not to submit a reverse patch! (lab4.diff)</a:t>
            </a:r>
          </a:p>
          <a:p>
            <a:pPr>
              <a:lnSpc>
                <a:spcPct val="80000"/>
              </a:lnSpc>
              <a:spcBef>
                <a:spcPts val="500"/>
              </a:spcBef>
              <a:defRPr sz="2400"/>
            </a:pPr>
            <a:r>
              <a:t>“Try to reproduce the problem in your home directory, instead of the $tmp directory. How well does SEASnet do?”</a:t>
            </a:r>
          </a:p>
          <a:p>
            <a:pPr lvl="1" marL="742950" indent="-285750">
              <a:lnSpc>
                <a:spcPct val="80000"/>
              </a:lnSpc>
              <a:spcBef>
                <a:spcPts val="400"/>
              </a:spcBef>
              <a:defRPr sz="2400"/>
            </a:pPr>
            <a:r>
              <a:t>Timestamps represented as seconds since Unix Epoch</a:t>
            </a:r>
          </a:p>
          <a:p>
            <a:pPr lvl="1" marL="742950" indent="-285750">
              <a:lnSpc>
                <a:spcPct val="80000"/>
              </a:lnSpc>
              <a:spcBef>
                <a:spcPts val="400"/>
              </a:spcBef>
              <a:defRPr sz="2400"/>
            </a:pPr>
            <a:r>
              <a:t>SEASnet NFS filesystem has unsigned 32-bit time stamps</a:t>
            </a:r>
          </a:p>
          <a:p>
            <a:pPr lvl="1" marL="742950" indent="-285750">
              <a:lnSpc>
                <a:spcPct val="80000"/>
              </a:lnSpc>
              <a:spcBef>
                <a:spcPts val="400"/>
              </a:spcBef>
              <a:defRPr sz="2400"/>
            </a:pPr>
            <a:r>
              <a:t>Local File System on Linux server has signed 32-bit time stamps</a:t>
            </a:r>
          </a:p>
          <a:p>
            <a:pPr lvl="4" marL="0" indent="914400">
              <a:lnSpc>
                <a:spcPct val="80000"/>
              </a:lnSpc>
              <a:spcBef>
                <a:spcPts val="400"/>
              </a:spcBef>
              <a:buSzTx/>
              <a:buNone/>
              <a:defRPr sz="2400"/>
            </a:pPr>
            <a:r>
              <a:t>files have to be touched on local filesystem: check df –l</a:t>
            </a:r>
          </a:p>
          <a:p>
            <a:pPr>
              <a:lnSpc>
                <a:spcPct val="80000"/>
              </a:lnSpc>
              <a:spcBef>
                <a:spcPts val="600"/>
              </a:spcBef>
              <a:defRPr sz="2400"/>
            </a:pPr>
            <a:r>
              <a:t>Use “info functions” to look for relevant starting point</a:t>
            </a:r>
          </a:p>
        </p:txBody>
      </p:sp>
    </p:spTree>
  </p:cSld>
  <p:clrMapOvr>
    <a:masterClrMapping/>
  </p:clrMapOvr>
  <p:transition xmlns:p14="http://schemas.microsoft.com/office/powerpoint/2010/main" spd="med" advClick="1" p14:dur="1000"/>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5" name="Shape 205"/>
          <p:cNvSpPr/>
          <p:nvPr>
            <p:ph type="title"/>
          </p:nvPr>
        </p:nvSpPr>
        <p:spPr>
          <a:xfrm>
            <a:off x="457199" y="274637"/>
            <a:ext cx="8229602" cy="1143002"/>
          </a:xfrm>
          <a:prstGeom prst="rect">
            <a:avLst/>
          </a:prstGeom>
        </p:spPr>
        <p:txBody>
          <a:bodyPr/>
          <a:lstStyle>
            <a:lvl1pPr>
              <a:defRPr>
                <a:latin typeface="+mj-lt"/>
                <a:ea typeface="+mj-ea"/>
                <a:cs typeface="+mj-cs"/>
                <a:sym typeface="Helvetica"/>
              </a:defRPr>
            </a:lvl1pPr>
          </a:lstStyle>
          <a:p>
            <a:pPr/>
            <a:r>
              <a:t>Homework 4 Hints</a:t>
            </a:r>
          </a:p>
        </p:txBody>
      </p:sp>
      <p:sp>
        <p:nvSpPr>
          <p:cNvPr id="206" name="Shape 206"/>
          <p:cNvSpPr/>
          <p:nvPr>
            <p:ph type="body" idx="1"/>
          </p:nvPr>
        </p:nvSpPr>
        <p:spPr>
          <a:xfrm>
            <a:off x="457199" y="1600200"/>
            <a:ext cx="8229602" cy="4525964"/>
          </a:xfrm>
          <a:prstGeom prst="rect">
            <a:avLst/>
          </a:prstGeom>
        </p:spPr>
        <p:txBody>
          <a:bodyPr/>
          <a:lstStyle/>
          <a:p>
            <a:pPr marL="321441" indent="-321441" defTabSz="887150">
              <a:spcBef>
                <a:spcPts val="600"/>
              </a:spcBef>
              <a:defRPr sz="2574">
                <a:latin typeface="+mj-lt"/>
                <a:ea typeface="+mj-ea"/>
                <a:cs typeface="+mj-cs"/>
                <a:sym typeface="Helvetica"/>
              </a:defRPr>
            </a:pPr>
            <a:r>
              <a:t>Write a C program called </a:t>
            </a:r>
            <a:r>
              <a:rPr i="1"/>
              <a:t>sfrob</a:t>
            </a:r>
            <a:endParaRPr i="1"/>
          </a:p>
          <a:p>
            <a:pPr lvl="1" marL="707964" indent="-264389" defTabSz="887150">
              <a:spcBef>
                <a:spcPts val="600"/>
              </a:spcBef>
              <a:defRPr sz="2574">
                <a:latin typeface="+mj-lt"/>
                <a:ea typeface="+mj-ea"/>
                <a:cs typeface="+mj-cs"/>
                <a:sym typeface="Helvetica"/>
              </a:defRPr>
            </a:pPr>
            <a:r>
              <a:t>Reads stdin byte-by-byte </a:t>
            </a:r>
            <a:r>
              <a:rPr b="1"/>
              <a:t>(getchar)</a:t>
            </a:r>
          </a:p>
          <a:p>
            <a:pPr lvl="2" marL="1101445" indent="-214294" defTabSz="887150">
              <a:spcBef>
                <a:spcPts val="300"/>
              </a:spcBef>
              <a:defRPr sz="2574">
                <a:latin typeface="+mj-lt"/>
                <a:ea typeface="+mj-ea"/>
                <a:cs typeface="+mj-cs"/>
                <a:sym typeface="Helvetica"/>
              </a:defRPr>
            </a:pPr>
            <a:r>
              <a:t>Consists of records that are newline-delimited</a:t>
            </a:r>
          </a:p>
          <a:p>
            <a:pPr lvl="1" marL="707964" indent="-264389" defTabSz="887150">
              <a:spcBef>
                <a:spcPts val="600"/>
              </a:spcBef>
              <a:defRPr sz="2574">
                <a:latin typeface="+mj-lt"/>
                <a:ea typeface="+mj-ea"/>
                <a:cs typeface="+mj-cs"/>
                <a:sym typeface="Helvetica"/>
              </a:defRPr>
            </a:pPr>
            <a:r>
              <a:t>Each byte is frobnicated (XOR with dec 42)</a:t>
            </a:r>
          </a:p>
          <a:p>
            <a:pPr lvl="2" marL="1107939" indent="-220788" defTabSz="887150">
              <a:spcBef>
                <a:spcPts val="500"/>
              </a:spcBef>
              <a:defRPr sz="2574">
                <a:latin typeface="+mj-lt"/>
                <a:ea typeface="+mj-ea"/>
                <a:cs typeface="+mj-cs"/>
                <a:sym typeface="Helvetica"/>
              </a:defRPr>
            </a:pPr>
            <a:r>
              <a:t>Sort records without decoding (</a:t>
            </a:r>
            <a:r>
              <a:rPr b="1"/>
              <a:t>qsort, frobcmp</a:t>
            </a:r>
            <a:r>
              <a:t>)</a:t>
            </a:r>
          </a:p>
          <a:p>
            <a:pPr lvl="2" marL="1107939" indent="-220788" defTabSz="887150">
              <a:spcBef>
                <a:spcPts val="500"/>
              </a:spcBef>
              <a:defRPr sz="2574">
                <a:latin typeface="+mj-lt"/>
                <a:ea typeface="+mj-ea"/>
                <a:cs typeface="+mj-cs"/>
                <a:sym typeface="Helvetica"/>
              </a:defRPr>
            </a:pPr>
            <a:r>
              <a:t>Output result in frobnicated encoding to stdout </a:t>
            </a:r>
            <a:r>
              <a:rPr b="1"/>
              <a:t>(putchar)</a:t>
            </a:r>
          </a:p>
          <a:p>
            <a:pPr lvl="1" marL="707964" indent="-264389" defTabSz="887150">
              <a:spcBef>
                <a:spcPts val="600"/>
              </a:spcBef>
              <a:defRPr sz="2574">
                <a:latin typeface="+mj-lt"/>
                <a:ea typeface="+mj-ea"/>
                <a:cs typeface="+mj-cs"/>
                <a:sym typeface="Helvetica"/>
              </a:defRPr>
            </a:pPr>
            <a:r>
              <a:t>Error checking (</a:t>
            </a:r>
            <a:r>
              <a:rPr b="1"/>
              <a:t>fprintf</a:t>
            </a:r>
            <a:r>
              <a:t>)</a:t>
            </a:r>
          </a:p>
          <a:p>
            <a:pPr lvl="1" marL="707964" indent="-264389" defTabSz="887150">
              <a:spcBef>
                <a:spcPts val="600"/>
              </a:spcBef>
              <a:defRPr sz="2574">
                <a:latin typeface="+mj-lt"/>
                <a:ea typeface="+mj-ea"/>
                <a:cs typeface="+mj-cs"/>
                <a:sym typeface="Helvetica"/>
              </a:defRPr>
            </a:pPr>
            <a:r>
              <a:t>Dynamic memory allocation (</a:t>
            </a:r>
            <a:r>
              <a:rPr b="1"/>
              <a:t>malloc, realloc, free</a:t>
            </a:r>
            <a:r>
              <a:t>)</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0" presetID="1" grpId="1" fill="hold">
                                  <p:stCondLst>
                                    <p:cond delay="0"/>
                                  </p:stCondLst>
                                  <p:iterate type="el" backwards="0">
                                    <p:tmAbs val="0"/>
                                  </p:iterate>
                                  <p:childTnLst>
                                    <p:set>
                                      <p:cBhvr>
                                        <p:cTn id="6" fill="hold"/>
                                        <p:tgtEl>
                                          <p:spTgt spid="206">
                                            <p:txEl>
                                              <p:pRg st="4" end="4"/>
                                            </p:txEl>
                                          </p:spTgt>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1" fill="hold">
                                  <p:stCondLst>
                                    <p:cond delay="0"/>
                                  </p:stCondLst>
                                  <p:iterate type="el" backwards="0">
                                    <p:tmAbs val="0"/>
                                  </p:iterate>
                                  <p:childTnLst>
                                    <p:set>
                                      <p:cBhvr>
                                        <p:cTn id="9" fill="hold"/>
                                        <p:tgtEl>
                                          <p:spTgt spid="206">
                                            <p:txEl>
                                              <p:pRg st="5" end="5"/>
                                            </p:txEl>
                                          </p:spTgt>
                                        </p:tgtEl>
                                        <p:attrNameLst>
                                          <p:attrName>style.visibility</p:attrName>
                                        </p:attrNameLst>
                                      </p:cBhvr>
                                      <p:to>
                                        <p:strVal val="visible"/>
                                      </p:to>
                                    </p:set>
                                  </p:childTnLst>
                                </p:cTn>
                              </p:par>
                            </p:childTnLst>
                          </p:cTn>
                        </p:par>
                        <p:par>
                          <p:cTn id="10" fill="hold">
                            <p:stCondLst>
                              <p:cond delay="0"/>
                            </p:stCondLst>
                            <p:childTnLst>
                              <p:par>
                                <p:cTn id="11" presetClass="entr" nodeType="afterEffect" presetSubtype="0" presetID="1" grpId="1" fill="hold">
                                  <p:stCondLst>
                                    <p:cond delay="0"/>
                                  </p:stCondLst>
                                  <p:iterate type="el" backwards="0">
                                    <p:tmAbs val="0"/>
                                  </p:iterate>
                                  <p:childTnLst>
                                    <p:set>
                                      <p:cBhvr>
                                        <p:cTn id="12" fill="hold"/>
                                        <p:tgtEl>
                                          <p:spTgt spid="206">
                                            <p:txEl>
                                              <p:pRg st="6" end="6"/>
                                            </p:txEl>
                                          </p:spTgt>
                                        </p:tgtEl>
                                        <p:attrNameLst>
                                          <p:attrName>style.visibility</p:attrName>
                                        </p:attrNameLst>
                                      </p:cBhvr>
                                      <p:to>
                                        <p:strVal val="visible"/>
                                      </p:to>
                                    </p:set>
                                  </p:childTnLst>
                                </p:cTn>
                              </p:par>
                            </p:childTnLst>
                          </p:cTn>
                        </p:par>
                        <p:par>
                          <p:cTn id="13" fill="hold">
                            <p:stCondLst>
                              <p:cond delay="0"/>
                            </p:stCondLst>
                            <p:childTnLst>
                              <p:par>
                                <p:cTn id="14" presetClass="entr" nodeType="afterEffect" presetSubtype="0" presetID="1" grpId="1" fill="hold">
                                  <p:stCondLst>
                                    <p:cond delay="0"/>
                                  </p:stCondLst>
                                  <p:iterate type="el" backwards="0">
                                    <p:tmAbs val="0"/>
                                  </p:iterate>
                                  <p:childTnLst>
                                    <p:set>
                                      <p:cBhvr>
                                        <p:cTn id="15" fill="hold"/>
                                        <p:tgtEl>
                                          <p:spTgt spid="206">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06" grpId="1"/>
    </p:bldLst>
  </p:timing>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6" name="Shape 136"/>
          <p:cNvSpPr/>
          <p:nvPr>
            <p:ph type="title"/>
          </p:nvPr>
        </p:nvSpPr>
        <p:spPr>
          <a:xfrm>
            <a:off x="457200" y="274638"/>
            <a:ext cx="8229600" cy="1143002"/>
          </a:xfrm>
          <a:prstGeom prst="rect">
            <a:avLst/>
          </a:prstGeom>
        </p:spPr>
        <p:txBody>
          <a:bodyPr/>
          <a:lstStyle>
            <a:lvl1pPr>
              <a:defRPr b="1"/>
            </a:lvl1pPr>
          </a:lstStyle>
          <a:p>
            <a:pPr/>
            <a:r>
              <a:t>Debugging Process</a:t>
            </a:r>
          </a:p>
        </p:txBody>
      </p:sp>
      <p:sp>
        <p:nvSpPr>
          <p:cNvPr id="137" name="Shape 137"/>
          <p:cNvSpPr/>
          <p:nvPr>
            <p:ph type="body" idx="1"/>
          </p:nvPr>
        </p:nvSpPr>
        <p:spPr>
          <a:xfrm>
            <a:off x="457200" y="1600200"/>
            <a:ext cx="8229600" cy="4525963"/>
          </a:xfrm>
          <a:prstGeom prst="rect">
            <a:avLst/>
          </a:prstGeom>
        </p:spPr>
        <p:txBody>
          <a:bodyPr/>
          <a:lstStyle/>
          <a:p>
            <a:pPr/>
            <a:r>
              <a:t>Reproduce the bug</a:t>
            </a:r>
          </a:p>
          <a:p>
            <a:pPr/>
            <a:r>
              <a:t>Simplify program input</a:t>
            </a:r>
          </a:p>
          <a:p>
            <a:pPr/>
            <a:r>
              <a:t>Use a debugger to track down the origin of the problem</a:t>
            </a:r>
          </a:p>
          <a:p>
            <a:pPr/>
            <a:r>
              <a:t>Fix the problem</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37">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37">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el" backwards="0">
                                    <p:tmAbs val="0"/>
                                  </p:iterate>
                                  <p:childTnLst>
                                    <p:set>
                                      <p:cBhvr>
                                        <p:cTn id="11" fill="hold"/>
                                        <p:tgtEl>
                                          <p:spTgt spid="137">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Class="entr" nodeType="clickEffect" presetSubtype="0" presetID="1" grpId="1" fill="hold">
                                  <p:stCondLst>
                                    <p:cond delay="0"/>
                                  </p:stCondLst>
                                  <p:iterate type="el" backwards="0">
                                    <p:tmAbs val="0"/>
                                  </p:iterate>
                                  <p:childTnLst>
                                    <p:set>
                                      <p:cBhvr>
                                        <p:cTn id="15" fill="hold"/>
                                        <p:tgtEl>
                                          <p:spTgt spid="137">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Class="entr" nodeType="clickEffect" presetSubtype="0" presetID="1" grpId="1" fill="hold">
                                  <p:stCondLst>
                                    <p:cond delay="0"/>
                                  </p:stCondLst>
                                  <p:iterate type="el" backwards="0">
                                    <p:tmAbs val="0"/>
                                  </p:iterate>
                                  <p:childTnLst>
                                    <p:set>
                                      <p:cBhvr>
                                        <p:cTn id="19" fill="hold"/>
                                        <p:tgtEl>
                                          <p:spTgt spid="137">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37" grpId="1"/>
    </p:bldLst>
  </p:timing>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9" name="Shape 139"/>
          <p:cNvSpPr/>
          <p:nvPr>
            <p:ph type="title"/>
          </p:nvPr>
        </p:nvSpPr>
        <p:spPr>
          <a:xfrm>
            <a:off x="457200" y="274638"/>
            <a:ext cx="8229600" cy="1143002"/>
          </a:xfrm>
          <a:prstGeom prst="rect">
            <a:avLst/>
          </a:prstGeom>
        </p:spPr>
        <p:txBody>
          <a:bodyPr/>
          <a:lstStyle>
            <a:lvl1pPr>
              <a:defRPr b="1"/>
            </a:lvl1pPr>
          </a:lstStyle>
          <a:p>
            <a:pPr/>
            <a:r>
              <a:t>Run-Time Errors</a:t>
            </a:r>
          </a:p>
        </p:txBody>
      </p:sp>
      <p:sp>
        <p:nvSpPr>
          <p:cNvPr id="140" name="Shape 140"/>
          <p:cNvSpPr/>
          <p:nvPr>
            <p:ph type="body" idx="1"/>
          </p:nvPr>
        </p:nvSpPr>
        <p:spPr>
          <a:xfrm>
            <a:off x="457200" y="1600200"/>
            <a:ext cx="8229600" cy="4525963"/>
          </a:xfrm>
          <a:prstGeom prst="rect">
            <a:avLst/>
          </a:prstGeom>
        </p:spPr>
        <p:txBody>
          <a:bodyPr/>
          <a:lstStyle/>
          <a:p>
            <a:pPr/>
            <a:r>
              <a:t>Segmentation fault</a:t>
            </a:r>
          </a:p>
          <a:p>
            <a:pPr lvl="1" marL="742950" indent="-285750">
              <a:spcBef>
                <a:spcPts val="500"/>
              </a:spcBef>
              <a:defRPr sz="2400"/>
            </a:pPr>
            <a:r>
              <a:t>Program received signal SIGSEGV, Segmentation fault. 0x0000000000400524 in </a:t>
            </a:r>
            <a:r>
              <a:rPr i="1"/>
              <a:t>function </a:t>
            </a:r>
            <a:r>
              <a:t>(arr=0x7fffc902a270, r1=2, c1=5, r2=4, c2=6) at </a:t>
            </a:r>
            <a:r>
              <a:rPr i="1"/>
              <a:t>file.c</a:t>
            </a:r>
            <a:r>
              <a:t>:12</a:t>
            </a:r>
            <a:endParaRPr sz="2800"/>
          </a:p>
          <a:p>
            <a:pPr lvl="2" marL="1143000" indent="-228600">
              <a:spcBef>
                <a:spcPts val="400"/>
              </a:spcBef>
              <a:defRPr sz="2000"/>
            </a:pPr>
            <a:r>
              <a:t>Line number where it crashed and parameters to the function that caused the error</a:t>
            </a:r>
            <a:endParaRPr sz="2400"/>
          </a:p>
          <a:p>
            <a:pPr/>
            <a:r>
              <a:t>Logic Error</a:t>
            </a:r>
          </a:p>
          <a:p>
            <a:pPr lvl="1" marL="742950" indent="-285750">
              <a:spcBef>
                <a:spcPts val="600"/>
              </a:spcBef>
              <a:defRPr sz="2800"/>
            </a:pPr>
            <a:r>
              <a:t>Program will run and exit successfully</a:t>
            </a:r>
          </a:p>
          <a:p>
            <a:pPr/>
            <a:r>
              <a:t>How do we find bugs?</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40">
                                            <p:txEl>
                                              <p:pRg st="1" end="1"/>
                                            </p:txEl>
                                          </p:spTgt>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1" fill="hold">
                                  <p:stCondLst>
                                    <p:cond delay="0"/>
                                  </p:stCondLst>
                                  <p:iterate type="el" backwards="0">
                                    <p:tmAbs val="0"/>
                                  </p:iterate>
                                  <p:childTnLst>
                                    <p:set>
                                      <p:cBhvr>
                                        <p:cTn id="9" fill="hold"/>
                                        <p:tgtEl>
                                          <p:spTgt spid="140">
                                            <p:txEl>
                                              <p:pRg st="2" end="2"/>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Class="entr" nodeType="clickEffect" presetSubtype="0" presetID="1" grpId="1" fill="hold">
                                  <p:stCondLst>
                                    <p:cond delay="0"/>
                                  </p:stCondLst>
                                  <p:iterate type="el" backwards="0">
                                    <p:tmAbs val="0"/>
                                  </p:iterate>
                                  <p:childTnLst>
                                    <p:set>
                                      <p:cBhvr>
                                        <p:cTn id="13" fill="hold"/>
                                        <p:tgtEl>
                                          <p:spTgt spid="140">
                                            <p:txEl>
                                              <p:pRg st="3" end="3"/>
                                            </p:txEl>
                                          </p:spTgt>
                                        </p:tgtEl>
                                        <p:attrNameLst>
                                          <p:attrName>style.visibility</p:attrName>
                                        </p:attrNameLst>
                                      </p:cBhvr>
                                      <p:to>
                                        <p:strVal val="visible"/>
                                      </p:to>
                                    </p:set>
                                  </p:childTnLst>
                                </p:cTn>
                              </p:par>
                            </p:childTnLst>
                          </p:cTn>
                        </p:par>
                        <p:par>
                          <p:cTn id="14" fill="hold">
                            <p:stCondLst>
                              <p:cond delay="0"/>
                            </p:stCondLst>
                            <p:childTnLst>
                              <p:par>
                                <p:cTn id="15" presetClass="entr" nodeType="afterEffect" presetSubtype="0" presetID="1" grpId="1" fill="hold">
                                  <p:stCondLst>
                                    <p:cond delay="0"/>
                                  </p:stCondLst>
                                  <p:iterate type="el" backwards="0">
                                    <p:tmAbs val="0"/>
                                  </p:iterate>
                                  <p:childTnLst>
                                    <p:set>
                                      <p:cBhvr>
                                        <p:cTn id="16" fill="hold"/>
                                        <p:tgtEl>
                                          <p:spTgt spid="140">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40">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40" grpId="1"/>
    </p:bldLst>
  </p:timing>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2" name="Shape 142"/>
          <p:cNvSpPr/>
          <p:nvPr>
            <p:ph type="title"/>
          </p:nvPr>
        </p:nvSpPr>
        <p:spPr>
          <a:xfrm>
            <a:off x="457200" y="274638"/>
            <a:ext cx="8229600" cy="1143002"/>
          </a:xfrm>
          <a:prstGeom prst="rect">
            <a:avLst/>
          </a:prstGeom>
        </p:spPr>
        <p:txBody>
          <a:bodyPr/>
          <a:lstStyle>
            <a:lvl1pPr>
              <a:defRPr b="1"/>
            </a:lvl1pPr>
          </a:lstStyle>
          <a:p>
            <a:pPr/>
            <a:r>
              <a:t>Debugger</a:t>
            </a:r>
          </a:p>
        </p:txBody>
      </p:sp>
      <p:sp>
        <p:nvSpPr>
          <p:cNvPr id="143" name="Shape 143"/>
          <p:cNvSpPr/>
          <p:nvPr>
            <p:ph type="body" idx="1"/>
          </p:nvPr>
        </p:nvSpPr>
        <p:spPr>
          <a:xfrm>
            <a:off x="457200" y="1600200"/>
            <a:ext cx="8229600" cy="4525963"/>
          </a:xfrm>
          <a:prstGeom prst="rect">
            <a:avLst/>
          </a:prstGeom>
        </p:spPr>
        <p:txBody>
          <a:bodyPr/>
          <a:lstStyle/>
          <a:p>
            <a:pPr>
              <a:lnSpc>
                <a:spcPct val="90000"/>
              </a:lnSpc>
            </a:pPr>
            <a:r>
              <a:t>A program that is used to run and debug other (target) programs</a:t>
            </a:r>
          </a:p>
          <a:p>
            <a:pPr>
              <a:lnSpc>
                <a:spcPct val="90000"/>
              </a:lnSpc>
            </a:pPr>
            <a:r>
              <a:t>Advantages: </a:t>
            </a:r>
          </a:p>
          <a:p>
            <a:pPr lvl="1" marL="0" indent="457200">
              <a:lnSpc>
                <a:spcPct val="90000"/>
              </a:lnSpc>
              <a:spcBef>
                <a:spcPts val="600"/>
              </a:spcBef>
              <a:buSzTx/>
              <a:buNone/>
              <a:defRPr sz="2800"/>
            </a:pPr>
            <a:r>
              <a:t>Programmer can:</a:t>
            </a:r>
          </a:p>
          <a:p>
            <a:pPr lvl="1" marL="742950" indent="-285750">
              <a:lnSpc>
                <a:spcPct val="90000"/>
              </a:lnSpc>
              <a:spcBef>
                <a:spcPts val="600"/>
              </a:spcBef>
              <a:defRPr sz="2800"/>
            </a:pPr>
            <a:r>
              <a:t>step through source code line by line</a:t>
            </a:r>
          </a:p>
          <a:p>
            <a:pPr lvl="2" marL="1143000" indent="-228600">
              <a:lnSpc>
                <a:spcPct val="90000"/>
              </a:lnSpc>
              <a:spcBef>
                <a:spcPts val="500"/>
              </a:spcBef>
              <a:defRPr sz="2400"/>
            </a:pPr>
            <a:r>
              <a:t>each line is executed on demand </a:t>
            </a:r>
          </a:p>
          <a:p>
            <a:pPr lvl="1" marL="742950" indent="-285750">
              <a:lnSpc>
                <a:spcPct val="90000"/>
              </a:lnSpc>
              <a:spcBef>
                <a:spcPts val="600"/>
              </a:spcBef>
              <a:defRPr sz="2800"/>
            </a:pPr>
            <a:r>
              <a:t>interact with and inspect program at run-time</a:t>
            </a:r>
          </a:p>
          <a:p>
            <a:pPr lvl="1" marL="742950" indent="-285750">
              <a:lnSpc>
                <a:spcPct val="90000"/>
              </a:lnSpc>
              <a:spcBef>
                <a:spcPts val="600"/>
              </a:spcBef>
              <a:defRPr sz="2800"/>
            </a:pPr>
            <a:r>
              <a:t>If program crashes, the debugger outputs where and why it crashed</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43">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43">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el" backwards="0">
                                    <p:tmAbs val="0"/>
                                  </p:iterate>
                                  <p:childTnLst>
                                    <p:set>
                                      <p:cBhvr>
                                        <p:cTn id="11" fill="hold"/>
                                        <p:tgtEl>
                                          <p:spTgt spid="143">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Class="entr" nodeType="clickEffect" presetSubtype="0" presetID="1" grpId="1" fill="hold">
                                  <p:stCondLst>
                                    <p:cond delay="0"/>
                                  </p:stCondLst>
                                  <p:iterate type="el" backwards="0">
                                    <p:tmAbs val="0"/>
                                  </p:iterate>
                                  <p:childTnLst>
                                    <p:set>
                                      <p:cBhvr>
                                        <p:cTn id="15" fill="hold"/>
                                        <p:tgtEl>
                                          <p:spTgt spid="143">
                                            <p:txEl>
                                              <p:pRg st="2" end="2"/>
                                            </p:txEl>
                                          </p:spTgt>
                                        </p:tgtEl>
                                        <p:attrNameLst>
                                          <p:attrName>style.visibility</p:attrName>
                                        </p:attrNameLst>
                                      </p:cBhvr>
                                      <p:to>
                                        <p:strVal val="visible"/>
                                      </p:to>
                                    </p:set>
                                  </p:childTnLst>
                                </p:cTn>
                              </p:par>
                            </p:childTnLst>
                          </p:cTn>
                        </p:par>
                        <p:par>
                          <p:cTn id="16" fill="hold">
                            <p:stCondLst>
                              <p:cond delay="0"/>
                            </p:stCondLst>
                            <p:childTnLst>
                              <p:par>
                                <p:cTn id="17" presetClass="entr" nodeType="afterEffect" presetSubtype="0" presetID="1" grpId="1" fill="hold">
                                  <p:stCondLst>
                                    <p:cond delay="0"/>
                                  </p:stCondLst>
                                  <p:iterate type="el" backwards="0">
                                    <p:tmAbs val="0"/>
                                  </p:iterate>
                                  <p:childTnLst>
                                    <p:set>
                                      <p:cBhvr>
                                        <p:cTn id="18" fill="hold"/>
                                        <p:tgtEl>
                                          <p:spTgt spid="143">
                                            <p:txEl>
                                              <p:pRg st="3" end="3"/>
                                            </p:txEl>
                                          </p:spTgt>
                                        </p:tgtEl>
                                        <p:attrNameLst>
                                          <p:attrName>style.visibility</p:attrName>
                                        </p:attrNameLst>
                                      </p:cBhvr>
                                      <p:to>
                                        <p:strVal val="visible"/>
                                      </p:to>
                                    </p:set>
                                  </p:childTnLst>
                                </p:cTn>
                              </p:par>
                            </p:childTnLst>
                          </p:cTn>
                        </p:par>
                        <p:par>
                          <p:cTn id="19" fill="hold">
                            <p:stCondLst>
                              <p:cond delay="0"/>
                            </p:stCondLst>
                            <p:childTnLst>
                              <p:par>
                                <p:cTn id="20" presetClass="entr" nodeType="afterEffect" presetSubtype="0" presetID="1" grpId="1" fill="hold">
                                  <p:stCondLst>
                                    <p:cond delay="0"/>
                                  </p:stCondLst>
                                  <p:iterate type="el" backwards="0">
                                    <p:tmAbs val="0"/>
                                  </p:iterate>
                                  <p:childTnLst>
                                    <p:set>
                                      <p:cBhvr>
                                        <p:cTn id="21" fill="hold"/>
                                        <p:tgtEl>
                                          <p:spTgt spid="143">
                                            <p:txEl>
                                              <p:pRg st="4" end="4"/>
                                            </p:txEl>
                                          </p:spTgt>
                                        </p:tgtEl>
                                        <p:attrNameLst>
                                          <p:attrName>style.visibility</p:attrName>
                                        </p:attrNameLst>
                                      </p:cBhvr>
                                      <p:to>
                                        <p:strVal val="visible"/>
                                      </p:to>
                                    </p:set>
                                  </p:childTnLst>
                                </p:cTn>
                              </p:par>
                            </p:childTnLst>
                          </p:cTn>
                        </p:par>
                        <p:par>
                          <p:cTn id="22" fill="hold">
                            <p:stCondLst>
                              <p:cond delay="0"/>
                            </p:stCondLst>
                            <p:childTnLst>
                              <p:par>
                                <p:cTn id="23" presetClass="entr" nodeType="afterEffect" presetSubtype="0" presetID="1" grpId="1" fill="hold">
                                  <p:stCondLst>
                                    <p:cond delay="0"/>
                                  </p:stCondLst>
                                  <p:iterate type="el" backwards="0">
                                    <p:tmAbs val="0"/>
                                  </p:iterate>
                                  <p:childTnLst>
                                    <p:set>
                                      <p:cBhvr>
                                        <p:cTn id="24" fill="hold"/>
                                        <p:tgtEl>
                                          <p:spTgt spid="143">
                                            <p:txEl>
                                              <p:pRg st="5" end="5"/>
                                            </p:txEl>
                                          </p:spTgt>
                                        </p:tgtEl>
                                        <p:attrNameLst>
                                          <p:attrName>style.visibility</p:attrName>
                                        </p:attrNameLst>
                                      </p:cBhvr>
                                      <p:to>
                                        <p:strVal val="visible"/>
                                      </p:to>
                                    </p:set>
                                  </p:childTnLst>
                                </p:cTn>
                              </p:par>
                            </p:childTnLst>
                          </p:cTn>
                        </p:par>
                        <p:par>
                          <p:cTn id="25" fill="hold">
                            <p:stCondLst>
                              <p:cond delay="0"/>
                            </p:stCondLst>
                            <p:childTnLst>
                              <p:par>
                                <p:cTn id="26" presetClass="entr" nodeType="afterEffect" presetSubtype="0" presetID="1" grpId="1" fill="hold">
                                  <p:stCondLst>
                                    <p:cond delay="0"/>
                                  </p:stCondLst>
                                  <p:iterate type="el" backwards="0">
                                    <p:tmAbs val="0"/>
                                  </p:iterate>
                                  <p:childTnLst>
                                    <p:set>
                                      <p:cBhvr>
                                        <p:cTn id="27" fill="hold"/>
                                        <p:tgtEl>
                                          <p:spTgt spid="143">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43" grpId="1"/>
    </p:bldLst>
  </p:timing>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5" name="Shape 145"/>
          <p:cNvSpPr/>
          <p:nvPr>
            <p:ph type="title"/>
          </p:nvPr>
        </p:nvSpPr>
        <p:spPr>
          <a:xfrm>
            <a:off x="457200" y="274638"/>
            <a:ext cx="8229600" cy="1143002"/>
          </a:xfrm>
          <a:prstGeom prst="rect">
            <a:avLst/>
          </a:prstGeom>
        </p:spPr>
        <p:txBody>
          <a:bodyPr/>
          <a:lstStyle>
            <a:lvl1pPr>
              <a:defRPr b="1"/>
            </a:lvl1pPr>
          </a:lstStyle>
          <a:p>
            <a:pPr/>
            <a:r>
              <a:t>GDB – GNU Debugger</a:t>
            </a:r>
          </a:p>
        </p:txBody>
      </p:sp>
      <p:sp>
        <p:nvSpPr>
          <p:cNvPr id="146" name="Shape 146"/>
          <p:cNvSpPr/>
          <p:nvPr>
            <p:ph type="body" idx="1"/>
          </p:nvPr>
        </p:nvSpPr>
        <p:spPr>
          <a:xfrm>
            <a:off x="457200" y="1600200"/>
            <a:ext cx="8229600" cy="4525963"/>
          </a:xfrm>
          <a:prstGeom prst="rect">
            <a:avLst/>
          </a:prstGeom>
        </p:spPr>
        <p:txBody>
          <a:bodyPr/>
          <a:lstStyle/>
          <a:p>
            <a:pPr/>
            <a:r>
              <a:t>Debugger for several languages</a:t>
            </a:r>
          </a:p>
          <a:p>
            <a:pPr lvl="1" marL="742950" indent="-285750">
              <a:spcBef>
                <a:spcPts val="600"/>
              </a:spcBef>
              <a:defRPr sz="2800"/>
            </a:pPr>
            <a:r>
              <a:t>C, C++, Java, Objective-C… more</a:t>
            </a:r>
          </a:p>
          <a:p>
            <a:pPr/>
            <a:r>
              <a:t>Allows you to inspect what the program is doing at a certain point during execution</a:t>
            </a:r>
          </a:p>
          <a:p>
            <a:pPr/>
            <a:r>
              <a:t>Logical errors and segmentation faults are easier to ﬁnd with the help of gdb</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Shape 148"/>
          <p:cNvSpPr/>
          <p:nvPr>
            <p:ph type="title"/>
          </p:nvPr>
        </p:nvSpPr>
        <p:spPr>
          <a:xfrm>
            <a:off x="457200" y="274638"/>
            <a:ext cx="8229600" cy="1143002"/>
          </a:xfrm>
          <a:prstGeom prst="rect">
            <a:avLst/>
          </a:prstGeom>
        </p:spPr>
        <p:txBody>
          <a:bodyPr/>
          <a:lstStyle>
            <a:lvl1pPr>
              <a:defRPr b="1"/>
            </a:lvl1pPr>
          </a:lstStyle>
          <a:p>
            <a:pPr/>
            <a:r>
              <a:t>Using GDB</a:t>
            </a:r>
          </a:p>
        </p:txBody>
      </p:sp>
      <p:sp>
        <p:nvSpPr>
          <p:cNvPr id="149" name="Shape 149"/>
          <p:cNvSpPr/>
          <p:nvPr>
            <p:ph type="body" idx="1"/>
          </p:nvPr>
        </p:nvSpPr>
        <p:spPr>
          <a:xfrm>
            <a:off x="533400" y="1231900"/>
            <a:ext cx="8229600" cy="4525963"/>
          </a:xfrm>
          <a:prstGeom prst="rect">
            <a:avLst/>
          </a:prstGeom>
        </p:spPr>
        <p:txBody>
          <a:bodyPr/>
          <a:lstStyle/>
          <a:p>
            <a:pPr marL="447484" indent="-447484" defTabSz="795527">
              <a:spcBef>
                <a:spcPts val="500"/>
              </a:spcBef>
              <a:buFontTx/>
              <a:buAutoNum type="arabicPeriod" startAt="1"/>
              <a:defRPr b="1" sz="2400"/>
            </a:pPr>
            <a:r>
              <a:t>Compile Program </a:t>
            </a:r>
          </a:p>
          <a:p>
            <a:pPr lvl="1" marL="646366" indent="-248602" defTabSz="795527">
              <a:spcBef>
                <a:spcPts val="500"/>
              </a:spcBef>
              <a:defRPr sz="2000"/>
            </a:pPr>
            <a:r>
              <a:t>Normally: </a:t>
            </a:r>
            <a:r>
              <a:rPr>
                <a:latin typeface="Courier New"/>
                <a:ea typeface="Courier New"/>
                <a:cs typeface="Courier New"/>
                <a:sym typeface="Courier New"/>
              </a:rPr>
              <a:t>$ gcc [flags] &lt;source files&gt; -o &lt;output file&gt;</a:t>
            </a:r>
            <a:endParaRPr sz="2400"/>
          </a:p>
          <a:p>
            <a:pPr lvl="1" marL="646366" indent="-248602" defTabSz="795527">
              <a:spcBef>
                <a:spcPts val="500"/>
              </a:spcBef>
              <a:defRPr sz="2000"/>
            </a:pPr>
            <a:r>
              <a:t>Debugging: </a:t>
            </a:r>
            <a:r>
              <a:rPr>
                <a:latin typeface="Courier New"/>
                <a:ea typeface="Courier New"/>
                <a:cs typeface="Courier New"/>
                <a:sym typeface="Courier New"/>
              </a:rPr>
              <a:t>$ gcc [other flags] </a:t>
            </a:r>
            <a:r>
              <a:rPr b="1">
                <a:solidFill>
                  <a:srgbClr val="FF0000"/>
                </a:solidFill>
                <a:latin typeface="Courier New"/>
                <a:ea typeface="Courier New"/>
                <a:cs typeface="Courier New"/>
                <a:sym typeface="Courier New"/>
              </a:rPr>
              <a:t>–g </a:t>
            </a:r>
            <a:r>
              <a:rPr>
                <a:latin typeface="Courier New"/>
                <a:ea typeface="Courier New"/>
                <a:cs typeface="Courier New"/>
                <a:sym typeface="Courier New"/>
              </a:rPr>
              <a:t>&lt;source files&gt; -o &lt;output file&gt;</a:t>
            </a:r>
            <a:endParaRPr sz="2400"/>
          </a:p>
          <a:p>
            <a:pPr lvl="2" marL="994410" indent="-198880" defTabSz="795527">
              <a:spcBef>
                <a:spcPts val="500"/>
              </a:spcBef>
              <a:defRPr sz="2000"/>
            </a:pPr>
            <a:r>
              <a:t>enables built-in debugging support</a:t>
            </a:r>
          </a:p>
          <a:p>
            <a:pPr lvl="2" marL="0" indent="795527" defTabSz="795527">
              <a:spcBef>
                <a:spcPts val="500"/>
              </a:spcBef>
              <a:buSzTx/>
              <a:buNone/>
              <a:defRPr sz="2000"/>
            </a:pPr>
          </a:p>
          <a:p>
            <a:pPr marL="447484" indent="-447484" defTabSz="795527">
              <a:spcBef>
                <a:spcPts val="500"/>
              </a:spcBef>
              <a:buFontTx/>
              <a:buAutoNum type="arabicPeriod" startAt="1"/>
              <a:defRPr b="1" sz="2400"/>
            </a:pPr>
            <a:r>
              <a:t>Specify Program to Debug</a:t>
            </a:r>
          </a:p>
          <a:p>
            <a:pPr lvl="1" marL="646366" indent="-248602" defTabSz="795527">
              <a:spcBef>
                <a:spcPts val="500"/>
              </a:spcBef>
              <a:defRPr sz="2000">
                <a:latin typeface="Courier New"/>
                <a:ea typeface="Courier New"/>
                <a:cs typeface="Courier New"/>
                <a:sym typeface="Courier New"/>
              </a:defRPr>
            </a:pPr>
            <a:r>
              <a:t>$ gdb</a:t>
            </a:r>
            <a:r>
              <a:rPr b="1"/>
              <a:t> </a:t>
            </a:r>
            <a:r>
              <a:t>&lt;executable&gt;</a:t>
            </a:r>
            <a:endParaRPr sz="2400"/>
          </a:p>
          <a:p>
            <a:pPr lvl="1" marL="0" indent="397763" algn="ctr" defTabSz="795527">
              <a:spcBef>
                <a:spcPts val="500"/>
              </a:spcBef>
              <a:buSzTx/>
              <a:buNone/>
              <a:defRPr sz="2000"/>
            </a:pPr>
            <a:r>
              <a:t>or</a:t>
            </a:r>
            <a:endParaRPr sz="2400"/>
          </a:p>
          <a:p>
            <a:pPr lvl="1" marL="646366" indent="-248602" defTabSz="795527">
              <a:spcBef>
                <a:spcPts val="500"/>
              </a:spcBef>
              <a:defRPr sz="2000">
                <a:latin typeface="Courier New"/>
                <a:ea typeface="Courier New"/>
                <a:cs typeface="Courier New"/>
                <a:sym typeface="Courier New"/>
              </a:defRPr>
            </a:pPr>
            <a:r>
              <a:t>$ gdb</a:t>
            </a:r>
          </a:p>
          <a:p>
            <a:pPr lvl="1" marL="646366" indent="-248602" defTabSz="795527">
              <a:spcBef>
                <a:spcPts val="500"/>
              </a:spcBef>
              <a:defRPr sz="2000">
                <a:latin typeface="Courier New"/>
                <a:ea typeface="Courier New"/>
                <a:cs typeface="Courier New"/>
                <a:sym typeface="Courier New"/>
              </a:defRPr>
            </a:pPr>
            <a:r>
              <a:t>(gdb) file &lt;executable&gt;</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49">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49">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el" backwards="0">
                                    <p:tmAbs val="0"/>
                                  </p:iterate>
                                  <p:childTnLst>
                                    <p:set>
                                      <p:cBhvr>
                                        <p:cTn id="11" fill="hold"/>
                                        <p:tgtEl>
                                          <p:spTgt spid="149">
                                            <p:txEl>
                                              <p:pRg st="1" end="1"/>
                                            </p:txEl>
                                          </p:spTgt>
                                        </p:tgtEl>
                                        <p:attrNameLst>
                                          <p:attrName>style.visibility</p:attrName>
                                        </p:attrNameLst>
                                      </p:cBhvr>
                                      <p:to>
                                        <p:strVal val="visible"/>
                                      </p:to>
                                    </p:set>
                                  </p:childTnLst>
                                </p:cTn>
                              </p:par>
                            </p:childTnLst>
                          </p:cTn>
                        </p:par>
                        <p:par>
                          <p:cTn id="12" fill="hold">
                            <p:stCondLst>
                              <p:cond delay="0"/>
                            </p:stCondLst>
                            <p:childTnLst>
                              <p:par>
                                <p:cTn id="13" presetClass="entr" nodeType="afterEffect" presetSubtype="0" presetID="1" grpId="1" fill="hold">
                                  <p:stCondLst>
                                    <p:cond delay="0"/>
                                  </p:stCondLst>
                                  <p:iterate type="el" backwards="0">
                                    <p:tmAbs val="0"/>
                                  </p:iterate>
                                  <p:childTnLst>
                                    <p:set>
                                      <p:cBhvr>
                                        <p:cTn id="14" fill="hold"/>
                                        <p:tgtEl>
                                          <p:spTgt spid="149">
                                            <p:txEl>
                                              <p:pRg st="2" end="2"/>
                                            </p:txEl>
                                          </p:spTgt>
                                        </p:tgtEl>
                                        <p:attrNameLst>
                                          <p:attrName>style.visibility</p:attrName>
                                        </p:attrNameLst>
                                      </p:cBhvr>
                                      <p:to>
                                        <p:strVal val="visible"/>
                                      </p:to>
                                    </p:set>
                                  </p:childTnLst>
                                </p:cTn>
                              </p:par>
                            </p:childTnLst>
                          </p:cTn>
                        </p:par>
                        <p:par>
                          <p:cTn id="15" fill="hold">
                            <p:stCondLst>
                              <p:cond delay="0"/>
                            </p:stCondLst>
                            <p:childTnLst>
                              <p:par>
                                <p:cTn id="16" presetClass="entr" nodeType="afterEffect" presetSubtype="0" presetID="1" grpId="1" fill="hold">
                                  <p:stCondLst>
                                    <p:cond delay="0"/>
                                  </p:stCondLst>
                                  <p:iterate type="el" backwards="0">
                                    <p:tmAbs val="0"/>
                                  </p:iterate>
                                  <p:childTnLst>
                                    <p:set>
                                      <p:cBhvr>
                                        <p:cTn id="17" fill="hold"/>
                                        <p:tgtEl>
                                          <p:spTgt spid="149">
                                            <p:txEl>
                                              <p:pRg st="3" end="3"/>
                                            </p:txEl>
                                          </p:spTgt>
                                        </p:tgtEl>
                                        <p:attrNameLst>
                                          <p:attrName>style.visibility</p:attrName>
                                        </p:attrNameLst>
                                      </p:cBhvr>
                                      <p:to>
                                        <p:strVal val="visible"/>
                                      </p:to>
                                    </p:set>
                                  </p:childTnLst>
                                </p:cTn>
                              </p:par>
                            </p:childTnLst>
                          </p:cTn>
                        </p:par>
                        <p:par>
                          <p:cTn id="18" fill="hold">
                            <p:stCondLst>
                              <p:cond delay="0"/>
                            </p:stCondLst>
                            <p:childTnLst>
                              <p:par>
                                <p:cTn id="19" presetClass="entr" nodeType="afterEffect" presetSubtype="0" presetID="1" grpId="1" fill="hold">
                                  <p:stCondLst>
                                    <p:cond delay="0"/>
                                  </p:stCondLst>
                                  <p:iterate type="el" backwards="0">
                                    <p:tmAbs val="0"/>
                                  </p:iterate>
                                  <p:childTnLst>
                                    <p:set>
                                      <p:cBhvr>
                                        <p:cTn id="20" fill="hold"/>
                                        <p:tgtEl>
                                          <p:spTgt spid="149">
                                            <p:txEl>
                                              <p:pRg st="4" end="4"/>
                                            </p:txEl>
                                          </p:spTgt>
                                        </p:tgtEl>
                                        <p:attrNameLst>
                                          <p:attrName>style.visibility</p:attrName>
                                        </p:attrNameLst>
                                      </p:cBhvr>
                                      <p:to>
                                        <p:strVal val="visible"/>
                                      </p:to>
                                    </p:set>
                                  </p:childTnLst>
                                </p:cTn>
                              </p:par>
                            </p:childTnLst>
                          </p:cTn>
                        </p:par>
                        <p:par>
                          <p:cTn id="21" fill="hold">
                            <p:stCondLst>
                              <p:cond delay="0"/>
                            </p:stCondLst>
                            <p:childTnLst>
                              <p:par>
                                <p:cTn id="22" presetClass="entr" nodeType="afterEffect" presetSubtype="0" presetID="1" grpId="1" fill="hold">
                                  <p:stCondLst>
                                    <p:cond delay="0"/>
                                  </p:stCondLst>
                                  <p:iterate type="el" backwards="0">
                                    <p:tmAbs val="0"/>
                                  </p:iterate>
                                  <p:childTnLst>
                                    <p:set>
                                      <p:cBhvr>
                                        <p:cTn id="23" fill="hold"/>
                                        <p:tgtEl>
                                          <p:spTgt spid="149">
                                            <p:txEl>
                                              <p:pRg st="5" end="5"/>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Class="entr" nodeType="clickEffect" presetSubtype="0" presetID="1" grpId="1" fill="hold">
                                  <p:stCondLst>
                                    <p:cond delay="0"/>
                                  </p:stCondLst>
                                  <p:iterate type="el" backwards="0">
                                    <p:tmAbs val="0"/>
                                  </p:iterate>
                                  <p:childTnLst>
                                    <p:set>
                                      <p:cBhvr>
                                        <p:cTn id="27" fill="hold"/>
                                        <p:tgtEl>
                                          <p:spTgt spid="149">
                                            <p:txEl>
                                              <p:pRg st="6" end="6"/>
                                            </p:txEl>
                                          </p:spTgt>
                                        </p:tgtEl>
                                        <p:attrNameLst>
                                          <p:attrName>style.visibility</p:attrName>
                                        </p:attrNameLst>
                                      </p:cBhvr>
                                      <p:to>
                                        <p:strVal val="visible"/>
                                      </p:to>
                                    </p:set>
                                  </p:childTnLst>
                                </p:cTn>
                              </p:par>
                            </p:childTnLst>
                          </p:cTn>
                        </p:par>
                        <p:par>
                          <p:cTn id="28" fill="hold">
                            <p:stCondLst>
                              <p:cond delay="0"/>
                            </p:stCondLst>
                            <p:childTnLst>
                              <p:par>
                                <p:cTn id="29" presetClass="entr" nodeType="afterEffect" presetSubtype="0" presetID="1" grpId="1" fill="hold">
                                  <p:stCondLst>
                                    <p:cond delay="0"/>
                                  </p:stCondLst>
                                  <p:iterate type="el" backwards="0">
                                    <p:tmAbs val="0"/>
                                  </p:iterate>
                                  <p:childTnLst>
                                    <p:set>
                                      <p:cBhvr>
                                        <p:cTn id="30" fill="hold"/>
                                        <p:tgtEl>
                                          <p:spTgt spid="149">
                                            <p:txEl>
                                              <p:pRg st="7" end="7"/>
                                            </p:txEl>
                                          </p:spTgt>
                                        </p:tgtEl>
                                        <p:attrNameLst>
                                          <p:attrName>style.visibility</p:attrName>
                                        </p:attrNameLst>
                                      </p:cBhvr>
                                      <p:to>
                                        <p:strVal val="visible"/>
                                      </p:to>
                                    </p:set>
                                  </p:childTnLst>
                                </p:cTn>
                              </p:par>
                            </p:childTnLst>
                          </p:cTn>
                        </p:par>
                        <p:par>
                          <p:cTn id="31" fill="hold">
                            <p:stCondLst>
                              <p:cond delay="0"/>
                            </p:stCondLst>
                            <p:childTnLst>
                              <p:par>
                                <p:cTn id="32" presetClass="entr" nodeType="afterEffect" presetSubtype="0" presetID="1" grpId="1" fill="hold">
                                  <p:stCondLst>
                                    <p:cond delay="0"/>
                                  </p:stCondLst>
                                  <p:iterate type="el" backwards="0">
                                    <p:tmAbs val="0"/>
                                  </p:iterate>
                                  <p:childTnLst>
                                    <p:set>
                                      <p:cBhvr>
                                        <p:cTn id="33" fill="hold"/>
                                        <p:tgtEl>
                                          <p:spTgt spid="149">
                                            <p:txEl>
                                              <p:pRg st="8" end="8"/>
                                            </p:txEl>
                                          </p:spTgt>
                                        </p:tgtEl>
                                        <p:attrNameLst>
                                          <p:attrName>style.visibility</p:attrName>
                                        </p:attrNameLst>
                                      </p:cBhvr>
                                      <p:to>
                                        <p:strVal val="visible"/>
                                      </p:to>
                                    </p:set>
                                  </p:childTnLst>
                                </p:cTn>
                              </p:par>
                            </p:childTnLst>
                          </p:cTn>
                        </p:par>
                        <p:par>
                          <p:cTn id="34" fill="hold">
                            <p:stCondLst>
                              <p:cond delay="0"/>
                            </p:stCondLst>
                            <p:childTnLst>
                              <p:par>
                                <p:cTn id="35" presetClass="entr" nodeType="afterEffect" presetSubtype="0" presetID="1" grpId="1" fill="hold">
                                  <p:stCondLst>
                                    <p:cond delay="0"/>
                                  </p:stCondLst>
                                  <p:iterate type="el" backwards="0">
                                    <p:tmAbs val="0"/>
                                  </p:iterate>
                                  <p:childTnLst>
                                    <p:set>
                                      <p:cBhvr>
                                        <p:cTn id="36" fill="hold"/>
                                        <p:tgtEl>
                                          <p:spTgt spid="149">
                                            <p:txEl>
                                              <p:pRg st="9" end="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49" grpId="1"/>
    </p:bldLst>
  </p:timing>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 name="Shape 151"/>
          <p:cNvSpPr/>
          <p:nvPr>
            <p:ph type="title"/>
          </p:nvPr>
        </p:nvSpPr>
        <p:spPr>
          <a:xfrm>
            <a:off x="457200" y="274638"/>
            <a:ext cx="8229600" cy="1143002"/>
          </a:xfrm>
          <a:prstGeom prst="rect">
            <a:avLst/>
          </a:prstGeom>
        </p:spPr>
        <p:txBody>
          <a:bodyPr/>
          <a:lstStyle>
            <a:lvl1pPr>
              <a:defRPr b="1"/>
            </a:lvl1pPr>
          </a:lstStyle>
          <a:p>
            <a:pPr/>
            <a:r>
              <a:t>Using GDB</a:t>
            </a:r>
          </a:p>
        </p:txBody>
      </p:sp>
      <p:sp>
        <p:nvSpPr>
          <p:cNvPr id="152" name="Shape 152"/>
          <p:cNvSpPr/>
          <p:nvPr>
            <p:ph type="body" idx="1"/>
          </p:nvPr>
        </p:nvSpPr>
        <p:spPr>
          <a:xfrm>
            <a:off x="457200" y="1600200"/>
            <a:ext cx="8229600" cy="4525963"/>
          </a:xfrm>
          <a:prstGeom prst="rect">
            <a:avLst/>
          </a:prstGeom>
        </p:spPr>
        <p:txBody>
          <a:bodyPr/>
          <a:lstStyle/>
          <a:p>
            <a:pPr marL="0" indent="0">
              <a:lnSpc>
                <a:spcPct val="90000"/>
              </a:lnSpc>
              <a:spcBef>
                <a:spcPts val="600"/>
              </a:spcBef>
              <a:buSzTx/>
              <a:buNone/>
              <a:defRPr b="1" sz="2500"/>
            </a:pPr>
            <a:r>
              <a:t>3.   Run Program</a:t>
            </a:r>
            <a:endParaRPr sz="2900"/>
          </a:p>
          <a:p>
            <a:pPr lvl="1" marL="742950" indent="-285750">
              <a:lnSpc>
                <a:spcPct val="90000"/>
              </a:lnSpc>
              <a:spcBef>
                <a:spcPts val="600"/>
              </a:spcBef>
              <a:defRPr sz="2500">
                <a:latin typeface="Courier New"/>
                <a:ea typeface="Courier New"/>
                <a:cs typeface="Courier New"/>
                <a:sym typeface="Courier New"/>
              </a:defRPr>
            </a:pPr>
            <a:r>
              <a:t>(gdb) run</a:t>
            </a:r>
            <a:r>
              <a:rPr>
                <a:latin typeface="+mn-lt"/>
                <a:ea typeface="+mn-ea"/>
                <a:cs typeface="+mn-cs"/>
                <a:sym typeface="Calibri"/>
              </a:rPr>
              <a:t>		or</a:t>
            </a:r>
          </a:p>
          <a:p>
            <a:pPr lvl="1" marL="742950" indent="-285750">
              <a:lnSpc>
                <a:spcPct val="90000"/>
              </a:lnSpc>
              <a:spcBef>
                <a:spcPts val="600"/>
              </a:spcBef>
              <a:defRPr sz="2500">
                <a:latin typeface="Courier New"/>
                <a:ea typeface="Courier New"/>
                <a:cs typeface="Courier New"/>
                <a:sym typeface="Courier New"/>
              </a:defRPr>
            </a:pPr>
            <a:r>
              <a:t>(gdb) run [arguments] </a:t>
            </a:r>
            <a:endParaRPr b="1" sz="2800">
              <a:latin typeface="Trebuchet MS"/>
              <a:ea typeface="Trebuchet MS"/>
              <a:cs typeface="Trebuchet MS"/>
              <a:sym typeface="Trebuchet MS"/>
            </a:endParaRPr>
          </a:p>
          <a:p>
            <a:pPr marL="0" indent="0">
              <a:lnSpc>
                <a:spcPct val="90000"/>
              </a:lnSpc>
              <a:spcBef>
                <a:spcPts val="600"/>
              </a:spcBef>
              <a:buSzTx/>
              <a:buNone/>
              <a:defRPr b="1" sz="2500"/>
            </a:pPr>
            <a:r>
              <a:t>4.  In GDB Interactive Shell</a:t>
            </a:r>
            <a:endParaRPr sz="2900"/>
          </a:p>
          <a:p>
            <a:pPr lvl="1" marL="742950" indent="-285750">
              <a:lnSpc>
                <a:spcPct val="90000"/>
              </a:lnSpc>
              <a:spcBef>
                <a:spcPts val="600"/>
              </a:spcBef>
              <a:defRPr sz="2500"/>
            </a:pPr>
            <a:r>
              <a:t>Tab to Autocomplete, up-down arrows to recall history</a:t>
            </a:r>
          </a:p>
          <a:p>
            <a:pPr lvl="1" marL="742950" indent="-285750">
              <a:lnSpc>
                <a:spcPct val="90000"/>
              </a:lnSpc>
              <a:spcBef>
                <a:spcPts val="600"/>
              </a:spcBef>
              <a:defRPr sz="2500">
                <a:latin typeface="Courier New"/>
                <a:ea typeface="Courier New"/>
                <a:cs typeface="Courier New"/>
                <a:sym typeface="Courier New"/>
              </a:defRPr>
            </a:pPr>
            <a:r>
              <a:t>help [command] </a:t>
            </a:r>
            <a:r>
              <a:rPr>
                <a:latin typeface="+mn-lt"/>
                <a:ea typeface="+mn-ea"/>
                <a:cs typeface="+mn-cs"/>
                <a:sym typeface="Calibri"/>
              </a:rPr>
              <a:t>to get more info about a command</a:t>
            </a:r>
          </a:p>
          <a:p>
            <a:pPr marL="0" indent="0">
              <a:lnSpc>
                <a:spcPct val="90000"/>
              </a:lnSpc>
              <a:spcBef>
                <a:spcPts val="600"/>
              </a:spcBef>
              <a:buSzTx/>
              <a:buNone/>
              <a:defRPr b="1" sz="2500"/>
            </a:pPr>
            <a:r>
              <a:t>5.  Exit the gdb Debugger</a:t>
            </a:r>
            <a:endParaRPr sz="2900"/>
          </a:p>
          <a:p>
            <a:pPr lvl="1" marL="742950" indent="-285750">
              <a:lnSpc>
                <a:spcPct val="90000"/>
              </a:lnSpc>
              <a:spcBef>
                <a:spcPts val="600"/>
              </a:spcBef>
              <a:defRPr sz="2500">
                <a:latin typeface="Courier New"/>
                <a:ea typeface="Courier New"/>
                <a:cs typeface="Courier New"/>
                <a:sym typeface="Courier New"/>
              </a:defRPr>
            </a:pPr>
            <a:r>
              <a:t>(gdb) quit</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52">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52">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el" backwards="0">
                                    <p:tmAbs val="0"/>
                                  </p:iterate>
                                  <p:childTnLst>
                                    <p:set>
                                      <p:cBhvr>
                                        <p:cTn id="11" fill="hold"/>
                                        <p:tgtEl>
                                          <p:spTgt spid="152">
                                            <p:txEl>
                                              <p:pRg st="1" end="1"/>
                                            </p:txEl>
                                          </p:spTgt>
                                        </p:tgtEl>
                                        <p:attrNameLst>
                                          <p:attrName>style.visibility</p:attrName>
                                        </p:attrNameLst>
                                      </p:cBhvr>
                                      <p:to>
                                        <p:strVal val="visible"/>
                                      </p:to>
                                    </p:set>
                                  </p:childTnLst>
                                </p:cTn>
                              </p:par>
                            </p:childTnLst>
                          </p:cTn>
                        </p:par>
                        <p:par>
                          <p:cTn id="12" fill="hold">
                            <p:stCondLst>
                              <p:cond delay="0"/>
                            </p:stCondLst>
                            <p:childTnLst>
                              <p:par>
                                <p:cTn id="13" presetClass="entr" nodeType="afterEffect" presetSubtype="0" presetID="1" grpId="1" fill="hold">
                                  <p:stCondLst>
                                    <p:cond delay="0"/>
                                  </p:stCondLst>
                                  <p:iterate type="el" backwards="0">
                                    <p:tmAbs val="0"/>
                                  </p:iterate>
                                  <p:childTnLst>
                                    <p:set>
                                      <p:cBhvr>
                                        <p:cTn id="14" fill="hold"/>
                                        <p:tgtEl>
                                          <p:spTgt spid="152">
                                            <p:txEl>
                                              <p:pRg st="2" end="2"/>
                                            </p:txEl>
                                          </p:spTgt>
                                        </p:tgtEl>
                                        <p:attrNameLst>
                                          <p:attrName>style.visibility</p:attrName>
                                        </p:attrNameLst>
                                      </p:cBhvr>
                                      <p:to>
                                        <p:strVal val="visible"/>
                                      </p:to>
                                    </p:set>
                                  </p:childTnLst>
                                </p:cTn>
                              </p:par>
                            </p:childTnLst>
                          </p:cTn>
                        </p:par>
                        <p:par>
                          <p:cTn id="15" fill="hold">
                            <p:stCondLst>
                              <p:cond delay="0"/>
                            </p:stCondLst>
                            <p:childTnLst>
                              <p:par>
                                <p:cTn id="16" presetClass="entr" nodeType="afterEffect" presetSubtype="0" presetID="1" grpId="1" fill="hold">
                                  <p:stCondLst>
                                    <p:cond delay="0"/>
                                  </p:stCondLst>
                                  <p:iterate type="el" backwards="0">
                                    <p:tmAbs val="0"/>
                                  </p:iterate>
                                  <p:childTnLst>
                                    <p:set>
                                      <p:cBhvr>
                                        <p:cTn id="17" fill="hold"/>
                                        <p:tgtEl>
                                          <p:spTgt spid="152">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0" presetID="1" grpId="1" fill="hold">
                                  <p:stCondLst>
                                    <p:cond delay="0"/>
                                  </p:stCondLst>
                                  <p:iterate type="el" backwards="0">
                                    <p:tmAbs val="0"/>
                                  </p:iterate>
                                  <p:childTnLst>
                                    <p:set>
                                      <p:cBhvr>
                                        <p:cTn id="21" fill="hold"/>
                                        <p:tgtEl>
                                          <p:spTgt spid="152">
                                            <p:txEl>
                                              <p:pRg st="4" end="4"/>
                                            </p:txEl>
                                          </p:spTgt>
                                        </p:tgtEl>
                                        <p:attrNameLst>
                                          <p:attrName>style.visibility</p:attrName>
                                        </p:attrNameLst>
                                      </p:cBhvr>
                                      <p:to>
                                        <p:strVal val="visible"/>
                                      </p:to>
                                    </p:set>
                                  </p:childTnLst>
                                </p:cTn>
                              </p:par>
                            </p:childTnLst>
                          </p:cTn>
                        </p:par>
                        <p:par>
                          <p:cTn id="22" fill="hold">
                            <p:stCondLst>
                              <p:cond delay="0"/>
                            </p:stCondLst>
                            <p:childTnLst>
                              <p:par>
                                <p:cTn id="23" presetClass="entr" nodeType="afterEffect" presetSubtype="0" presetID="1" grpId="1" fill="hold">
                                  <p:stCondLst>
                                    <p:cond delay="0"/>
                                  </p:stCondLst>
                                  <p:iterate type="el" backwards="0">
                                    <p:tmAbs val="0"/>
                                  </p:iterate>
                                  <p:childTnLst>
                                    <p:set>
                                      <p:cBhvr>
                                        <p:cTn id="24" fill="hold"/>
                                        <p:tgtEl>
                                          <p:spTgt spid="152">
                                            <p:txEl>
                                              <p:pRg st="5" end="5"/>
                                            </p:txEl>
                                          </p:spTgt>
                                        </p:tgtEl>
                                        <p:attrNameLst>
                                          <p:attrName>style.visibility</p:attrName>
                                        </p:attrNameLst>
                                      </p:cBhvr>
                                      <p:to>
                                        <p:strVal val="visible"/>
                                      </p:to>
                                    </p:set>
                                  </p:childTnLst>
                                </p:cTn>
                              </p:par>
                            </p:childTnLst>
                          </p:cTn>
                        </p:par>
                        <p:par>
                          <p:cTn id="25" fill="hold">
                            <p:stCondLst>
                              <p:cond delay="0"/>
                            </p:stCondLst>
                            <p:childTnLst>
                              <p:par>
                                <p:cTn id="26" presetClass="entr" nodeType="afterEffect" presetSubtype="0" presetID="1" grpId="1" fill="hold">
                                  <p:stCondLst>
                                    <p:cond delay="0"/>
                                  </p:stCondLst>
                                  <p:iterate type="el" backwards="0">
                                    <p:tmAbs val="0"/>
                                  </p:iterate>
                                  <p:childTnLst>
                                    <p:set>
                                      <p:cBhvr>
                                        <p:cTn id="27" fill="hold"/>
                                        <p:tgtEl>
                                          <p:spTgt spid="152">
                                            <p:txEl>
                                              <p:pRg st="6" end="6"/>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Class="entr" nodeType="clickEffect" presetSubtype="0" presetID="1" grpId="1" fill="hold">
                                  <p:stCondLst>
                                    <p:cond delay="0"/>
                                  </p:stCondLst>
                                  <p:iterate type="el" backwards="0">
                                    <p:tmAbs val="0"/>
                                  </p:iterate>
                                  <p:childTnLst>
                                    <p:set>
                                      <p:cBhvr>
                                        <p:cTn id="31" fill="hold"/>
                                        <p:tgtEl>
                                          <p:spTgt spid="152">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52" grpId="1"/>
    </p:bldLst>
  </p:timing>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4" name="Shape 154"/>
          <p:cNvSpPr/>
          <p:nvPr>
            <p:ph type="title"/>
          </p:nvPr>
        </p:nvSpPr>
        <p:spPr>
          <a:xfrm>
            <a:off x="457200" y="274638"/>
            <a:ext cx="8229600" cy="1143002"/>
          </a:xfrm>
          <a:prstGeom prst="rect">
            <a:avLst/>
          </a:prstGeom>
        </p:spPr>
        <p:txBody>
          <a:bodyPr/>
          <a:lstStyle>
            <a:lvl1pPr>
              <a:defRPr b="1"/>
            </a:lvl1pPr>
          </a:lstStyle>
          <a:p>
            <a:pPr/>
            <a:r>
              <a:t>Setting Breakpoints</a:t>
            </a:r>
          </a:p>
        </p:txBody>
      </p:sp>
      <p:sp>
        <p:nvSpPr>
          <p:cNvPr id="155" name="Shape 155"/>
          <p:cNvSpPr/>
          <p:nvPr>
            <p:ph type="body" idx="1"/>
          </p:nvPr>
        </p:nvSpPr>
        <p:spPr>
          <a:xfrm>
            <a:off x="457200" y="1600200"/>
            <a:ext cx="8229600" cy="4525963"/>
          </a:xfrm>
          <a:prstGeom prst="rect">
            <a:avLst/>
          </a:prstGeom>
        </p:spPr>
        <p:txBody>
          <a:bodyPr/>
          <a:lstStyle/>
          <a:p>
            <a:pPr>
              <a:lnSpc>
                <a:spcPct val="80000"/>
              </a:lnSpc>
              <a:spcBef>
                <a:spcPts val="600"/>
              </a:spcBef>
              <a:defRPr sz="2700"/>
            </a:pPr>
            <a:r>
              <a:t>Breakpoints</a:t>
            </a:r>
          </a:p>
          <a:p>
            <a:pPr lvl="1" marL="742950" indent="-285750">
              <a:lnSpc>
                <a:spcPct val="80000"/>
              </a:lnSpc>
              <a:spcBef>
                <a:spcPts val="500"/>
              </a:spcBef>
              <a:defRPr sz="2300"/>
            </a:pPr>
            <a:r>
              <a:t>used to stop the running program at a specific point</a:t>
            </a:r>
          </a:p>
          <a:p>
            <a:pPr lvl="1" marL="742950" indent="-285750">
              <a:lnSpc>
                <a:spcPct val="80000"/>
              </a:lnSpc>
              <a:spcBef>
                <a:spcPts val="500"/>
              </a:spcBef>
              <a:defRPr sz="2300"/>
            </a:pPr>
            <a:r>
              <a:t>If the program reaches that location when running, it will pause and prompt you for another command</a:t>
            </a:r>
          </a:p>
          <a:p>
            <a:pPr>
              <a:lnSpc>
                <a:spcPct val="80000"/>
              </a:lnSpc>
              <a:spcBef>
                <a:spcPts val="600"/>
              </a:spcBef>
              <a:defRPr sz="2700"/>
            </a:pPr>
            <a:r>
              <a:t>Example:</a:t>
            </a:r>
          </a:p>
          <a:p>
            <a:pPr lvl="1" marL="742950" indent="-285750">
              <a:lnSpc>
                <a:spcPct val="80000"/>
              </a:lnSpc>
              <a:spcBef>
                <a:spcPts val="500"/>
              </a:spcBef>
              <a:defRPr sz="2300">
                <a:latin typeface="Courier New"/>
                <a:ea typeface="Courier New"/>
                <a:cs typeface="Courier New"/>
                <a:sym typeface="Courier New"/>
              </a:defRPr>
            </a:pPr>
            <a:r>
              <a:t>(gdb) break file1.c:6</a:t>
            </a:r>
          </a:p>
          <a:p>
            <a:pPr lvl="2" marL="1143000" indent="-228600">
              <a:lnSpc>
                <a:spcPct val="80000"/>
              </a:lnSpc>
              <a:spcBef>
                <a:spcPts val="400"/>
              </a:spcBef>
              <a:defRPr sz="2000"/>
            </a:pPr>
            <a:r>
              <a:t>Program will pause when it reaches line 6 of file1.c</a:t>
            </a:r>
          </a:p>
          <a:p>
            <a:pPr lvl="1" marL="742950" indent="-285750">
              <a:lnSpc>
                <a:spcPct val="80000"/>
              </a:lnSpc>
              <a:spcBef>
                <a:spcPts val="500"/>
              </a:spcBef>
              <a:defRPr sz="2300">
                <a:latin typeface="Courier New"/>
                <a:ea typeface="Courier New"/>
                <a:cs typeface="Courier New"/>
                <a:sym typeface="Courier New"/>
              </a:defRPr>
            </a:pPr>
            <a:r>
              <a:t>(gdb) break my_function</a:t>
            </a:r>
          </a:p>
          <a:p>
            <a:pPr lvl="2" marL="1143000" indent="-228600">
              <a:lnSpc>
                <a:spcPct val="80000"/>
              </a:lnSpc>
              <a:spcBef>
                <a:spcPts val="400"/>
              </a:spcBef>
              <a:defRPr sz="2000"/>
            </a:pPr>
            <a:r>
              <a:t>Program will pause at the first line of </a:t>
            </a:r>
            <a:r>
              <a:rPr>
                <a:latin typeface="Courier New"/>
                <a:ea typeface="Courier New"/>
                <a:cs typeface="Courier New"/>
                <a:sym typeface="Courier New"/>
              </a:rPr>
              <a:t>my_function </a:t>
            </a:r>
            <a:r>
              <a:t>every time it is called</a:t>
            </a:r>
          </a:p>
          <a:p>
            <a:pPr lvl="1" marL="742950" indent="-285750">
              <a:lnSpc>
                <a:spcPct val="80000"/>
              </a:lnSpc>
              <a:spcBef>
                <a:spcPts val="500"/>
              </a:spcBef>
              <a:defRPr sz="2300">
                <a:latin typeface="Courier New"/>
                <a:ea typeface="Courier New"/>
                <a:cs typeface="Courier New"/>
                <a:sym typeface="Courier New"/>
              </a:defRPr>
            </a:pPr>
            <a:r>
              <a:t>(gdb) break [</a:t>
            </a:r>
            <a:r>
              <a:rPr i="1"/>
              <a:t>position</a:t>
            </a:r>
            <a:r>
              <a:t>] if </a:t>
            </a:r>
            <a:r>
              <a:rPr i="1"/>
              <a:t>expression</a:t>
            </a:r>
          </a:p>
          <a:p>
            <a:pPr lvl="2" marL="1143000" indent="-228600">
              <a:lnSpc>
                <a:spcPct val="80000"/>
              </a:lnSpc>
              <a:spcBef>
                <a:spcPts val="400"/>
              </a:spcBef>
              <a:defRPr sz="2000"/>
            </a:pPr>
            <a:r>
              <a:t>Program will pause at specified position only when the expression evaluates to true</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55">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55">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el" backwards="0">
                                    <p:tmAbs val="0"/>
                                  </p:iterate>
                                  <p:childTnLst>
                                    <p:set>
                                      <p:cBhvr>
                                        <p:cTn id="11" fill="hold"/>
                                        <p:tgtEl>
                                          <p:spTgt spid="155">
                                            <p:txEl>
                                              <p:pRg st="1" end="1"/>
                                            </p:txEl>
                                          </p:spTgt>
                                        </p:tgtEl>
                                        <p:attrNameLst>
                                          <p:attrName>style.visibility</p:attrName>
                                        </p:attrNameLst>
                                      </p:cBhvr>
                                      <p:to>
                                        <p:strVal val="visible"/>
                                      </p:to>
                                    </p:set>
                                  </p:childTnLst>
                                </p:cTn>
                              </p:par>
                            </p:childTnLst>
                          </p:cTn>
                        </p:par>
                        <p:par>
                          <p:cTn id="12" fill="hold">
                            <p:stCondLst>
                              <p:cond delay="0"/>
                            </p:stCondLst>
                            <p:childTnLst>
                              <p:par>
                                <p:cTn id="13" presetClass="entr" nodeType="afterEffect" presetSubtype="0" presetID="1" grpId="1" fill="hold">
                                  <p:stCondLst>
                                    <p:cond delay="0"/>
                                  </p:stCondLst>
                                  <p:iterate type="el" backwards="0">
                                    <p:tmAbs val="0"/>
                                  </p:iterate>
                                  <p:childTnLst>
                                    <p:set>
                                      <p:cBhvr>
                                        <p:cTn id="14" fill="hold"/>
                                        <p:tgtEl>
                                          <p:spTgt spid="155">
                                            <p:txEl>
                                              <p:pRg st="2" end="2"/>
                                            </p:txEl>
                                          </p:spTgt>
                                        </p:tgtEl>
                                        <p:attrNameLst>
                                          <p:attrName>style.visibility</p:attrName>
                                        </p:attrNameLst>
                                      </p:cBhvr>
                                      <p:to>
                                        <p:strVal val="visible"/>
                                      </p:to>
                                    </p:set>
                                  </p:childTnLst>
                                </p:cTn>
                              </p:par>
                            </p:childTnLst>
                          </p:cTn>
                        </p:par>
                        <p:par>
                          <p:cTn id="15" fill="hold">
                            <p:stCondLst>
                              <p:cond delay="0"/>
                            </p:stCondLst>
                            <p:childTnLst>
                              <p:par>
                                <p:cTn id="16" presetClass="entr" nodeType="afterEffect" presetSubtype="0" presetID="1" grpId="1" fill="hold">
                                  <p:stCondLst>
                                    <p:cond delay="0"/>
                                  </p:stCondLst>
                                  <p:iterate type="el" backwards="0">
                                    <p:tmAbs val="0"/>
                                  </p:iterate>
                                  <p:childTnLst>
                                    <p:set>
                                      <p:cBhvr>
                                        <p:cTn id="17" fill="hold"/>
                                        <p:tgtEl>
                                          <p:spTgt spid="155">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0" presetID="1" grpId="1" fill="hold">
                                  <p:stCondLst>
                                    <p:cond delay="0"/>
                                  </p:stCondLst>
                                  <p:iterate type="el" backwards="0">
                                    <p:tmAbs val="0"/>
                                  </p:iterate>
                                  <p:childTnLst>
                                    <p:set>
                                      <p:cBhvr>
                                        <p:cTn id="21" fill="hold"/>
                                        <p:tgtEl>
                                          <p:spTgt spid="155">
                                            <p:txEl>
                                              <p:pRg st="4" end="4"/>
                                            </p:txEl>
                                          </p:spTgt>
                                        </p:tgtEl>
                                        <p:attrNameLst>
                                          <p:attrName>style.visibility</p:attrName>
                                        </p:attrNameLst>
                                      </p:cBhvr>
                                      <p:to>
                                        <p:strVal val="visible"/>
                                      </p:to>
                                    </p:set>
                                  </p:childTnLst>
                                </p:cTn>
                              </p:par>
                            </p:childTnLst>
                          </p:cTn>
                        </p:par>
                        <p:par>
                          <p:cTn id="22" fill="hold">
                            <p:stCondLst>
                              <p:cond delay="0"/>
                            </p:stCondLst>
                            <p:childTnLst>
                              <p:par>
                                <p:cTn id="23" presetClass="entr" nodeType="afterEffect" presetSubtype="0" presetID="1" grpId="1" fill="hold">
                                  <p:stCondLst>
                                    <p:cond delay="0"/>
                                  </p:stCondLst>
                                  <p:iterate type="el" backwards="0">
                                    <p:tmAbs val="0"/>
                                  </p:iterate>
                                  <p:childTnLst>
                                    <p:set>
                                      <p:cBhvr>
                                        <p:cTn id="24" fill="hold"/>
                                        <p:tgtEl>
                                          <p:spTgt spid="155">
                                            <p:txEl>
                                              <p:pRg st="5" end="5"/>
                                            </p:txEl>
                                          </p:spTgt>
                                        </p:tgtEl>
                                        <p:attrNameLst>
                                          <p:attrName>style.visibility</p:attrName>
                                        </p:attrNameLst>
                                      </p:cBhvr>
                                      <p:to>
                                        <p:strVal val="visible"/>
                                      </p:to>
                                    </p:set>
                                  </p:childTnLst>
                                </p:cTn>
                              </p:par>
                            </p:childTnLst>
                          </p:cTn>
                        </p:par>
                        <p:par>
                          <p:cTn id="25" fill="hold">
                            <p:stCondLst>
                              <p:cond delay="0"/>
                            </p:stCondLst>
                            <p:childTnLst>
                              <p:par>
                                <p:cTn id="26" presetClass="entr" nodeType="afterEffect" presetSubtype="0" presetID="1" grpId="1" fill="hold">
                                  <p:stCondLst>
                                    <p:cond delay="0"/>
                                  </p:stCondLst>
                                  <p:iterate type="el" backwards="0">
                                    <p:tmAbs val="0"/>
                                  </p:iterate>
                                  <p:childTnLst>
                                    <p:set>
                                      <p:cBhvr>
                                        <p:cTn id="27" fill="hold"/>
                                        <p:tgtEl>
                                          <p:spTgt spid="155">
                                            <p:txEl>
                                              <p:pRg st="6" end="6"/>
                                            </p:txEl>
                                          </p:spTgt>
                                        </p:tgtEl>
                                        <p:attrNameLst>
                                          <p:attrName>style.visibility</p:attrName>
                                        </p:attrNameLst>
                                      </p:cBhvr>
                                      <p:to>
                                        <p:strVal val="visible"/>
                                      </p:to>
                                    </p:set>
                                  </p:childTnLst>
                                </p:cTn>
                              </p:par>
                            </p:childTnLst>
                          </p:cTn>
                        </p:par>
                        <p:par>
                          <p:cTn id="28" fill="hold">
                            <p:stCondLst>
                              <p:cond delay="0"/>
                            </p:stCondLst>
                            <p:childTnLst>
                              <p:par>
                                <p:cTn id="29" presetClass="entr" nodeType="afterEffect" presetSubtype="0" presetID="1" grpId="1" fill="hold">
                                  <p:stCondLst>
                                    <p:cond delay="0"/>
                                  </p:stCondLst>
                                  <p:iterate type="el" backwards="0">
                                    <p:tmAbs val="0"/>
                                  </p:iterate>
                                  <p:childTnLst>
                                    <p:set>
                                      <p:cBhvr>
                                        <p:cTn id="30" fill="hold"/>
                                        <p:tgtEl>
                                          <p:spTgt spid="155">
                                            <p:txEl>
                                              <p:pRg st="7" end="7"/>
                                            </p:txEl>
                                          </p:spTgt>
                                        </p:tgtEl>
                                        <p:attrNameLst>
                                          <p:attrName>style.visibility</p:attrName>
                                        </p:attrNameLst>
                                      </p:cBhvr>
                                      <p:to>
                                        <p:strVal val="visible"/>
                                      </p:to>
                                    </p:set>
                                  </p:childTnLst>
                                </p:cTn>
                              </p:par>
                            </p:childTnLst>
                          </p:cTn>
                        </p:par>
                        <p:par>
                          <p:cTn id="31" fill="hold">
                            <p:stCondLst>
                              <p:cond delay="0"/>
                            </p:stCondLst>
                            <p:childTnLst>
                              <p:par>
                                <p:cTn id="32" presetClass="entr" nodeType="afterEffect" presetSubtype="0" presetID="1" grpId="1" fill="hold">
                                  <p:stCondLst>
                                    <p:cond delay="0"/>
                                  </p:stCondLst>
                                  <p:iterate type="el" backwards="0">
                                    <p:tmAbs val="0"/>
                                  </p:iterate>
                                  <p:childTnLst>
                                    <p:set>
                                      <p:cBhvr>
                                        <p:cTn id="33" fill="hold"/>
                                        <p:tgtEl>
                                          <p:spTgt spid="155">
                                            <p:txEl>
                                              <p:pRg st="8" end="8"/>
                                            </p:txEl>
                                          </p:spTgt>
                                        </p:tgtEl>
                                        <p:attrNameLst>
                                          <p:attrName>style.visibility</p:attrName>
                                        </p:attrNameLst>
                                      </p:cBhvr>
                                      <p:to>
                                        <p:strVal val="visible"/>
                                      </p:to>
                                    </p:set>
                                  </p:childTnLst>
                                </p:cTn>
                              </p:par>
                            </p:childTnLst>
                          </p:cTn>
                        </p:par>
                        <p:par>
                          <p:cTn id="34" fill="hold">
                            <p:stCondLst>
                              <p:cond delay="0"/>
                            </p:stCondLst>
                            <p:childTnLst>
                              <p:par>
                                <p:cTn id="35" presetClass="entr" nodeType="afterEffect" presetSubtype="0" presetID="1" grpId="1" fill="hold">
                                  <p:stCondLst>
                                    <p:cond delay="0"/>
                                  </p:stCondLst>
                                  <p:iterate type="el" backwards="0">
                                    <p:tmAbs val="0"/>
                                  </p:iterate>
                                  <p:childTnLst>
                                    <p:set>
                                      <p:cBhvr>
                                        <p:cTn id="36" fill="hold"/>
                                        <p:tgtEl>
                                          <p:spTgt spid="155">
                                            <p:txEl>
                                              <p:pRg st="9" end="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55" grpId="1"/>
    </p:bldLst>
  </p:timing>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