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1371600" y="3149600"/>
            <a:ext cx="6400800" cy="1752600"/>
          </a:xfrm>
          <a:prstGeom prst="rect">
            <a:avLst/>
          </a:prstGeom>
        </p:spPr>
        <p:txBody>
          <a:bodyPr/>
          <a:lstStyle/>
          <a:p>
            <a:r>
              <a:t>Week 7 Lec2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3627" b="1"/>
            </a:lvl1pPr>
          </a:lstStyle>
          <a:p>
            <a:r>
              <a:t>Secret Key (symmetric) Cryptography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 single key is used to both encrypt and decrypt a message</a:t>
            </a:r>
          </a:p>
        </p:txBody>
      </p:sp>
      <p:pic>
        <p:nvPicPr>
          <p:cNvPr id="1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 b="1"/>
            </a:lvl1pPr>
          </a:lstStyle>
          <a:p>
            <a:r>
              <a:t>Public Key (asymmetric) Cryptography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Two keys are used: a public and a private key. If a message is encrypted with one key, it has to be decrypted with the other.</a:t>
            </a:r>
          </a:p>
        </p:txBody>
      </p:sp>
      <p:pic>
        <p:nvPicPr>
          <p:cNvPr id="12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Digital Signature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defRPr sz="3600"/>
            </a:pPr>
            <a:r>
              <a:t>An electronic stamp or seal</a:t>
            </a:r>
          </a:p>
          <a:p>
            <a:pPr marL="742950" lvl="1" indent="-285750"/>
            <a:r>
              <a:t> almost exactly like a written signature, except more guarantees!</a:t>
            </a:r>
            <a:endParaRPr sz="2800"/>
          </a:p>
          <a:p>
            <a:pPr>
              <a:spcBef>
                <a:spcPts val="800"/>
              </a:spcBef>
              <a:defRPr sz="3600"/>
            </a:pPr>
            <a:r>
              <a:t>I</a:t>
            </a:r>
            <a:r>
              <a:rPr sz="3200"/>
              <a:t>s appended to a document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Or sent separately (detached signature) </a:t>
            </a:r>
          </a:p>
          <a:p>
            <a:pPr>
              <a:spcBef>
                <a:spcPts val="800"/>
              </a:spcBef>
              <a:defRPr sz="3600"/>
            </a:pPr>
            <a:r>
              <a:t>Ensures data integrity</a:t>
            </a:r>
          </a:p>
          <a:p>
            <a:pPr marL="742950" lvl="1" indent="-285750"/>
            <a:r>
              <a:t> document was not changed during transmission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 b="1"/>
            </a:lvl1pPr>
          </a:lstStyle>
          <a:p>
            <a:r>
              <a:t>Steps for Generating a Digital Signature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500"/>
              </a:spcBef>
              <a:buSzTx/>
              <a:buNone/>
              <a:defRPr sz="2376" b="1"/>
            </a:pPr>
            <a:r>
              <a:t>SENDER:</a:t>
            </a:r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/>
              <a:defRPr sz="2376"/>
            </a:pPr>
            <a:r>
              <a:t>Generate a </a:t>
            </a:r>
            <a:r>
              <a:rPr i="1"/>
              <a:t>Message Digest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The message digest is generated using a set of hashing algorithms</a:t>
            </a:r>
            <a:endParaRPr sz="2079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A message digest is a 'summary' of the message we are going to transmit</a:t>
            </a:r>
            <a:endParaRPr sz="2079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Even the slightest change in the message produces a different digest</a:t>
            </a:r>
            <a:endParaRPr sz="3069" i="1"/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/>
              <a:defRPr sz="2376"/>
            </a:pPr>
            <a:r>
              <a:t>Create a Digital Signature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The message digest is encrypted using the sender's </a:t>
            </a:r>
            <a:r>
              <a:rPr i="1"/>
              <a:t>private</a:t>
            </a:r>
            <a:r>
              <a:t> key. The resulting encrypted message digest is the </a:t>
            </a:r>
            <a:r>
              <a:rPr i="1"/>
              <a:t>digital signature</a:t>
            </a:r>
            <a:endParaRPr sz="3069"/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/>
              <a:defRPr sz="2376"/>
            </a:pPr>
            <a:r>
              <a:t>Attach digital signature to message and send to receiver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 b="1"/>
            </a:lvl1pPr>
          </a:lstStyle>
          <a:p>
            <a:r>
              <a:t>Steps for Generating a Digital Signature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 b="1"/>
            </a:pPr>
            <a:r>
              <a:t>RECEIVER:</a:t>
            </a:r>
            <a:endParaRPr sz="800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/>
              <a:defRPr sz="1800"/>
            </a:pPr>
            <a:r>
              <a:t>Recover the </a:t>
            </a:r>
            <a:r>
              <a:rPr i="1"/>
              <a:t>Message Digest</a:t>
            </a:r>
            <a:endParaRPr sz="800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Decrypt the digital signature using the sender’s public key to obtain the message digest generated by the sender</a:t>
            </a:r>
            <a:endParaRPr sz="7200" i="1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/>
              <a:defRPr sz="1800"/>
            </a:pPr>
            <a:r>
              <a:t>Generate the Message Digest</a:t>
            </a:r>
            <a:endParaRPr sz="800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Use the same message digest algorithm used by the sender to generate a message digest of the received message</a:t>
            </a:r>
            <a:endParaRPr sz="700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/>
              <a:defRPr sz="1800"/>
            </a:pPr>
            <a:r>
              <a:t>Compare digests (the one sent by the sender as a digital signature, and the one generated by the receiver)</a:t>
            </a:r>
            <a:endParaRPr sz="800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If they are not </a:t>
            </a:r>
            <a:r>
              <a:rPr i="1"/>
              <a:t>exactly the same</a:t>
            </a:r>
            <a:r>
              <a:t> =&gt; the message has been tampered with by a third party</a:t>
            </a:r>
            <a:endParaRPr sz="700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We can be sure that the digital signature was sent by the sender (and not by a malicious user) because </a:t>
            </a:r>
            <a:r>
              <a:rPr i="1"/>
              <a:t>only</a:t>
            </a:r>
            <a:r>
              <a:t> the sender's public key can decrypt the digital signature and that public key is proven to be the sender’s through the certificate. If decrypting using the public key renders a faulty message digest, this means that either the message or the message digest are not exactly what the sender sent.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4588" y="431603"/>
            <a:ext cx="7462612" cy="677109"/>
          </a:xfrm>
          <a:prstGeom prst="rect">
            <a:avLst/>
          </a:prstGeom>
        </p:spPr>
        <p:txBody>
          <a:bodyPr lIns="0" tIns="0" rIns="0" bIns="0"/>
          <a:lstStyle/>
          <a:p>
            <a:pPr indent="731288">
              <a:defRPr spc="-100"/>
            </a:pPr>
            <a:r>
              <a:t>Dig</a:t>
            </a:r>
            <a:r>
              <a:rPr spc="0"/>
              <a:t>i</a:t>
            </a:r>
            <a:r>
              <a:t>ta</a:t>
            </a:r>
            <a:r>
              <a:rPr spc="0"/>
              <a:t>l Si</a:t>
            </a:r>
            <a:r>
              <a:t>gna</a:t>
            </a:r>
            <a:r>
              <a:rPr spc="0"/>
              <a:t>t</a:t>
            </a:r>
            <a:r>
              <a:t>ur</a:t>
            </a:r>
            <a:r>
              <a:rPr spc="0"/>
              <a:t>e</a:t>
            </a:r>
          </a:p>
        </p:txBody>
      </p:sp>
      <p:sp>
        <p:nvSpPr>
          <p:cNvPr id="133" name="Shape 133"/>
          <p:cNvSpPr/>
          <p:nvPr/>
        </p:nvSpPr>
        <p:spPr>
          <a:xfrm>
            <a:off x="872197" y="295422"/>
            <a:ext cx="7624689" cy="60209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147059" y="5943232"/>
            <a:ext cx="158810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900" spc="-14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</a:t>
            </a:r>
            <a:r>
              <a:rPr spc="0"/>
              <a:t>ge</a:t>
            </a:r>
            <a:r>
              <a:t> </a:t>
            </a:r>
            <a:r>
              <a:rPr spc="0"/>
              <a:t>S</a:t>
            </a:r>
            <a:r>
              <a:rPr spc="-9"/>
              <a:t>ou</a:t>
            </a:r>
            <a:r>
              <a:rPr spc="5"/>
              <a:t>r</a:t>
            </a:r>
            <a:r>
              <a:rPr spc="0"/>
              <a:t>ce</a:t>
            </a:r>
            <a:r>
              <a:rPr spc="-9"/>
              <a:t> </a:t>
            </a:r>
            <a:r>
              <a:rPr spc="-5"/>
              <a:t>:</a:t>
            </a:r>
            <a:r>
              <a:rPr spc="-9"/>
              <a:t> gd</a:t>
            </a:r>
            <a:r>
              <a:rPr spc="0"/>
              <a:t>p</a:t>
            </a:r>
            <a:r>
              <a:t>.</a:t>
            </a:r>
            <a:r>
              <a:rPr spc="-9"/>
              <a:t>g</a:t>
            </a:r>
            <a:r>
              <a:rPr spc="-5"/>
              <a:t>l</a:t>
            </a:r>
            <a:r>
              <a:rPr spc="-9"/>
              <a:t>obu</a:t>
            </a:r>
            <a:r>
              <a:rPr spc="5"/>
              <a:t>s</a:t>
            </a:r>
            <a:r>
              <a:t>.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g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Detached Signature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Digital signatures can either be </a:t>
            </a:r>
            <a:r>
              <a:rPr i="1"/>
              <a:t>attached</a:t>
            </a:r>
            <a:r>
              <a:t> to the message or </a:t>
            </a:r>
            <a:r>
              <a:rPr i="1"/>
              <a:t>detached</a:t>
            </a:r>
          </a:p>
          <a:p>
            <a:pPr>
              <a:spcBef>
                <a:spcPts val="600"/>
              </a:spcBef>
              <a:defRPr sz="2900"/>
            </a:pPr>
            <a:r>
              <a:t>A detached signature is stored and transmitted separately from the message it signs</a:t>
            </a:r>
          </a:p>
          <a:p>
            <a:pPr>
              <a:spcBef>
                <a:spcPts val="600"/>
              </a:spcBef>
              <a:defRPr sz="2900"/>
            </a:pPr>
            <a:r>
              <a:t>Commonly used to validate software distributed in compressed tar files</a:t>
            </a:r>
          </a:p>
          <a:p>
            <a:pPr>
              <a:spcBef>
                <a:spcPts val="600"/>
              </a:spcBef>
              <a:defRPr sz="2900"/>
            </a:pPr>
            <a:r>
              <a:t>You can't sign such a file internally without altering its contents, so the signature is created in a separate 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7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Answer 2 questions in the file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hw.txt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Generate a key pair with the GNU Privacy Guard’s commands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gpg --gen-key </a:t>
            </a:r>
            <a:r>
              <a:t>(choose default options)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Export public key, in ASCII format, into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hw-pubkey.asc</a:t>
            </a:r>
            <a:r>
              <a:t> 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gpg --armor --output hw-pubkey.asc --export ‘Your Name’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Make a tarball of the above files +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log.txt</a:t>
            </a:r>
            <a:r>
              <a:t> and zip it with gzip to produce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tar –cf hw.tar &lt;files&gt;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gzip hw.tar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-&gt; creates hw.tar.gz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Use the private key you created to make a detached clear signature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hw.tar.gz.sig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gpg --armor --output hw.tar.gz.sig --detach-sign hw.tar.gz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Use given commands to verify signature and file formatting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These can be found at the end of the assignment spec 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CS35L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</dc:title>
  <cp:lastModifiedBy>沈竞跃</cp:lastModifiedBy>
  <cp:revision>1</cp:revision>
  <dcterms:modified xsi:type="dcterms:W3CDTF">2017-06-15T11:50:20Z</dcterms:modified>
</cp:coreProperties>
</file>