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CS35L-5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xfrm>
            <a:off x="1371600" y="3340100"/>
            <a:ext cx="6400800" cy="628650"/>
          </a:xfrm>
          <a:prstGeom prst="rect">
            <a:avLst/>
          </a:prstGeom>
        </p:spPr>
        <p:txBody>
          <a:bodyPr/>
          <a:lstStyle/>
          <a:p>
            <a:pPr/>
            <a:r>
              <a:t>Week 8 Lec1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Smaller is more efficient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683400" y="1752600"/>
            <a:ext cx="919197" cy="914400"/>
            <a:chOff x="0" y="0"/>
            <a:chExt cx="919195" cy="914400"/>
          </a:xfrm>
        </p:grpSpPr>
        <p:sp>
          <p:nvSpPr>
            <p:cNvPr id="181" name="Shape 181"/>
            <p:cNvSpPr/>
            <p:nvPr/>
          </p:nvSpPr>
          <p:spPr>
            <a:xfrm>
              <a:off x="2398" y="0"/>
              <a:ext cx="914401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-1" y="144778"/>
              <a:ext cx="919197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file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631051" y="2819400"/>
            <a:ext cx="1023896" cy="914400"/>
            <a:chOff x="0" y="0"/>
            <a:chExt cx="1023895" cy="914400"/>
          </a:xfrm>
        </p:grpSpPr>
        <p:sp>
          <p:nvSpPr>
            <p:cNvPr id="184" name="Shape 184"/>
            <p:cNvSpPr/>
            <p:nvPr/>
          </p:nvSpPr>
          <p:spPr>
            <a:xfrm>
              <a:off x="54748" y="0"/>
              <a:ext cx="914402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144778"/>
              <a:ext cx="1023896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function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library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685800" y="4343400"/>
            <a:ext cx="914400" cy="914400"/>
            <a:chOff x="0" y="0"/>
            <a:chExt cx="914400" cy="91440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39514" y="144778"/>
              <a:ext cx="835369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file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685800" y="5383529"/>
            <a:ext cx="914400" cy="358139"/>
            <a:chOff x="0" y="0"/>
            <a:chExt cx="914400" cy="358137"/>
          </a:xfrm>
        </p:grpSpPr>
        <p:sp>
          <p:nvSpPr>
            <p:cNvPr id="190" name="Shape 190"/>
            <p:cNvSpPr/>
            <p:nvPr/>
          </p:nvSpPr>
          <p:spPr>
            <a:xfrm>
              <a:off x="0" y="26669"/>
              <a:ext cx="914400" cy="30480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2985" y="-1"/>
              <a:ext cx="84842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pointer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2362200" y="2438400"/>
            <a:ext cx="1828800" cy="762000"/>
            <a:chOff x="0" y="0"/>
            <a:chExt cx="1828800" cy="762000"/>
          </a:xfrm>
        </p:grpSpPr>
        <p:sp>
          <p:nvSpPr>
            <p:cNvPr id="193" name="Shape 193"/>
            <p:cNvSpPr/>
            <p:nvPr/>
          </p:nvSpPr>
          <p:spPr>
            <a:xfrm>
              <a:off x="0" y="0"/>
              <a:ext cx="1828800" cy="7620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>
              <a:off x="202927" y="201929"/>
              <a:ext cx="142294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static linking</a:t>
              </a:r>
            </a:p>
          </p:txBody>
        </p:sp>
      </p:grpSp>
      <p:sp>
        <p:nvSpPr>
          <p:cNvPr id="196" name="Shape 196"/>
          <p:cNvSpPr/>
          <p:nvPr/>
        </p:nvSpPr>
        <p:spPr>
          <a:xfrm>
            <a:off x="5334000" y="1752600"/>
            <a:ext cx="1447800" cy="21336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99" name="Group 199"/>
          <p:cNvGrpSpPr/>
          <p:nvPr/>
        </p:nvGrpSpPr>
        <p:grpSpPr>
          <a:xfrm>
            <a:off x="5638800" y="1905000"/>
            <a:ext cx="914400" cy="914400"/>
            <a:chOff x="0" y="0"/>
            <a:chExt cx="914400" cy="914400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9514" y="144778"/>
              <a:ext cx="835369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file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5584051" y="2895600"/>
            <a:ext cx="1023896" cy="914400"/>
            <a:chOff x="0" y="0"/>
            <a:chExt cx="1023895" cy="914400"/>
          </a:xfrm>
        </p:grpSpPr>
        <p:sp>
          <p:nvSpPr>
            <p:cNvPr id="200" name="Shape 200"/>
            <p:cNvSpPr/>
            <p:nvPr/>
          </p:nvSpPr>
          <p:spPr>
            <a:xfrm>
              <a:off x="54748" y="0"/>
              <a:ext cx="914402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144778"/>
              <a:ext cx="1023896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function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library</a:t>
              </a:r>
            </a:p>
          </p:txBody>
        </p:sp>
      </p:grpSp>
      <p:sp>
        <p:nvSpPr>
          <p:cNvPr id="203" name="Shape 203"/>
          <p:cNvSpPr/>
          <p:nvPr/>
        </p:nvSpPr>
        <p:spPr>
          <a:xfrm>
            <a:off x="1600200" y="2209799"/>
            <a:ext cx="8382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 flipV="1">
            <a:off x="1600199" y="2895599"/>
            <a:ext cx="762003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>
            <a:off x="4191000" y="2819400"/>
            <a:ext cx="11430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8" name="Group 208"/>
          <p:cNvGrpSpPr/>
          <p:nvPr/>
        </p:nvGrpSpPr>
        <p:grpSpPr>
          <a:xfrm>
            <a:off x="2286000" y="4876800"/>
            <a:ext cx="1828800" cy="762000"/>
            <a:chOff x="0" y="0"/>
            <a:chExt cx="1828800" cy="762000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1828800" cy="7620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2452" y="201929"/>
              <a:ext cx="1703893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dynamic linking</a:t>
              </a:r>
            </a:p>
          </p:txBody>
        </p:sp>
      </p:grpSp>
      <p:sp>
        <p:nvSpPr>
          <p:cNvPr id="209" name="Shape 209"/>
          <p:cNvSpPr/>
          <p:nvPr/>
        </p:nvSpPr>
        <p:spPr>
          <a:xfrm>
            <a:off x="1600199" y="4800600"/>
            <a:ext cx="762003" cy="3048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Shape 210"/>
          <p:cNvSpPr/>
          <p:nvPr/>
        </p:nvSpPr>
        <p:spPr>
          <a:xfrm flipV="1">
            <a:off x="1600199" y="5333998"/>
            <a:ext cx="685803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Shape 211"/>
          <p:cNvSpPr/>
          <p:nvPr/>
        </p:nvSpPr>
        <p:spPr>
          <a:xfrm>
            <a:off x="5334000" y="4267200"/>
            <a:ext cx="1447800" cy="14478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214" name="Group 214"/>
          <p:cNvGrpSpPr/>
          <p:nvPr/>
        </p:nvGrpSpPr>
        <p:grpSpPr>
          <a:xfrm>
            <a:off x="5638800" y="4343400"/>
            <a:ext cx="914400" cy="914400"/>
            <a:chOff x="0" y="0"/>
            <a:chExt cx="914400" cy="914400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3" name="Shape 213"/>
            <p:cNvSpPr/>
            <p:nvPr/>
          </p:nvSpPr>
          <p:spPr>
            <a:xfrm>
              <a:off x="39514" y="144778"/>
              <a:ext cx="835369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file</a:t>
              </a:r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5638800" y="5307329"/>
            <a:ext cx="914400" cy="358139"/>
            <a:chOff x="0" y="0"/>
            <a:chExt cx="914400" cy="358137"/>
          </a:xfrm>
        </p:grpSpPr>
        <p:sp>
          <p:nvSpPr>
            <p:cNvPr id="215" name="Shape 215"/>
            <p:cNvSpPr/>
            <p:nvPr/>
          </p:nvSpPr>
          <p:spPr>
            <a:xfrm>
              <a:off x="0" y="26669"/>
              <a:ext cx="914400" cy="304802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2985" y="-1"/>
              <a:ext cx="848428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pointer</a:t>
              </a:r>
            </a:p>
          </p:txBody>
        </p:sp>
      </p:grpSp>
      <p:grpSp>
        <p:nvGrpSpPr>
          <p:cNvPr id="220" name="Group 220"/>
          <p:cNvGrpSpPr/>
          <p:nvPr/>
        </p:nvGrpSpPr>
        <p:grpSpPr>
          <a:xfrm>
            <a:off x="7467600" y="5688329"/>
            <a:ext cx="1143000" cy="891539"/>
            <a:chOff x="0" y="0"/>
            <a:chExt cx="1143000" cy="891538"/>
          </a:xfrm>
        </p:grpSpPr>
        <p:sp>
          <p:nvSpPr>
            <p:cNvPr id="218" name="Shape 218"/>
            <p:cNvSpPr/>
            <p:nvPr/>
          </p:nvSpPr>
          <p:spPr>
            <a:xfrm>
              <a:off x="0" y="26669"/>
              <a:ext cx="1143000" cy="838203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9551" y="0"/>
              <a:ext cx="1023896" cy="891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shared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function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library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7924800" y="5486400"/>
            <a:ext cx="0" cy="2286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Shape 222"/>
          <p:cNvSpPr/>
          <p:nvPr/>
        </p:nvSpPr>
        <p:spPr>
          <a:xfrm flipH="1">
            <a:off x="6476998" y="5486400"/>
            <a:ext cx="1447802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Shape 223"/>
          <p:cNvSpPr/>
          <p:nvPr/>
        </p:nvSpPr>
        <p:spPr>
          <a:xfrm>
            <a:off x="4114799" y="5257800"/>
            <a:ext cx="12192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Shape 224"/>
          <p:cNvSpPr/>
          <p:nvPr/>
        </p:nvSpPr>
        <p:spPr>
          <a:xfrm>
            <a:off x="7391399" y="3657599"/>
            <a:ext cx="130518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executable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files</a:t>
            </a:r>
          </a:p>
        </p:txBody>
      </p:sp>
      <p:sp>
        <p:nvSpPr>
          <p:cNvPr id="225" name="Shape 225"/>
          <p:cNvSpPr/>
          <p:nvPr/>
        </p:nvSpPr>
        <p:spPr>
          <a:xfrm flipH="1" flipV="1">
            <a:off x="6781799" y="3505198"/>
            <a:ext cx="609602" cy="3048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 flipH="1">
            <a:off x="6781799" y="4038599"/>
            <a:ext cx="609602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Disadvantages of dynamic linking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Performance hit</a:t>
            </a:r>
          </a:p>
          <a:p>
            <a:pPr lvl="1" marL="742950" indent="-285750">
              <a:spcBef>
                <a:spcPts val="60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Need to load shared objects (at least once)</a:t>
            </a:r>
          </a:p>
          <a:p>
            <a:pPr lvl="1" marL="742950" indent="-285750">
              <a:spcBef>
                <a:spcPts val="600"/>
              </a:spcBef>
              <a:defRPr sz="25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Need to resolve addresses (once or every time)</a:t>
            </a:r>
          </a:p>
          <a:p>
            <a:pPr>
              <a:spcBef>
                <a:spcPts val="600"/>
              </a:spcBef>
              <a:defRPr sz="29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What if the necessary dynamic library is missing? </a:t>
            </a:r>
          </a:p>
          <a:p>
            <a:pPr>
              <a:spcBef>
                <a:spcPts val="600"/>
              </a:spcBef>
              <a:defRPr sz="29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What if we have the library, but it is the wrong version?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77822">
              <a:defRPr sz="3700"/>
            </a:lvl1pPr>
          </a:lstStyle>
          <a:p>
            <a:pPr/>
            <a:r>
              <a:t>How are libraries dynamically loaded?</a:t>
            </a:r>
          </a:p>
        </p:txBody>
      </p:sp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01" y="1663137"/>
            <a:ext cx="8360550" cy="4580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all,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xfrm>
            <a:off x="457200" y="2269182"/>
            <a:ext cx="8229600" cy="3856981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800"/>
            </a:pPr>
            <a:r>
              <a:t>Static Libraries: installed into executable before program can be run</a:t>
            </a:r>
          </a:p>
          <a:p>
            <a:pPr marL="342899" indent="-342899">
              <a:defRPr sz="2800"/>
            </a:pPr>
            <a:r>
              <a:t>Shared Libraries: loaded at program start-up (if not already) and shared between programs</a:t>
            </a:r>
          </a:p>
          <a:p>
            <a:pPr marL="342899" indent="-342899">
              <a:defRPr sz="2800"/>
            </a:pPr>
            <a:r>
              <a:t>Dynamically Loaded Libraries: loaded and used at any time while a program is running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Lab 8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Write and build simple cos(sqrt(3.0)) program in C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t> to investigate which dynamic libraries your hello world program loads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strace</a:t>
            </a:r>
            <a:r>
              <a:t> to investigate which system calls your hello world program makes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Use “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 /usr/bin | awk ‘NR%101==SID%101’</a:t>
            </a:r>
            <a:r>
              <a:t>” to find ~25 linux commands to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ldd</a:t>
            </a:r>
            <a:r>
              <a:t> on 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Record output for each one in your log and investigate any errors you might see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From all dynamic libraries you find, create a sorted list </a:t>
            </a: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2000"/>
            </a:pPr>
            <a:r>
              <a:t>Remember to remove the duplicates!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Building an executable file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685800" y="2590800"/>
            <a:ext cx="914400" cy="914400"/>
            <a:chOff x="0" y="0"/>
            <a:chExt cx="914400" cy="914400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7281" y="144778"/>
              <a:ext cx="839834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source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code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2133600" y="2667000"/>
            <a:ext cx="1219200" cy="914400"/>
            <a:chOff x="0" y="0"/>
            <a:chExt cx="1219200" cy="914400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1219200" cy="914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07976" y="278129"/>
              <a:ext cx="100324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compiler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3886200" y="2667000"/>
            <a:ext cx="914400" cy="914400"/>
            <a:chOff x="0" y="0"/>
            <a:chExt cx="914400" cy="9144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9514" y="144778"/>
              <a:ext cx="835369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code</a:t>
              </a: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5257800" y="2590800"/>
            <a:ext cx="1143000" cy="914400"/>
            <a:chOff x="0" y="0"/>
            <a:chExt cx="1143000" cy="914400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1143000" cy="914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26256" y="278129"/>
              <a:ext cx="6904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linker</a:t>
              </a: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6815008" y="2667000"/>
            <a:ext cx="1305182" cy="838200"/>
            <a:chOff x="0" y="0"/>
            <a:chExt cx="1305180" cy="838200"/>
          </a:xfrm>
        </p:grpSpPr>
        <p:sp>
          <p:nvSpPr>
            <p:cNvPr id="128" name="Shape 128"/>
            <p:cNvSpPr/>
            <p:nvPr/>
          </p:nvSpPr>
          <p:spPr>
            <a:xfrm>
              <a:off x="42991" y="0"/>
              <a:ext cx="1219203" cy="8382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106678"/>
              <a:ext cx="1305182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executable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file</a:t>
              </a:r>
            </a:p>
          </p:txBody>
        </p:sp>
      </p:grpSp>
      <p:sp>
        <p:nvSpPr>
          <p:cNvPr id="131" name="Shape 131"/>
          <p:cNvSpPr/>
          <p:nvPr/>
        </p:nvSpPr>
        <p:spPr>
          <a:xfrm>
            <a:off x="1600199" y="3124200"/>
            <a:ext cx="5334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3352799" y="3124200"/>
            <a:ext cx="5334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4800599" y="3124200"/>
            <a:ext cx="4572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6400799" y="3048000"/>
            <a:ext cx="4572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1295399" y="3733800"/>
            <a:ext cx="2766861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Translates programming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language statements into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cpu’s machine-language 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        instructions</a:t>
            </a:r>
          </a:p>
        </p:txBody>
      </p:sp>
      <p:sp>
        <p:nvSpPr>
          <p:cNvPr id="136" name="Shape 136"/>
          <p:cNvSpPr/>
          <p:nvPr/>
        </p:nvSpPr>
        <p:spPr>
          <a:xfrm>
            <a:off x="4800599" y="3733800"/>
            <a:ext cx="271540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Resolves interconnecting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Linking and Loading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0735" indent="-280735" algn="just" defTabSz="457200">
              <a:spcBef>
                <a:spcPts val="0"/>
              </a:spcBef>
              <a:buFontTx/>
              <a:defRPr sz="2800">
                <a:solidFill>
                  <a:srgbClr val="323333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Program life cycle: </a:t>
            </a:r>
          </a:p>
          <a:p>
            <a:pPr lvl="2" marL="0" indent="457200" algn="just" defTabSz="457200">
              <a:spcBef>
                <a:spcPts val="0"/>
              </a:spcBef>
              <a:buSzTx/>
              <a:buNone/>
              <a:defRPr sz="2800">
                <a:solidFill>
                  <a:srgbClr val="323333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write -&gt; compile -&gt; link -&gt; load -&gt; execute</a:t>
            </a:r>
          </a:p>
          <a:p>
            <a:pPr>
              <a:spcBef>
                <a:spcPts val="600"/>
              </a:spcBef>
              <a:defRPr sz="28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Linker collects procedures and links them together  - multiple object files into one executable</a:t>
            </a:r>
          </a:p>
          <a:p>
            <a:pPr>
              <a:spcBef>
                <a:spcPts val="600"/>
              </a:spcBef>
              <a:defRPr sz="28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Loading: This refers to copying a program image from hard disk to the main memory in order to put the program in a ready-to-run state.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3"/>
          <p:cNvGrpSpPr/>
          <p:nvPr/>
        </p:nvGrpSpPr>
        <p:grpSpPr>
          <a:xfrm>
            <a:off x="914400" y="2057400"/>
            <a:ext cx="914400" cy="914400"/>
            <a:chOff x="0" y="0"/>
            <a:chExt cx="914400" cy="914400"/>
          </a:xfrm>
        </p:grpSpPr>
        <p:sp>
          <p:nvSpPr>
            <p:cNvPr id="141" name="Shape 141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7281" y="144778"/>
              <a:ext cx="839834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source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code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3886200" y="2057400"/>
            <a:ext cx="914400" cy="914400"/>
            <a:chOff x="0" y="0"/>
            <a:chExt cx="914400" cy="914400"/>
          </a:xfrm>
        </p:grpSpPr>
        <p:sp>
          <p:nvSpPr>
            <p:cNvPr id="144" name="Shape 144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9514" y="144778"/>
              <a:ext cx="835369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code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3886200" y="4114800"/>
            <a:ext cx="914400" cy="914400"/>
            <a:chOff x="0" y="0"/>
            <a:chExt cx="914400" cy="914400"/>
          </a:xfrm>
        </p:grpSpPr>
        <p:sp>
          <p:nvSpPr>
            <p:cNvPr id="147" name="Shape 147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9514" y="11428"/>
              <a:ext cx="835369" cy="891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object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code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library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7162800" y="3200400"/>
            <a:ext cx="1447800" cy="914400"/>
            <a:chOff x="0" y="0"/>
            <a:chExt cx="1447800" cy="914400"/>
          </a:xfrm>
        </p:grpSpPr>
        <p:sp>
          <p:nvSpPr>
            <p:cNvPr id="150" name="Shape 150"/>
            <p:cNvSpPr/>
            <p:nvPr/>
          </p:nvSpPr>
          <p:spPr>
            <a:xfrm>
              <a:off x="0" y="0"/>
              <a:ext cx="1447800" cy="9144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71308" y="144778"/>
              <a:ext cx="1305181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executable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  <a:r>
                <a:t>file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286000" y="2057400"/>
            <a:ext cx="1219200" cy="914400"/>
            <a:chOff x="0" y="0"/>
            <a:chExt cx="1219200" cy="914400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" cy="914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07976" y="278129"/>
              <a:ext cx="100324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compiler</a:t>
              </a:r>
            </a:p>
          </p:txBody>
        </p:sp>
      </p:grpSp>
      <p:sp>
        <p:nvSpPr>
          <p:cNvPr id="156" name="Shape 156"/>
          <p:cNvSpPr/>
          <p:nvPr/>
        </p:nvSpPr>
        <p:spPr>
          <a:xfrm>
            <a:off x="1828799" y="2514600"/>
            <a:ext cx="4572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3505199" y="2514600"/>
            <a:ext cx="3810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0" name="Group 160"/>
          <p:cNvGrpSpPr/>
          <p:nvPr/>
        </p:nvGrpSpPr>
        <p:grpSpPr>
          <a:xfrm>
            <a:off x="5257800" y="3124200"/>
            <a:ext cx="1371600" cy="914400"/>
            <a:chOff x="0" y="0"/>
            <a:chExt cx="1371600" cy="914400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1371600" cy="9144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40556" y="278129"/>
              <a:ext cx="69048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linker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4800599" y="2438399"/>
            <a:ext cx="762003" cy="76200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 flipV="1">
            <a:off x="4800599" y="3886198"/>
            <a:ext cx="685803" cy="6858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>
            <a:off x="6629399" y="3581400"/>
            <a:ext cx="5334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>
            <a:off x="3124199" y="5029199"/>
            <a:ext cx="2421728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A previously compiled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collection of standard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  program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Static Linking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Carried out only once to produce an executable file</a:t>
            </a:r>
          </a:p>
          <a:p>
            <a:pPr/>
            <a:r>
              <a:t>If static libraries are called, the linker will copy all the modules referenced by the program to the executable</a:t>
            </a:r>
          </a:p>
          <a:p>
            <a:pPr/>
            <a:r>
              <a:t>Static libraries are typically denoted by the .a file extension and created using the ar (archiver) program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Dynamic Linking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7">
              <a:lnSpc>
                <a:spcPct val="81000"/>
              </a:lnSpc>
              <a:defRPr sz="3100"/>
            </a:pPr>
            <a:r>
              <a:t>Allows a process to add, remove, replace or</a:t>
            </a:r>
          </a:p>
          <a:p>
            <a:pPr marL="591312" indent="-591312" defTabSz="886967">
              <a:lnSpc>
                <a:spcPct val="81000"/>
              </a:lnSpc>
              <a:buSzTx/>
              <a:buNone/>
              <a:defRPr sz="3100"/>
            </a:pPr>
            <a:r>
              <a:t>relocate object modules during its execution.</a:t>
            </a:r>
          </a:p>
          <a:p>
            <a:pPr marL="332613" indent="-332613" defTabSz="886967">
              <a:lnSpc>
                <a:spcPct val="81000"/>
              </a:lnSpc>
              <a:defRPr sz="3100"/>
            </a:pPr>
            <a:r>
              <a:t>If shared libraries are called: </a:t>
            </a:r>
          </a:p>
          <a:p>
            <a:pPr lvl="1" marL="720661" indent="-277177" defTabSz="886967">
              <a:lnSpc>
                <a:spcPct val="81000"/>
              </a:lnSpc>
              <a:spcBef>
                <a:spcPts val="600"/>
              </a:spcBef>
              <a:defRPr sz="2700"/>
            </a:pPr>
            <a:r>
              <a:t>Only copy a little reference information when the executable file is created</a:t>
            </a:r>
          </a:p>
          <a:p>
            <a:pPr lvl="1" marL="720661" indent="-277177" defTabSz="886967">
              <a:lnSpc>
                <a:spcPct val="81000"/>
              </a:lnSpc>
              <a:spcBef>
                <a:spcPts val="600"/>
              </a:spcBef>
              <a:defRPr sz="2700"/>
            </a:pPr>
            <a:r>
              <a:t>Complete the linking during loading time or running time</a:t>
            </a:r>
          </a:p>
          <a:p>
            <a:pPr marL="332613" indent="-332613" defTabSz="886967">
              <a:lnSpc>
                <a:spcPct val="81000"/>
              </a:lnSpc>
              <a:defRPr sz="3100"/>
            </a:pPr>
            <a:r>
              <a:t>Dynamic libraries are typically denoted by the .so file extension</a:t>
            </a:r>
          </a:p>
          <a:p>
            <a:pPr lvl="1" marL="979359" indent="-591312" defTabSz="886967">
              <a:lnSpc>
                <a:spcPct val="81000"/>
              </a:lnSpc>
              <a:spcBef>
                <a:spcPts val="600"/>
              </a:spcBef>
              <a:defRPr sz="2700"/>
            </a:pPr>
            <a:r>
              <a:t>.dll on Windows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990600"/>
            <a:ext cx="6450087" cy="5012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Dynamic linking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Georgia"/>
                <a:ea typeface="Georgia"/>
                <a:cs typeface="Georgia"/>
                <a:sym typeface="Georgia"/>
              </a:defRPr>
            </a:pPr>
            <a:r>
              <a:t>Unix systems: Code is typically compiled as a </a:t>
            </a:r>
            <a:r>
              <a:rPr i="1"/>
              <a:t>dynamic shared object </a:t>
            </a:r>
            <a:r>
              <a:t>(DSO)</a:t>
            </a:r>
          </a:p>
          <a:p>
            <a:pPr>
              <a:spcBef>
                <a:spcPts val="600"/>
              </a:spcBef>
              <a:defRPr sz="28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Dynamic vs. static linking resulting size</a:t>
            </a:r>
            <a:br/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$ gcc -static hello.c -o hello-static </a:t>
            </a:r>
            <a:br>
              <a:rPr b="1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$ gcc hello.c -o hello-dynamic </a:t>
            </a:r>
            <a:br>
              <a:rPr b="1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$ ls -l hello</a:t>
            </a:r>
            <a:br>
              <a:rPr b="1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   80 hello.c </a:t>
            </a:r>
            <a:br>
              <a:rPr b="1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13724 hello-dynamic</a:t>
            </a:r>
            <a:br>
              <a:rPr b="1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  383 hello.s</a:t>
            </a:r>
            <a:br>
              <a:rPr b="1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1688756 hello-static</a:t>
            </a:r>
          </a:p>
          <a:p>
            <a:pPr>
              <a:spcBef>
                <a:spcPts val="600"/>
              </a:spcBef>
              <a:defRPr sz="28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t>If you are the sysadmin, which do you prefer?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Advantages of dynamic linking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spcBef>
                <a:spcPts val="600"/>
              </a:spcBef>
              <a:defRPr sz="2600">
                <a:latin typeface="TT168Fo00"/>
                <a:ea typeface="TT168Fo00"/>
                <a:cs typeface="TT168Fo00"/>
                <a:sym typeface="TT168Fo00"/>
              </a:defRPr>
            </a:pPr>
            <a:r>
              <a:t>The executable is typically smaller since not entire external program is in the executable.</a:t>
            </a:r>
          </a:p>
          <a:p>
            <a:pPr marL="318897" indent="-318897" defTabSz="850391">
              <a:spcBef>
                <a:spcPts val="600"/>
              </a:spcBef>
              <a:defRPr sz="2600">
                <a:latin typeface="TT168Fo00"/>
                <a:ea typeface="TT168Fo00"/>
                <a:cs typeface="TT168Fo00"/>
                <a:sym typeface="TT168Fo00"/>
              </a:defRPr>
            </a:pPr>
            <a:r>
              <a:t>When the library is changed, the code that references it does not usually need to be recompiled.</a:t>
            </a:r>
          </a:p>
          <a:p>
            <a:pPr marL="318897" indent="-318897" defTabSz="850391">
              <a:spcBef>
                <a:spcPts val="600"/>
              </a:spcBef>
              <a:defRPr sz="2600">
                <a:latin typeface="TT168Fo00"/>
                <a:ea typeface="TT168Fo00"/>
                <a:cs typeface="TT168Fo00"/>
                <a:sym typeface="TT168Fo00"/>
              </a:defRPr>
            </a:pPr>
            <a:r>
              <a:t>The executable accesses the </a:t>
            </a:r>
            <a:r>
              <a:rPr>
                <a:latin typeface="TT1692o00"/>
                <a:ea typeface="TT1692o00"/>
                <a:cs typeface="TT1692o00"/>
                <a:sym typeface="TT1692o00"/>
              </a:rPr>
              <a:t>.so </a:t>
            </a:r>
            <a:r>
              <a:t>at run time; therefore, multiple programs can access the same </a:t>
            </a:r>
            <a:r>
              <a:rPr>
                <a:latin typeface="TT1692o00"/>
                <a:ea typeface="TT1692o00"/>
                <a:cs typeface="TT1692o00"/>
                <a:sym typeface="TT1692o00"/>
              </a:rPr>
              <a:t>.so </a:t>
            </a:r>
            <a:r>
              <a:t>at the same time</a:t>
            </a:r>
          </a:p>
          <a:p>
            <a:pPr lvl="1" marL="690943" indent="-265747" defTabSz="850391">
              <a:spcBef>
                <a:spcPts val="500"/>
              </a:spcBef>
              <a:defRPr sz="2200">
                <a:latin typeface="TT168Fo00"/>
                <a:ea typeface="TT168Fo00"/>
                <a:cs typeface="TT168Fo00"/>
                <a:sym typeface="TT168Fo00"/>
              </a:defRPr>
            </a:pPr>
            <a:r>
              <a:t>Memory footprint amortized across all programs using the same .so</a:t>
            </a:r>
          </a:p>
          <a:p>
            <a:pPr lvl="1" marL="690943" indent="-265747" defTabSz="850391">
              <a:spcBef>
                <a:spcPts val="500"/>
              </a:spcBef>
              <a:defRPr sz="2200">
                <a:latin typeface="TT168Fo00"/>
                <a:ea typeface="TT168Fo00"/>
                <a:cs typeface="TT168Fo00"/>
                <a:sym typeface="TT168Fo00"/>
              </a:defRPr>
            </a:pPr>
            <a:r>
              <a:t>Load time reduced. (Static - takes constant load time)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