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algn="ctr">
              <a:buFontTx/>
              <a:defRPr>
                <a:solidFill>
                  <a:srgbClr val="888888"/>
                </a:solidFill>
              </a:defRPr>
            </a:lvl2pPr>
            <a:lvl3pPr algn="ctr">
              <a:buFontTx/>
              <a:defRPr>
                <a:solidFill>
                  <a:srgbClr val="888888"/>
                </a:solidFill>
              </a:defRPr>
            </a:lvl3pPr>
            <a:lvl4pPr algn="ctr">
              <a:buFontTx/>
              <a:defRPr>
                <a:solidFill>
                  <a:srgbClr val="888888"/>
                </a:solidFill>
              </a:defRPr>
            </a:lvl4pPr>
            <a:lvl5pPr algn="ctr">
              <a:buFontTx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1926688" y="612625"/>
            <a:ext cx="5290624" cy="506723"/>
          </a:xfrm>
          <a:prstGeom prst="rect">
            <a:avLst/>
          </a:prstGeom>
        </p:spPr>
        <p:txBody>
          <a:bodyPr lIns="0" tIns="0" rIns="0" bIns="0" anchor="t"/>
          <a:lstStyle>
            <a:lvl1pPr algn="l" defTabSz="829875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1" name="Shape 111"/>
          <p:cNvSpPr/>
          <p:nvPr>
            <p:ph type="body" sz="half" idx="1"/>
          </p:nvPr>
        </p:nvSpPr>
        <p:spPr>
          <a:xfrm>
            <a:off x="494626" y="1621533"/>
            <a:ext cx="8154746" cy="2663738"/>
          </a:xfrm>
          <a:prstGeom prst="rect">
            <a:avLst/>
          </a:prstGeom>
        </p:spPr>
        <p:txBody>
          <a:bodyPr lIns="0" tIns="0" rIns="0" bIns="0"/>
          <a:lstStyle>
            <a:lvl1pPr marL="0" indent="0" defTabSz="829875">
              <a:spcBef>
                <a:spcPts val="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0" defTabSz="829875">
              <a:spcBef>
                <a:spcPts val="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0" defTabSz="829875">
              <a:spcBef>
                <a:spcPts val="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0" defTabSz="829875">
              <a:spcBef>
                <a:spcPts val="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0" defTabSz="829875">
              <a:spcBef>
                <a:spcPts val="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>
            <a:off x="8460978" y="6375463"/>
            <a:ext cx="225822" cy="241301"/>
          </a:xfrm>
          <a:prstGeom prst="rect">
            <a:avLst/>
          </a:prstGeom>
        </p:spPr>
        <p:txBody>
          <a:bodyPr lIns="0" tIns="0" rIns="0" bIns="0" anchor="t"/>
          <a:lstStyle>
            <a:lvl1pPr defTabSz="829875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661306" indent="-204106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2pPr>
            <a:lvl3pPr marL="1104900" indent="-1905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3pPr>
            <a:lvl4pPr marL="1600200" indent="-2286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4pPr>
            <a:lvl5pPr marL="2057400" indent="-2286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702128" indent="-244928">
              <a:spcBef>
                <a:spcPts val="500"/>
              </a:spcBef>
              <a:buFontTx/>
              <a:defRPr b="1" sz="2400"/>
            </a:lvl2pPr>
            <a:lvl3pPr marL="1143000" indent="-228600">
              <a:spcBef>
                <a:spcPts val="500"/>
              </a:spcBef>
              <a:buFontTx/>
              <a:defRPr b="1" sz="2400"/>
            </a:lvl3pPr>
            <a:lvl4pPr marL="1645920" indent="-274320">
              <a:spcBef>
                <a:spcPts val="500"/>
              </a:spcBef>
              <a:buFontTx/>
              <a:defRPr b="1" sz="2400"/>
            </a:lvl4pPr>
            <a:lvl5pPr marL="2103120" indent="-274320">
              <a:spcBef>
                <a:spcPts val="500"/>
              </a:spcBef>
              <a:buFontTx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600074" indent="-142874">
              <a:spcBef>
                <a:spcPts val="300"/>
              </a:spcBef>
              <a:buFontTx/>
              <a:defRPr sz="1400"/>
            </a:lvl2pPr>
            <a:lvl3pPr marL="1047750" indent="-133350">
              <a:spcBef>
                <a:spcPts val="300"/>
              </a:spcBef>
              <a:buFontTx/>
              <a:defRPr sz="1400"/>
            </a:lvl3pPr>
            <a:lvl4pPr marL="1531619" indent="-160019">
              <a:spcBef>
                <a:spcPts val="300"/>
              </a:spcBef>
              <a:buFontTx/>
              <a:defRPr sz="1400"/>
            </a:lvl4pPr>
            <a:lvl5pPr marL="1988820" indent="-160020">
              <a:spcBef>
                <a:spcPts val="300"/>
              </a:spcBef>
              <a:buFontTx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stechies.com/joshuaflanagan/2010/09/03/use-gitk-to-understand-git/" TargetMode="External"/><Relationship Id="rId3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1799688" y="1895325"/>
            <a:ext cx="5290624" cy="1982728"/>
          </a:xfrm>
          <a:prstGeom prst="rect">
            <a:avLst/>
          </a:prstGeom>
        </p:spPr>
        <p:txBody>
          <a:bodyPr/>
          <a:lstStyle/>
          <a:p>
            <a:pPr>
              <a:defRPr b="1" sz="3900"/>
            </a:pPr>
            <a:r>
              <a:t>CS35L – 5</a:t>
            </a:r>
          </a:p>
          <a:p>
            <a:pPr>
              <a:defRPr b="1" sz="3900"/>
            </a:pPr>
            <a:r>
              <a:t>Week 9 Lec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1926688" y="612625"/>
            <a:ext cx="5290624" cy="506722"/>
          </a:xfrm>
          <a:prstGeom prst="rect">
            <a:avLst/>
          </a:prstGeom>
        </p:spPr>
        <p:txBody>
          <a:bodyPr/>
          <a:lstStyle/>
          <a:p>
            <a:pPr indent="11049" algn="ctr" defTabSz="721991">
              <a:lnSpc>
                <a:spcPts val="4100"/>
              </a:lnSpc>
              <a:tabLst>
                <a:tab pos="3086100" algn="l"/>
              </a:tabLst>
              <a:defRPr sz="3300"/>
            </a:pPr>
            <a:r>
              <a:t>G</a:t>
            </a:r>
            <a:r>
              <a:rPr spc="-100"/>
              <a:t>IT Repo</a:t>
            </a:r>
            <a:r>
              <a:t>s</a:t>
            </a:r>
            <a:r>
              <a:rPr spc="-100"/>
              <a:t>i</a:t>
            </a:r>
            <a:r>
              <a:t>t</a:t>
            </a:r>
            <a:r>
              <a:rPr spc="-100"/>
              <a:t>or</a:t>
            </a:r>
            <a:r>
              <a:t>y </a:t>
            </a:r>
            <a:r>
              <a:rPr spc="-100"/>
              <a:t>Obje</a:t>
            </a:r>
            <a:r>
              <a:t>c</a:t>
            </a:r>
            <a:r>
              <a:rPr spc="-100"/>
              <a:t>ts</a:t>
            </a:r>
          </a:p>
        </p:txBody>
      </p:sp>
      <p:sp>
        <p:nvSpPr>
          <p:cNvPr id="124" name="Shape 124"/>
          <p:cNvSpPr/>
          <p:nvPr/>
        </p:nvSpPr>
        <p:spPr>
          <a:xfrm>
            <a:off x="543572" y="1513898"/>
            <a:ext cx="138775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829875">
              <a:defRPr spc="204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25" name="Shape 125"/>
          <p:cNvSpPr/>
          <p:nvPr/>
        </p:nvSpPr>
        <p:spPr>
          <a:xfrm>
            <a:off x="837238" y="1441402"/>
            <a:ext cx="7007140" cy="359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829875">
              <a:lnSpc>
                <a:spcPts val="2900"/>
              </a:lnSpc>
              <a:defRPr spc="-12" sz="2400">
                <a:latin typeface="Arial"/>
                <a:ea typeface="Arial"/>
                <a:cs typeface="Arial"/>
                <a:sym typeface="Arial"/>
              </a:defRPr>
            </a:pPr>
            <a:r>
              <a:t>O</a:t>
            </a:r>
            <a:r>
              <a:rPr spc="-4"/>
              <a:t>b</a:t>
            </a:r>
            <a:r>
              <a:rPr spc="4"/>
              <a:t>j</a:t>
            </a:r>
            <a:r>
              <a:rPr spc="-4"/>
              <a:t>ec</a:t>
            </a:r>
            <a:r>
              <a:rPr spc="0"/>
              <a:t>ts </a:t>
            </a:r>
            <a:r>
              <a:rPr spc="-4"/>
              <a:t>u</a:t>
            </a:r>
            <a:r>
              <a:rPr spc="4"/>
              <a:t>s</a:t>
            </a:r>
            <a:r>
              <a:rPr spc="-4"/>
              <a:t>e</a:t>
            </a:r>
            <a:r>
              <a:rPr spc="0"/>
              <a:t>d </a:t>
            </a:r>
            <a:r>
              <a:rPr spc="-4"/>
              <a:t>b</a:t>
            </a:r>
            <a:r>
              <a:rPr spc="0"/>
              <a:t>y </a:t>
            </a:r>
            <a:r>
              <a:t>G</a:t>
            </a:r>
            <a:r>
              <a:rPr spc="0"/>
              <a:t>I</a:t>
            </a:r>
            <a:r>
              <a:rPr spc="-4"/>
              <a:t>T</a:t>
            </a:r>
            <a:r>
              <a:rPr spc="-55"/>
              <a:t> </a:t>
            </a:r>
            <a:r>
              <a:rPr spc="-4"/>
              <a:t>t</a:t>
            </a:r>
            <a:r>
              <a:rPr spc="0"/>
              <a:t>o</a:t>
            </a:r>
            <a:r>
              <a:rPr spc="-4"/>
              <a:t> imp</a:t>
            </a:r>
            <a:r>
              <a:rPr spc="4"/>
              <a:t>l</a:t>
            </a:r>
            <a:r>
              <a:rPr spc="-4"/>
              <a:t>e</a:t>
            </a:r>
            <a:r>
              <a:t>m</a:t>
            </a:r>
            <a:r>
              <a:rPr spc="-4"/>
              <a:t>en</a:t>
            </a:r>
            <a:r>
              <a:rPr spc="0"/>
              <a:t>t </a:t>
            </a:r>
            <a:r>
              <a:rPr spc="4"/>
              <a:t>s</a:t>
            </a:r>
            <a:r>
              <a:rPr spc="-4"/>
              <a:t>our</a:t>
            </a:r>
            <a:r>
              <a:rPr spc="4"/>
              <a:t>c</a:t>
            </a:r>
            <a:r>
              <a:rPr spc="0"/>
              <a:t>e</a:t>
            </a:r>
            <a:r>
              <a:rPr spc="-4"/>
              <a:t> </a:t>
            </a:r>
            <a:r>
              <a:rPr spc="0"/>
              <a:t>con</a:t>
            </a:r>
            <a:r>
              <a:rPr spc="-4"/>
              <a:t>t</a:t>
            </a:r>
            <a:r>
              <a:rPr spc="4"/>
              <a:t>r</a:t>
            </a:r>
            <a:r>
              <a:rPr spc="-4"/>
              <a:t>ol</a:t>
            </a:r>
          </a:p>
        </p:txBody>
      </p:sp>
      <p:sp>
        <p:nvSpPr>
          <p:cNvPr id="126" name="Shape 126"/>
          <p:cNvSpPr/>
          <p:nvPr/>
        </p:nvSpPr>
        <p:spPr>
          <a:xfrm>
            <a:off x="935127" y="1989015"/>
            <a:ext cx="147988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829875">
              <a:defRPr spc="-4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127" name="Shape 127"/>
          <p:cNvSpPr/>
          <p:nvPr/>
        </p:nvSpPr>
        <p:spPr>
          <a:xfrm>
            <a:off x="1228796" y="1950664"/>
            <a:ext cx="856820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829875">
              <a:defRPr b="1" spc="8" sz="2200">
                <a:latin typeface="Arial"/>
                <a:ea typeface="Arial"/>
                <a:cs typeface="Arial"/>
                <a:sym typeface="Arial"/>
              </a:defRPr>
            </a:pPr>
            <a:r>
              <a:t>B</a:t>
            </a:r>
            <a:r>
              <a:rPr spc="-8"/>
              <a:t>l</a:t>
            </a:r>
            <a:r>
              <a:rPr spc="-4"/>
              <a:t>o</a:t>
            </a:r>
            <a:r>
              <a:rPr spc="0"/>
              <a:t>bs</a:t>
            </a:r>
          </a:p>
        </p:txBody>
      </p:sp>
      <p:sp>
        <p:nvSpPr>
          <p:cNvPr id="128" name="Shape 128"/>
          <p:cNvSpPr/>
          <p:nvPr/>
        </p:nvSpPr>
        <p:spPr>
          <a:xfrm>
            <a:off x="1360082" y="2477967"/>
            <a:ext cx="1140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829875">
              <a:defRPr spc="186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29" name="Shape 129"/>
          <p:cNvSpPr/>
          <p:nvPr/>
        </p:nvSpPr>
        <p:spPr>
          <a:xfrm>
            <a:off x="1620351" y="2411794"/>
            <a:ext cx="7154944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829875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-4"/>
              <a:t>e</a:t>
            </a:r>
            <a:r>
              <a:t>q</a:t>
            </a:r>
            <a:r>
              <a:rPr spc="-4"/>
              <a:t>ue</a:t>
            </a:r>
            <a:r>
              <a:t>nce </a:t>
            </a:r>
            <a:r>
              <a:rPr spc="-4"/>
              <a:t>of </a:t>
            </a:r>
            <a:r>
              <a:t>bytes. Correspond more or less to inodes/ file contents</a:t>
            </a:r>
          </a:p>
        </p:txBody>
      </p:sp>
      <p:sp>
        <p:nvSpPr>
          <p:cNvPr id="130" name="Shape 130"/>
          <p:cNvSpPr/>
          <p:nvPr/>
        </p:nvSpPr>
        <p:spPr>
          <a:xfrm>
            <a:off x="935127" y="2835468"/>
            <a:ext cx="147988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829875">
              <a:defRPr spc="-4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131" name="Shape 131"/>
          <p:cNvSpPr/>
          <p:nvPr/>
        </p:nvSpPr>
        <p:spPr>
          <a:xfrm>
            <a:off x="1228796" y="2797117"/>
            <a:ext cx="806724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829875">
              <a:defRPr b="1" spc="-122" sz="2200"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spc="-4"/>
              <a:t>r</a:t>
            </a:r>
            <a:r>
              <a:rPr spc="0"/>
              <a:t>ees</a:t>
            </a:r>
          </a:p>
        </p:txBody>
      </p:sp>
      <p:sp>
        <p:nvSpPr>
          <p:cNvPr id="132" name="Shape 132"/>
          <p:cNvSpPr/>
          <p:nvPr/>
        </p:nvSpPr>
        <p:spPr>
          <a:xfrm>
            <a:off x="1360082" y="3324421"/>
            <a:ext cx="1140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829875">
              <a:defRPr spc="186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33" name="Shape 133"/>
          <p:cNvSpPr/>
          <p:nvPr/>
        </p:nvSpPr>
        <p:spPr>
          <a:xfrm>
            <a:off x="1620351" y="3258246"/>
            <a:ext cx="620888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829875">
              <a:defRPr spc="-8">
                <a:latin typeface="Arial"/>
                <a:ea typeface="Arial"/>
                <a:cs typeface="Arial"/>
                <a:sym typeface="Arial"/>
              </a:defRPr>
            </a:pPr>
            <a:r>
              <a:t>Gr</a:t>
            </a:r>
            <a:r>
              <a:rPr spc="-4"/>
              <a:t>o</a:t>
            </a:r>
            <a:r>
              <a:rPr spc="0"/>
              <a:t>u</a:t>
            </a:r>
            <a:r>
              <a:rPr spc="-4"/>
              <a:t>p</a:t>
            </a:r>
            <a:r>
              <a:rPr spc="0"/>
              <a:t>s</a:t>
            </a:r>
            <a:r>
              <a:rPr spc="4"/>
              <a:t> </a:t>
            </a:r>
            <a:r>
              <a:rPr spc="-4"/>
              <a:t>bl</a:t>
            </a:r>
            <a:r>
              <a:rPr spc="0"/>
              <a:t>o</a:t>
            </a:r>
            <a:r>
              <a:rPr spc="-4"/>
              <a:t>b</a:t>
            </a:r>
            <a:r>
              <a:rPr spc="4"/>
              <a:t>s</a:t>
            </a:r>
            <a:r>
              <a:t>/tr</a:t>
            </a:r>
            <a:r>
              <a:rPr spc="-4"/>
              <a:t>e</a:t>
            </a:r>
            <a:r>
              <a:rPr spc="0"/>
              <a:t>es</a:t>
            </a:r>
            <a:r>
              <a:rPr spc="4"/>
              <a:t> </a:t>
            </a:r>
            <a:r>
              <a:rPr spc="-4"/>
              <a:t>to</a:t>
            </a:r>
            <a:r>
              <a:rPr spc="0"/>
              <a:t>g</a:t>
            </a:r>
            <a:r>
              <a:rPr spc="-4"/>
              <a:t>et</a:t>
            </a:r>
            <a:r>
              <a:rPr spc="0"/>
              <a:t>h</a:t>
            </a:r>
            <a:r>
              <a:rPr spc="-4"/>
              <a:t>e</a:t>
            </a:r>
            <a:r>
              <a:rPr spc="0"/>
              <a:t>r. Correspond to UNIX directories</a:t>
            </a:r>
          </a:p>
        </p:txBody>
      </p:sp>
      <p:sp>
        <p:nvSpPr>
          <p:cNvPr id="134" name="Shape 134"/>
          <p:cNvSpPr/>
          <p:nvPr/>
        </p:nvSpPr>
        <p:spPr>
          <a:xfrm>
            <a:off x="935127" y="3681922"/>
            <a:ext cx="147988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829875">
              <a:defRPr spc="-4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135" name="Shape 135"/>
          <p:cNvSpPr/>
          <p:nvPr/>
        </p:nvSpPr>
        <p:spPr>
          <a:xfrm>
            <a:off x="1228796" y="3643569"/>
            <a:ext cx="1138971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829875">
              <a:defRPr b="1" spc="8" sz="22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-4"/>
              <a:t>o</a:t>
            </a:r>
            <a:r>
              <a:rPr spc="0"/>
              <a:t>m</a:t>
            </a:r>
            <a:r>
              <a:rPr spc="-4"/>
              <a:t>m</a:t>
            </a:r>
            <a:r>
              <a:rPr spc="-8"/>
              <a:t>it</a:t>
            </a:r>
          </a:p>
        </p:txBody>
      </p:sp>
      <p:sp>
        <p:nvSpPr>
          <p:cNvPr id="136" name="Shape 136"/>
          <p:cNvSpPr/>
          <p:nvPr/>
        </p:nvSpPr>
        <p:spPr>
          <a:xfrm>
            <a:off x="1360082" y="4170874"/>
            <a:ext cx="1140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829875">
              <a:defRPr spc="16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37" name="Shape 137"/>
          <p:cNvSpPr/>
          <p:nvPr/>
        </p:nvSpPr>
        <p:spPr>
          <a:xfrm>
            <a:off x="1620351" y="4104699"/>
            <a:ext cx="7154944" cy="591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4610" indent="12700" defTabSz="829875">
              <a:lnSpc>
                <a:spcPct val="125400"/>
              </a:lnSpc>
              <a:defRPr spc="-4">
                <a:latin typeface="Arial"/>
                <a:ea typeface="Arial"/>
                <a:cs typeface="Arial"/>
                <a:sym typeface="Arial"/>
              </a:defRPr>
            </a:pPr>
            <a:r>
              <a:t>Ref</a:t>
            </a:r>
            <a:r>
              <a:rPr spc="0"/>
              <a:t>e</a:t>
            </a:r>
            <a:r>
              <a:t>r</a:t>
            </a:r>
            <a:r>
              <a:rPr spc="0"/>
              <a:t>s</a:t>
            </a:r>
            <a:r>
              <a:rPr spc="4"/>
              <a:t> </a:t>
            </a:r>
            <a:r>
              <a:t>t</a:t>
            </a:r>
            <a:r>
              <a:rPr spc="0"/>
              <a:t>o</a:t>
            </a:r>
            <a:r>
              <a:t> </a:t>
            </a:r>
            <a:r>
              <a:rPr spc="0"/>
              <a:t>a </a:t>
            </a:r>
            <a:r>
              <a:t>p</a:t>
            </a:r>
            <a:r>
              <a:rPr spc="0"/>
              <a:t>a</a:t>
            </a:r>
            <a:r>
              <a:t>rti</a:t>
            </a:r>
            <a:r>
              <a:rPr spc="8"/>
              <a:t>c</a:t>
            </a:r>
            <a:r>
              <a:t>ul</a:t>
            </a:r>
            <a:r>
              <a:rPr spc="0"/>
              <a:t>ar</a:t>
            </a:r>
            <a:r>
              <a:t> “</a:t>
            </a:r>
            <a:r>
              <a:rPr spc="0"/>
              <a:t>g</a:t>
            </a:r>
            <a:r>
              <a:t>i</a:t>
            </a:r>
            <a:r>
              <a:rPr spc="0"/>
              <a:t>t</a:t>
            </a:r>
            <a:r>
              <a:t> </a:t>
            </a:r>
            <a:r>
              <a:rPr spc="4"/>
              <a:t>c</a:t>
            </a:r>
            <a:r>
              <a:t>o</a:t>
            </a:r>
            <a:r>
              <a:rPr spc="-12"/>
              <a:t>m</a:t>
            </a:r>
            <a:r>
              <a:t>mit” Con</a:t>
            </a:r>
            <a:r>
              <a:rPr spc="0"/>
              <a:t>t</a:t>
            </a:r>
            <a:r>
              <a:t>ai</a:t>
            </a:r>
            <a:r>
              <a:rPr spc="0"/>
              <a:t>ns</a:t>
            </a:r>
            <a:r>
              <a:t> </a:t>
            </a:r>
            <a:r>
              <a:rPr spc="0"/>
              <a:t>a</a:t>
            </a:r>
            <a:r>
              <a:t>l</a:t>
            </a:r>
            <a:r>
              <a:rPr spc="0"/>
              <a:t>l</a:t>
            </a:r>
            <a:r>
              <a:t> i</a:t>
            </a:r>
            <a:r>
              <a:rPr spc="0"/>
              <a:t>n</a:t>
            </a:r>
            <a:r>
              <a:t>f</a:t>
            </a:r>
            <a:r>
              <a:rPr spc="0"/>
              <a:t>o</a:t>
            </a:r>
            <a:r>
              <a:t>r</a:t>
            </a:r>
            <a:r>
              <a:rPr spc="-12"/>
              <a:t>m</a:t>
            </a:r>
            <a:r>
              <a:t>a</a:t>
            </a:r>
            <a:r>
              <a:rPr spc="0"/>
              <a:t>t</a:t>
            </a:r>
            <a:r>
              <a:t>io</a:t>
            </a:r>
            <a:r>
              <a:rPr spc="0"/>
              <a:t>n </a:t>
            </a:r>
            <a:r>
              <a:t>a</a:t>
            </a:r>
            <a:r>
              <a:rPr spc="0"/>
              <a:t>b</a:t>
            </a:r>
            <a:r>
              <a:t>out</a:t>
            </a:r>
            <a:r>
              <a:rPr spc="0"/>
              <a:t> </a:t>
            </a:r>
            <a:r>
              <a:t>t</a:t>
            </a:r>
            <a:r>
              <a:rPr spc="0"/>
              <a:t>he</a:t>
            </a:r>
            <a:r>
              <a:t> </a:t>
            </a:r>
            <a:r>
              <a:rPr spc="4"/>
              <a:t>c</a:t>
            </a:r>
            <a:r>
              <a:t>o</a:t>
            </a:r>
            <a:r>
              <a:rPr spc="-12"/>
              <a:t>m</a:t>
            </a:r>
            <a:r>
              <a:t>mit</a:t>
            </a:r>
          </a:p>
        </p:txBody>
      </p:sp>
      <p:sp>
        <p:nvSpPr>
          <p:cNvPr id="138" name="Shape 138"/>
          <p:cNvSpPr/>
          <p:nvPr/>
        </p:nvSpPr>
        <p:spPr>
          <a:xfrm>
            <a:off x="935127" y="4909568"/>
            <a:ext cx="147988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829875">
              <a:defRPr spc="-4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139" name="Shape 139"/>
          <p:cNvSpPr/>
          <p:nvPr/>
        </p:nvSpPr>
        <p:spPr>
          <a:xfrm>
            <a:off x="1228796" y="4871215"/>
            <a:ext cx="701925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829875">
              <a:defRPr b="1" spc="-164" sz="2200"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spc="8"/>
              <a:t>a</a:t>
            </a:r>
            <a:r>
              <a:rPr spc="-4"/>
              <a:t>g</a:t>
            </a:r>
            <a:r>
              <a:rPr spc="0"/>
              <a:t>s</a:t>
            </a:r>
          </a:p>
        </p:txBody>
      </p:sp>
      <p:sp>
        <p:nvSpPr>
          <p:cNvPr id="140" name="Shape 140"/>
          <p:cNvSpPr/>
          <p:nvPr/>
        </p:nvSpPr>
        <p:spPr>
          <a:xfrm>
            <a:off x="1360082" y="5398520"/>
            <a:ext cx="1140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829875">
              <a:defRPr spc="16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41" name="Shape 141"/>
          <p:cNvSpPr/>
          <p:nvPr/>
        </p:nvSpPr>
        <p:spPr>
          <a:xfrm>
            <a:off x="837239" y="5332345"/>
            <a:ext cx="7002530" cy="929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4610" indent="875663" defTabSz="829875">
              <a:lnSpc>
                <a:spcPts val="2100"/>
              </a:lnSpc>
              <a:defRPr spc="4">
                <a:latin typeface="Arial"/>
                <a:ea typeface="Arial"/>
                <a:cs typeface="Arial"/>
                <a:sym typeface="Arial"/>
              </a:defRPr>
            </a:pPr>
            <a:r>
              <a:t>J</a:t>
            </a:r>
            <a:r>
              <a:rPr spc="-4"/>
              <a:t>u</a:t>
            </a:r>
            <a:r>
              <a:t>s</a:t>
            </a:r>
            <a:r>
              <a:rPr spc="-4"/>
              <a:t>t </a:t>
            </a:r>
            <a:r>
              <a:rPr spc="0"/>
              <a:t>a</a:t>
            </a:r>
            <a:r>
              <a:rPr spc="-4"/>
              <a:t> </a:t>
            </a:r>
            <a:r>
              <a:rPr spc="0"/>
              <a:t>n</a:t>
            </a:r>
            <a:r>
              <a:rPr spc="-4"/>
              <a:t>ame</a:t>
            </a:r>
            <a:r>
              <a:rPr spc="0"/>
              <a:t>d co</a:t>
            </a:r>
            <a:r>
              <a:rPr spc="-12"/>
              <a:t>mm</a:t>
            </a:r>
            <a:r>
              <a:t>i</a:t>
            </a:r>
            <a:r>
              <a:rPr spc="-4"/>
              <a:t>t o</a:t>
            </a:r>
            <a:r>
              <a:rPr spc="0"/>
              <a:t>b</a:t>
            </a:r>
            <a:r>
              <a:rPr spc="-4"/>
              <a:t>je</a:t>
            </a:r>
            <a:r>
              <a:t>c</a:t>
            </a:r>
            <a:r>
              <a:rPr spc="-4"/>
              <a:t>t f</a:t>
            </a:r>
            <a:r>
              <a:rPr spc="0"/>
              <a:t>or</a:t>
            </a:r>
            <a:r>
              <a:rPr spc="-4"/>
              <a:t> </a:t>
            </a:r>
            <a:r>
              <a:t>c</a:t>
            </a:r>
            <a:r>
              <a:rPr spc="-4"/>
              <a:t>on</a:t>
            </a:r>
            <a:r>
              <a:t>v</a:t>
            </a:r>
            <a:r>
              <a:rPr spc="-4"/>
              <a:t>e</a:t>
            </a:r>
            <a:r>
              <a:rPr spc="0"/>
              <a:t>n</a:t>
            </a:r>
            <a:r>
              <a:rPr spc="-4"/>
              <a:t>ie</a:t>
            </a:r>
            <a:r>
              <a:rPr spc="0"/>
              <a:t>nce </a:t>
            </a:r>
            <a:r>
              <a:rPr spc="-4"/>
              <a:t>(e</a:t>
            </a:r>
            <a:r>
              <a:rPr spc="0"/>
              <a:t>xa</a:t>
            </a:r>
            <a:r>
              <a:rPr spc="-12"/>
              <a:t>m</a:t>
            </a:r>
            <a:r>
              <a:rPr spc="0"/>
              <a:t>p</a:t>
            </a:r>
            <a:r>
              <a:rPr spc="-4"/>
              <a:t>le: </a:t>
            </a:r>
            <a:r>
              <a:t>v</a:t>
            </a:r>
            <a:r>
              <a:rPr spc="-4"/>
              <a:t>er</a:t>
            </a:r>
            <a:r>
              <a:t>s</a:t>
            </a:r>
            <a:r>
              <a:rPr spc="-4"/>
              <a:t>io</a:t>
            </a:r>
            <a:r>
              <a:rPr spc="0"/>
              <a:t>ns</a:t>
            </a:r>
            <a:r>
              <a:rPr spc="-4"/>
              <a:t> </a:t>
            </a:r>
            <a:r>
              <a:rPr spc="0"/>
              <a:t>o</a:t>
            </a:r>
            <a:r>
              <a:rPr spc="-4"/>
              <a:t>f t</a:t>
            </a:r>
            <a:r>
              <a:rPr spc="0"/>
              <a:t>he</a:t>
            </a:r>
            <a:r>
              <a:rPr spc="-4"/>
              <a:t> </a:t>
            </a:r>
            <a:r>
              <a:t>s</a:t>
            </a:r>
            <a:r>
              <a:rPr spc="-4"/>
              <a:t>o</a:t>
            </a:r>
            <a:r>
              <a:rPr spc="-8"/>
              <a:t>f</a:t>
            </a:r>
            <a:r>
              <a:rPr spc="0"/>
              <a:t>t</a:t>
            </a:r>
            <a:r>
              <a:rPr spc="-8"/>
              <a:t>w</a:t>
            </a:r>
            <a:r>
              <a:rPr spc="-4"/>
              <a:t>ar</a:t>
            </a:r>
            <a:r>
              <a:rPr spc="0"/>
              <a:t>e)</a:t>
            </a:r>
          </a:p>
          <a:p>
            <a:pPr indent="12700" defTabSz="829875">
              <a:spcBef>
                <a:spcPts val="400"/>
              </a:spcBef>
              <a:defRPr spc="-12" sz="2400">
                <a:latin typeface="Arial"/>
                <a:ea typeface="Arial"/>
                <a:cs typeface="Arial"/>
                <a:sym typeface="Arial"/>
              </a:defRPr>
            </a:pPr>
            <a:r>
              <a:t>O</a:t>
            </a:r>
            <a:r>
              <a:rPr spc="-4"/>
              <a:t>b</a:t>
            </a:r>
            <a:r>
              <a:rPr spc="4"/>
              <a:t>j</a:t>
            </a:r>
            <a:r>
              <a:rPr spc="-4"/>
              <a:t>ec</a:t>
            </a:r>
            <a:r>
              <a:rPr spc="0"/>
              <a:t>ts </a:t>
            </a:r>
            <a:r>
              <a:rPr spc="-4"/>
              <a:t>u</a:t>
            </a:r>
            <a:r>
              <a:rPr spc="8"/>
              <a:t>n</a:t>
            </a:r>
            <a:r>
              <a:rPr spc="-4"/>
              <a:t>iquel</a:t>
            </a:r>
            <a:r>
              <a:rPr spc="0"/>
              <a:t>y</a:t>
            </a:r>
            <a:r>
              <a:rPr spc="4"/>
              <a:t> </a:t>
            </a:r>
            <a:r>
              <a:rPr spc="-4"/>
              <a:t>iden</a:t>
            </a:r>
            <a:r>
              <a:rPr spc="0"/>
              <a:t>t</a:t>
            </a:r>
            <a:r>
              <a:rPr spc="-4"/>
              <a:t>if</a:t>
            </a:r>
            <a:r>
              <a:rPr spc="4"/>
              <a:t>i</a:t>
            </a:r>
            <a:r>
              <a:rPr spc="-4"/>
              <a:t>e</a:t>
            </a:r>
            <a:r>
              <a:rPr spc="0"/>
              <a:t>d </a:t>
            </a:r>
            <a:r>
              <a:t>w</a:t>
            </a:r>
            <a:r>
              <a:rPr spc="4"/>
              <a:t>i</a:t>
            </a:r>
            <a:r>
              <a:rPr spc="-4"/>
              <a:t>t</a:t>
            </a:r>
            <a:r>
              <a:rPr spc="0"/>
              <a:t>h</a:t>
            </a:r>
            <a:r>
              <a:rPr spc="55"/>
              <a:t> </a:t>
            </a:r>
            <a:r>
              <a:rPr b="1" spc="-17"/>
              <a:t>h</a:t>
            </a:r>
            <a:r>
              <a:rPr b="1" spc="-4"/>
              <a:t>ashes</a:t>
            </a:r>
          </a:p>
        </p:txBody>
      </p:sp>
      <p:sp>
        <p:nvSpPr>
          <p:cNvPr id="142" name="Shape 142"/>
          <p:cNvSpPr/>
          <p:nvPr/>
        </p:nvSpPr>
        <p:spPr>
          <a:xfrm>
            <a:off x="543572" y="6088202"/>
            <a:ext cx="138775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829875">
              <a:defRPr spc="204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Git Repo Structure</a:t>
            </a:r>
          </a:p>
        </p:txBody>
      </p:sp>
      <p:pic>
        <p:nvPicPr>
          <p:cNvPr id="14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019" y="1295400"/>
            <a:ext cx="7401961" cy="475363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6" name="Table 146"/>
          <p:cNvGraphicFramePr/>
          <p:nvPr/>
        </p:nvGraphicFramePr>
        <p:xfrm>
          <a:off x="3581400" y="3200400"/>
          <a:ext cx="2362200" cy="13716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656167"/>
                <a:gridCol w="787400"/>
                <a:gridCol w="918633"/>
              </a:tblGrid>
              <a:tr h="344695">
                <a:tc gridSpan="2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tree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808080"/>
                          </a:solidFill>
                        </a:rPr>
                        <a:t>size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</a:tr>
              <a:tr h="34110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blob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5b1d3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README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</a:tr>
              <a:tr h="34110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blob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911e7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pacman.c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</a:tr>
              <a:tr h="34469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blob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cba0a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pacman.h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B3A2C7"/>
                    </a:solidFill>
                  </a:tcPr>
                </a:tc>
              </a:tr>
            </a:tbl>
          </a:graphicData>
        </a:graphic>
      </p:graphicFrame>
      <p:sp>
        <p:nvSpPr>
          <p:cNvPr id="147" name="Shape 147"/>
          <p:cNvSpPr/>
          <p:nvPr/>
        </p:nvSpPr>
        <p:spPr>
          <a:xfrm>
            <a:off x="3505200" y="1295400"/>
            <a:ext cx="5029200" cy="4953000"/>
          </a:xfrm>
          <a:prstGeom prst="roundRect">
            <a:avLst>
              <a:gd name="adj" fmla="val 16667"/>
            </a:avLst>
          </a:prstGeom>
          <a:ln w="25400">
            <a:solidFill>
              <a:schemeClr val="accent2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4191000" y="1904999"/>
            <a:ext cx="1676400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Snapshot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4"/>
      <p:bldP build="whole" bldLvl="1" animBg="1" rev="0" advAuto="0" spid="148" grpId="3"/>
      <p:bldP build="whole" bldLvl="1" animBg="1" rev="0" advAuto="0" spid="146" grpId="1"/>
      <p:bldP build="whole" bldLvl="1" animBg="1" rev="0" advAuto="0" spid="145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After 2 More Commits…</a:t>
            </a:r>
          </a:p>
        </p:txBody>
      </p:sp>
      <p:pic>
        <p:nvPicPr>
          <p:cNvPr id="151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1519" y="1809524"/>
            <a:ext cx="7220961" cy="32389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1766" y="1828800"/>
            <a:ext cx="1857636" cy="3258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Homework 9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381000" y="1142999"/>
            <a:ext cx="8282583" cy="519162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/>
            </a:pPr>
            <a:r>
              <a:t>Publish patch you made in lab 9</a:t>
            </a:r>
          </a:p>
          <a:p>
            <a:pPr lvl="1" marL="742950" indent="-285750">
              <a:spcBef>
                <a:spcPts val="300"/>
              </a:spcBef>
              <a:defRPr sz="1600"/>
            </a:pPr>
            <a:r>
              <a:t>Create a new branch “quote” off of version 3.0</a:t>
            </a:r>
            <a:endParaRPr sz="2800"/>
          </a:p>
          <a:p>
            <a:pPr lvl="2" marL="1143000" indent="-228600">
              <a:spcBef>
                <a:spcPts val="300"/>
              </a:spcBef>
              <a:defRPr sz="1600"/>
            </a:pPr>
            <a:r>
              <a:t>Branch command + checkout command </a:t>
            </a:r>
            <a:r>
              <a:rPr sz="1000">
                <a:latin typeface="Arial Black"/>
                <a:ea typeface="Arial Black"/>
                <a:cs typeface="Arial Black"/>
                <a:sym typeface="Arial Black"/>
              </a:rPr>
              <a:t>(git branch quote v3.0; git checkout quote)</a:t>
            </a:r>
            <a:endParaRPr sz="1000"/>
          </a:p>
          <a:p>
            <a:pPr lvl="2" marL="1143000" indent="-228600">
              <a:spcBef>
                <a:spcPts val="300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checkout v3.0 -b quote</a:t>
            </a:r>
            <a:endParaRPr sz="800">
              <a:latin typeface="Arial Black"/>
              <a:ea typeface="Arial Black"/>
              <a:cs typeface="Arial Black"/>
              <a:sym typeface="Arial Black"/>
            </a:endParaRPr>
          </a:p>
          <a:p>
            <a:pPr lvl="1" marL="742950" indent="-285750">
              <a:spcBef>
                <a:spcPts val="300"/>
              </a:spcBef>
              <a:defRPr sz="1600"/>
            </a:pPr>
            <a:r>
              <a:t>Use patch from lab 4 to modify this branch</a:t>
            </a:r>
            <a:endParaRPr sz="2800"/>
          </a:p>
          <a:p>
            <a:pPr lvl="2" marL="1143000" indent="-228600">
              <a:spcBef>
                <a:spcPts val="300"/>
              </a:spcBef>
              <a:defRPr sz="1600"/>
            </a:pPr>
            <a:r>
              <a:t>Patch command</a:t>
            </a:r>
            <a:endParaRPr sz="2400"/>
          </a:p>
          <a:p>
            <a:pPr lvl="2" marL="1143000" indent="-228600">
              <a:spcBef>
                <a:spcPts val="300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patch –pnum &lt;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quote-3.0-patch.txt</a:t>
            </a:r>
            <a:endParaRPr sz="2400"/>
          </a:p>
          <a:p>
            <a:pPr lvl="1" marL="742950" indent="-285750">
              <a:spcBef>
                <a:spcPts val="300"/>
              </a:spcBef>
              <a:defRPr sz="1600"/>
            </a:pPr>
            <a:r>
              <a:t>Modify ChangeLog file in diffutils directory</a:t>
            </a:r>
            <a:endParaRPr sz="2800"/>
          </a:p>
          <a:p>
            <a:pPr lvl="2" marL="1143000" indent="-228600">
              <a:spcBef>
                <a:spcPts val="200"/>
              </a:spcBef>
              <a:defRPr sz="1200"/>
            </a:pPr>
            <a:r>
              <a:t>Add entry for your changes similar to entries in ChangeLog</a:t>
            </a:r>
          </a:p>
          <a:p>
            <a:pPr lvl="1" marL="742950" indent="-285750">
              <a:spcBef>
                <a:spcPts val="300"/>
              </a:spcBef>
              <a:defRPr sz="1600"/>
            </a:pPr>
            <a:r>
              <a:t>Commit changes to the new branch</a:t>
            </a:r>
            <a:endParaRPr sz="2800"/>
          </a:p>
          <a:p>
            <a:pPr lvl="2" marL="1143000" indent="-228600">
              <a:spcBef>
                <a:spcPts val="300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add .	 $ git commit –F &lt;Changelog file&gt;</a:t>
            </a:r>
            <a:endParaRPr sz="2400"/>
          </a:p>
          <a:p>
            <a:pPr lvl="1" marL="742950" indent="-285750">
              <a:spcBef>
                <a:spcPts val="300"/>
              </a:spcBef>
              <a:defRPr sz="1600"/>
            </a:pPr>
            <a:r>
              <a:t> Generate a patch that other people can use to get your changes</a:t>
            </a:r>
            <a:endParaRPr sz="2800"/>
          </a:p>
          <a:p>
            <a:pPr lvl="2" marL="1143000" indent="-228600">
              <a:spcBef>
                <a:spcPts val="300"/>
              </a:spcBef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format-patch -[num] --stdout &gt; formatted-patch.txt</a:t>
            </a:r>
            <a:endParaRPr sz="2400"/>
          </a:p>
          <a:p>
            <a:pPr lvl="1" marL="742950" indent="-285750">
              <a:spcBef>
                <a:spcPts val="300"/>
              </a:spcBef>
              <a:defRPr sz="1600"/>
            </a:pPr>
            <a:r>
              <a:t>Test your partner’s patch</a:t>
            </a:r>
            <a:endParaRPr sz="2800"/>
          </a:p>
          <a:p>
            <a:pPr lvl="2" marL="1143000" indent="-228600">
              <a:spcBef>
                <a:spcPts val="300"/>
              </a:spcBef>
              <a:defRPr sz="1600"/>
            </a:pPr>
            <a:r>
              <a:t>Check out version 3.0 into a tmp branch</a:t>
            </a:r>
            <a:endParaRPr sz="2400"/>
          </a:p>
          <a:p>
            <a:pPr lvl="2" marL="1143000" indent="-228600">
              <a:spcBef>
                <a:spcPts val="300"/>
              </a:spcBef>
              <a:defRPr sz="1600"/>
            </a:pPr>
            <a:r>
              <a:t>Apply patch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git am </a:t>
            </a:r>
            <a:r>
              <a:t>command: 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git am &lt; </a:t>
            </a:r>
            <a:r>
              <a:t>formatted-patch.txt</a:t>
            </a:r>
          </a:p>
          <a:p>
            <a:pPr lvl="2" marL="1143000" indent="-228600">
              <a:spcBef>
                <a:spcPts val="300"/>
              </a:spcBef>
              <a:defRPr sz="1600"/>
            </a:pPr>
            <a:r>
              <a:t>Build and test with 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make check</a:t>
            </a:r>
            <a:endParaRPr sz="2400"/>
          </a:p>
          <a:p>
            <a:pPr lvl="2" marL="1143000" indent="-228600">
              <a:spcBef>
                <a:spcPts val="300"/>
              </a:spcBef>
              <a:defRPr sz="1600"/>
            </a:pPr>
            <a:r>
              <a:t>Make sure partner’s name is in HW9.txt for #8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Gitk</a:t>
            </a:r>
          </a:p>
        </p:txBody>
      </p:sp>
      <p:sp>
        <p:nvSpPr>
          <p:cNvPr id="158" name="Shape 158"/>
          <p:cNvSpPr/>
          <p:nvPr>
            <p:ph type="body" sz="half" idx="1"/>
          </p:nvPr>
        </p:nvSpPr>
        <p:spPr>
          <a:xfrm>
            <a:off x="457198" y="1600200"/>
            <a:ext cx="3608647" cy="4525963"/>
          </a:xfrm>
          <a:prstGeom prst="rect">
            <a:avLst/>
          </a:prstGeom>
        </p:spPr>
        <p:txBody>
          <a:bodyPr/>
          <a:lstStyle/>
          <a:p>
            <a:pPr marL="329184" indent="-329184" defTabSz="877822">
              <a:spcBef>
                <a:spcPts val="600"/>
              </a:spcBef>
              <a:defRPr sz="2600"/>
            </a:pPr>
            <a:r>
              <a:t>A repository browser</a:t>
            </a:r>
          </a:p>
          <a:p>
            <a:pPr lvl="1" marL="713230" indent="-274319" defTabSz="877822">
              <a:spcBef>
                <a:spcPts val="500"/>
              </a:spcBef>
              <a:defRPr sz="2300"/>
            </a:pPr>
            <a:r>
              <a:t>Visualizes commit graphs</a:t>
            </a:r>
            <a:endParaRPr sz="2600"/>
          </a:p>
          <a:p>
            <a:pPr lvl="1" marL="713230" indent="-274319" defTabSz="877822">
              <a:spcBef>
                <a:spcPts val="500"/>
              </a:spcBef>
              <a:defRPr sz="2300"/>
            </a:pPr>
            <a:r>
              <a:t>Used to understand the structure of the repo</a:t>
            </a:r>
            <a:endParaRPr sz="2600"/>
          </a:p>
          <a:p>
            <a:pPr lvl="1" marL="713230" indent="-274319" defTabSz="877822">
              <a:spcBef>
                <a:spcPts val="500"/>
              </a:spcBef>
              <a:defRPr sz="2300"/>
            </a:pPr>
            <a:r>
              <a:t>Tutorial: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lostechies.com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joshuaflanagan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/2010/09/03/use-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gitk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-to-understand-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/</a:t>
            </a:r>
          </a:p>
        </p:txBody>
      </p:sp>
      <p:pic>
        <p:nvPicPr>
          <p:cNvPr id="159" name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1000" y="1600200"/>
            <a:ext cx="4825078" cy="46435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Gitk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SSH into the server with X11 enabled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ssh -X for OS with terminal (OS X, Linux)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Select “X11” option if using putty (Windows)</a:t>
            </a:r>
          </a:p>
          <a:p>
            <a:pPr>
              <a:lnSpc>
                <a:spcPct val="90000"/>
              </a:lnSpc>
            </a:pPr>
            <a:r>
              <a:t>Run gitk in the ~eggert/src/gnu/emacs directory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Need to first update your PATH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$ export PATH=/usr/local/cs/bin:$PATH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