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9" r:id="rId4"/>
    <p:sldId id="271" r:id="rId5"/>
    <p:sldId id="272" r:id="rId6"/>
    <p:sldId id="273" r:id="rId7"/>
    <p:sldId id="274" r:id="rId8"/>
    <p:sldId id="277" r:id="rId9"/>
    <p:sldId id="278" r:id="rId10"/>
    <p:sldId id="257" r:id="rId11"/>
    <p:sldId id="259" r:id="rId12"/>
    <p:sldId id="280" r:id="rId13"/>
    <p:sldId id="263" r:id="rId14"/>
    <p:sldId id="267" r:id="rId15"/>
    <p:sldId id="279" r:id="rId16"/>
    <p:sldId id="265" r:id="rId17"/>
    <p:sldId id="282" r:id="rId18"/>
    <p:sldId id="283" r:id="rId19"/>
    <p:sldId id="28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#overview" TargetMode="External"/><Relationship Id="rId2" Type="http://schemas.openxmlformats.org/officeDocument/2006/relationships/hyperlink" Target="https://www.coursera.org/learn/machine-learning/programming/AiHgN/neural-network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02.05147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New Machine Learning Program Recognizes Handguns in Even Low-Quality Video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</a:t>
            </a:r>
            <a:r>
              <a:rPr lang="en-US" sz="2800" dirty="0" err="1"/>
              <a:t>Jingyue</a:t>
            </a:r>
            <a:r>
              <a:rPr lang="en-US" sz="2800" dirty="0"/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282262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Typical Solution</a:t>
            </a:r>
            <a:br>
              <a:rPr lang="en-US" sz="4400" dirty="0"/>
            </a:br>
            <a:r>
              <a:rPr lang="en-US" sz="4400" dirty="0"/>
              <a:t>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Convolutional Neural Networks(CNNs)</a:t>
            </a:r>
          </a:p>
          <a:p>
            <a:r>
              <a:rPr lang="en-US" sz="3200" dirty="0"/>
              <a:t>Millions of training images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Researchers only have 3000 images of pistols</a:t>
            </a:r>
          </a:p>
          <a:p>
            <a:pPr marL="0" indent="0">
              <a:buNone/>
            </a:pPr>
            <a:r>
              <a:rPr lang="en-US" sz="3200" dirty="0"/>
              <a:t>(extracted from online gun catalogues, gun use tutorials and gun advertisement</a:t>
            </a:r>
            <a:r>
              <a:rPr lang="en-US" sz="4400" dirty="0"/>
              <a:t>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764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Transfer Learning</a:t>
            </a:r>
          </a:p>
          <a:p>
            <a:endParaRPr lang="en-US" sz="4400" dirty="0"/>
          </a:p>
          <a:p>
            <a:pPr lvl="1"/>
            <a:r>
              <a:rPr lang="en-US" sz="2800" dirty="0"/>
              <a:t>creation of visual recognition models even when data is scarce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use knowledge about one category of thing and apply that to other related category. </a:t>
            </a:r>
          </a:p>
          <a:p>
            <a:pPr marL="502920" lvl="1" indent="0">
              <a:buNone/>
            </a:pPr>
            <a:r>
              <a:rPr lang="en-US" sz="2800" dirty="0"/>
              <a:t>(“fine tune” an existing related model)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291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732" y="659228"/>
            <a:ext cx="6322268" cy="5476316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generated with high confidence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95421" y="659228"/>
            <a:ext cx="5376869" cy="5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9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Model </a:t>
            </a:r>
            <a:br>
              <a:rPr lang="en-US" dirty="0"/>
            </a:br>
            <a:r>
              <a:rPr lang="en-US" dirty="0"/>
              <a:t>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VGG-16</a:t>
            </a:r>
          </a:p>
          <a:p>
            <a:pPr lvl="1"/>
            <a:r>
              <a:rPr lang="en-US" sz="2600" dirty="0"/>
              <a:t> 144million parameters, trained based on a 1.28 million image dataset known as ImageNet</a:t>
            </a:r>
          </a:p>
          <a:p>
            <a:pPr marL="502920" lvl="1" indent="0">
              <a:buNone/>
            </a:pPr>
            <a:endParaRPr lang="en-US" sz="2600" dirty="0"/>
          </a:p>
          <a:p>
            <a:pPr lvl="1"/>
            <a:r>
              <a:rPr lang="en-US" sz="2600" dirty="0"/>
              <a:t>Can classify input images with respect to 1,000 different object classes </a:t>
            </a:r>
          </a:p>
        </p:txBody>
      </p:sp>
    </p:spTree>
    <p:extLst>
      <p:ext uri="{BB962C8B-B14F-4D97-AF65-F5344CB8AC3E}">
        <p14:creationId xmlns:p14="http://schemas.microsoft.com/office/powerpoint/2010/main" val="392695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br>
              <a:rPr lang="en-US" dirty="0"/>
            </a:br>
            <a:r>
              <a:rPr lang="en-US" dirty="0"/>
              <a:t>Classifier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r>
              <a:rPr lang="en-US" sz="6700" dirty="0"/>
              <a:t>Training</a:t>
            </a:r>
          </a:p>
          <a:p>
            <a:pPr lvl="2"/>
            <a:r>
              <a:rPr lang="en-US" sz="5900" dirty="0"/>
              <a:t>Prediction loss minimization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r>
              <a:rPr lang="en-US" sz="5900" dirty="0"/>
              <a:t>Stochastic Gradient Descent</a:t>
            </a:r>
          </a:p>
          <a:p>
            <a:pPr lvl="2"/>
            <a:endParaRPr lang="en-US" sz="2800" dirty="0"/>
          </a:p>
          <a:p>
            <a:pPr marL="1417320" lvl="3" indent="0">
              <a:buNone/>
            </a:pPr>
            <a:endParaRPr lang="en-US" sz="2800" dirty="0"/>
          </a:p>
          <a:p>
            <a:pPr marL="1417320" lvl="3" indent="0">
              <a:buNone/>
            </a:pPr>
            <a:endParaRPr lang="en-US" sz="2800" dirty="0"/>
          </a:p>
          <a:p>
            <a:pPr marL="1417320" lvl="3" indent="0">
              <a:buNone/>
            </a:pPr>
            <a:endParaRPr lang="en-US" sz="2800" dirty="0"/>
          </a:p>
          <a:p>
            <a:pPr marL="1417320" lvl="3" indent="0">
              <a:buNone/>
            </a:pPr>
            <a:endParaRPr lang="en-US" sz="2800" dirty="0"/>
          </a:p>
          <a:p>
            <a:pPr marL="1417320" lvl="3" indent="0">
              <a:buNone/>
            </a:pPr>
            <a:endParaRPr lang="en-US" sz="2800" dirty="0"/>
          </a:p>
          <a:p>
            <a:pPr marL="960120" lvl="2" indent="0">
              <a:buNone/>
            </a:pPr>
            <a:endParaRPr lang="en-US" sz="2800" dirty="0"/>
          </a:p>
          <a:p>
            <a:pPr lvl="2"/>
            <a:endParaRPr lang="en-US" sz="2800" dirty="0"/>
          </a:p>
          <a:p>
            <a:pPr lvl="1"/>
            <a:endParaRPr lang="en-US" sz="3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098580" y="2346470"/>
            <a:ext cx="7085888" cy="2155915"/>
            <a:chOff x="4296533" y="1971112"/>
            <a:chExt cx="7085888" cy="21559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6533" y="2155778"/>
              <a:ext cx="6887935" cy="1404523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5314121" y="3061253"/>
              <a:ext cx="715618" cy="212034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H="1" flipV="1">
              <a:off x="7215624" y="3038594"/>
              <a:ext cx="491931" cy="23469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7864980" y="2430936"/>
              <a:ext cx="185530" cy="344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897926" y="2128924"/>
              <a:ext cx="89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weight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91269" y="3273287"/>
              <a:ext cx="1775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#data instances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8141" y="3273287"/>
              <a:ext cx="1484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Loss function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9939130" y="2313590"/>
              <a:ext cx="318053" cy="28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654208" y="1971112"/>
              <a:ext cx="156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weight decay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8347884" y="3061253"/>
              <a:ext cx="743107" cy="21203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471766" y="3273287"/>
              <a:ext cx="161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images</a:t>
              </a: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H="1" flipV="1">
              <a:off x="8945115" y="3072899"/>
              <a:ext cx="1546309" cy="41242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090132" y="3480696"/>
              <a:ext cx="1292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class labels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66" y="4852780"/>
            <a:ext cx="3684132" cy="64218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4375052" y="2688948"/>
            <a:ext cx="309490" cy="4619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68614" y="2346470"/>
            <a:ext cx="171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22996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</a:t>
            </a:r>
            <a:br>
              <a:rPr lang="en-US" dirty="0"/>
            </a:br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Train VGG-16 classifiers based on manually-constructed different new datasets</a:t>
            </a:r>
          </a:p>
          <a:p>
            <a:pPr marL="502920" lvl="1" indent="0">
              <a:buNone/>
            </a:pPr>
            <a:endParaRPr lang="en-US" sz="2400" dirty="0"/>
          </a:p>
          <a:p>
            <a:pPr lvl="1"/>
            <a:r>
              <a:rPr lang="en-US" sz="2800" dirty="0"/>
              <a:t>Object detection process</a:t>
            </a:r>
          </a:p>
          <a:p>
            <a:pPr lvl="2"/>
            <a:r>
              <a:rPr lang="en-US" sz="2400" dirty="0"/>
              <a:t>run it on a number of areas of the input image using </a:t>
            </a:r>
          </a:p>
          <a:p>
            <a:pPr lvl="3"/>
            <a:r>
              <a:rPr lang="en-US" sz="2400" dirty="0"/>
              <a:t>sliding window approach </a:t>
            </a:r>
          </a:p>
          <a:p>
            <a:pPr lvl="3"/>
            <a:r>
              <a:rPr lang="en-US" sz="2400" dirty="0"/>
              <a:t>region proposals approach</a:t>
            </a:r>
          </a:p>
          <a:p>
            <a:pPr lvl="3"/>
            <a:endParaRPr lang="en-US" sz="2400" dirty="0"/>
          </a:p>
          <a:p>
            <a:pPr lvl="1"/>
            <a:r>
              <a:rPr lang="en-US" sz="2800" dirty="0"/>
              <a:t>Goal: minimize the number of false positives while reaching a near-real-time detection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6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Accuracy :between 90% and 95%</a:t>
            </a:r>
          </a:p>
          <a:p>
            <a:pPr lvl="1"/>
            <a:r>
              <a:rPr lang="en-US" sz="3000" dirty="0"/>
              <a:t>Eliminate almost all false positive</a:t>
            </a:r>
          </a:p>
          <a:p>
            <a:pPr lvl="1"/>
            <a:r>
              <a:rPr lang="en-US" sz="3000" dirty="0"/>
              <a:t>Has significant set of false negative due</a:t>
            </a:r>
          </a:p>
          <a:p>
            <a:pPr marL="502920" lvl="1" indent="0">
              <a:buNone/>
            </a:pPr>
            <a:r>
              <a:rPr lang="en-US" sz="3000" dirty="0"/>
              <a:t>to very low contrast and luminosity</a:t>
            </a:r>
          </a:p>
          <a:p>
            <a:endParaRPr lang="en-US" sz="3200" dirty="0"/>
          </a:p>
          <a:p>
            <a:r>
              <a:rPr lang="en-US" sz="3200" dirty="0"/>
              <a:t>Reaction time: can recognize pistols even in low-quality video under a quarter second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correct prediction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139" y="760280"/>
            <a:ext cx="7119602" cy="52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0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False Negative</a:t>
            </a:r>
          </a:p>
        </p:txBody>
      </p:sp>
      <p:pic>
        <p:nvPicPr>
          <p:cNvPr id="5" name="Content Placeholder 4" descr="A group of people in a room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759655"/>
            <a:ext cx="7315200" cy="5331656"/>
          </a:xfrm>
        </p:spPr>
      </p:pic>
    </p:spTree>
    <p:extLst>
      <p:ext uri="{BB962C8B-B14F-4D97-AF65-F5344CB8AC3E}">
        <p14:creationId xmlns:p14="http://schemas.microsoft.com/office/powerpoint/2010/main" val="142206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gulf between ultra high-tech and crudely obvious approach. </a:t>
            </a:r>
          </a:p>
          <a:p>
            <a:pPr lvl="1"/>
            <a:r>
              <a:rPr lang="en-US" dirty="0"/>
              <a:t>NYPD testing a system that tracks guns based on the radiative signatures of human bodies</a:t>
            </a:r>
          </a:p>
          <a:p>
            <a:pPr lvl="1"/>
            <a:r>
              <a:rPr lang="en-US" dirty="0"/>
              <a:t>a firm called Shooter Detection Systems is pushing a system that automatically detects and reports gunfire: "a smoke alarm for gun fire detection." </a:t>
            </a:r>
          </a:p>
          <a:p>
            <a:pPr lvl="1"/>
            <a:endParaRPr lang="en-US" dirty="0"/>
          </a:p>
          <a:p>
            <a:r>
              <a:rPr lang="en-US" dirty="0"/>
              <a:t>Though computationally taxing, doing pistol recognition is really quick </a:t>
            </a:r>
          </a:p>
        </p:txBody>
      </p:sp>
    </p:spTree>
    <p:extLst>
      <p:ext uri="{BB962C8B-B14F-4D97-AF65-F5344CB8AC3E}">
        <p14:creationId xmlns:p14="http://schemas.microsoft.com/office/powerpoint/2010/main" val="300949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Handgun detection alert system that can be used on surveillance or control camera</a:t>
            </a:r>
          </a:p>
          <a:p>
            <a:endParaRPr lang="en-US" sz="3200" dirty="0"/>
          </a:p>
          <a:p>
            <a:r>
              <a:rPr lang="en-US" sz="3200" dirty="0"/>
              <a:t>capable of catching guns from even low-quality YouTube footage just under a quarter second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550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Simple Neural Networks</a:t>
            </a:r>
          </a:p>
          <a:p>
            <a:pPr lvl="1"/>
            <a:r>
              <a:rPr lang="en-US" dirty="0">
                <a:hlinkClick r:id="rId2"/>
              </a:rPr>
              <a:t>https://www.coursera.org/learn/machine-learning/programming/AiHgN/neural-network-learning</a:t>
            </a:r>
            <a:endParaRPr lang="en-US" b="1" dirty="0"/>
          </a:p>
          <a:p>
            <a:r>
              <a:rPr lang="en-US" b="1" dirty="0"/>
              <a:t>Convolutional Neural Networks</a:t>
            </a:r>
          </a:p>
          <a:p>
            <a:pPr lvl="1"/>
            <a:r>
              <a:rPr lang="en-US" dirty="0"/>
              <a:t>http://papers.nips.cc/paper/4824-imagenet-classification-with-deep-convolutional-neural-networks.pdf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ttp://cs231n.github.io/convolutional-networks/#overview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/>
              <a:t>researchers work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https://arxiv.org/pdf/1702.05147.pdf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9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Deep Convolutional Neural Networks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415129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build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50" y="470432"/>
            <a:ext cx="5218411" cy="2180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Neural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5212" y="470432"/>
            <a:ext cx="56254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From one layer to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Weights(  </a:t>
            </a:r>
            <a:r>
              <a:rPr lang="el-GR" sz="2200" dirty="0"/>
              <a:t>θ</a:t>
            </a:r>
            <a:r>
              <a:rPr lang="en-US" sz="2200" dirty="0"/>
              <a:t> 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Activation units(  </a:t>
            </a:r>
            <a:r>
              <a:rPr lang="en-US" sz="2800" dirty="0" err="1"/>
              <a:t>a</a:t>
            </a:r>
            <a:r>
              <a:rPr lang="en-US" sz="2800" baseline="-25000" dirty="0" err="1"/>
              <a:t>i</a:t>
            </a:r>
            <a:r>
              <a:rPr lang="en-US" sz="2800" baseline="30000" dirty="0"/>
              <a:t>(j)</a:t>
            </a:r>
            <a:r>
              <a:rPr lang="en-US" sz="2200" dirty="0"/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Sigmoid function(                      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Resulting hypothesis function(h</a:t>
            </a:r>
            <a:r>
              <a:rPr lang="el-GR" sz="2200" baseline="-25000" dirty="0"/>
              <a:t>θ</a:t>
            </a:r>
            <a:r>
              <a:rPr lang="en-US" sz="2200" dirty="0"/>
              <a:t> (x))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76" y="2925867"/>
            <a:ext cx="3442017" cy="11527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573" y="2220498"/>
            <a:ext cx="1062094" cy="68277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590261" y="379666"/>
            <a:ext cx="344556" cy="2585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4069" y="10334"/>
            <a:ext cx="17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Activation unit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78017" y="508920"/>
            <a:ext cx="92766" cy="6436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19407" y="164472"/>
            <a:ext cx="14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410486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build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50" y="470432"/>
            <a:ext cx="5218411" cy="2180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Neural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5212" y="470432"/>
            <a:ext cx="56254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Cost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gradient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Backward propagation algorithm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(calculate “error term” for each node and use them to find gradient of J(</a:t>
            </a:r>
            <a:r>
              <a:rPr lang="el-GR" sz="2400" dirty="0"/>
              <a:t>θ</a:t>
            </a:r>
            <a:r>
              <a:rPr lang="en-US" sz="2400" dirty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76" y="2925867"/>
            <a:ext cx="3442017" cy="1152751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590261" y="379666"/>
            <a:ext cx="344556" cy="2585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4069" y="10334"/>
            <a:ext cx="17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Activation unit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78017" y="508920"/>
            <a:ext cx="92766" cy="6436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19407" y="164472"/>
            <a:ext cx="14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705" y="1152523"/>
            <a:ext cx="6488269" cy="7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build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50" y="470432"/>
            <a:ext cx="5218411" cy="2180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Neural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3711" y="470432"/>
            <a:ext cx="64282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Gradient descent</a:t>
            </a:r>
          </a:p>
          <a:p>
            <a:pPr lvl="1"/>
            <a:r>
              <a:rPr lang="en-US" sz="2400" dirty="0"/>
              <a:t>	</a:t>
            </a:r>
            <a:r>
              <a:rPr lang="el-GR" sz="2400" dirty="0"/>
              <a:t>Θ</a:t>
            </a:r>
            <a:r>
              <a:rPr lang="en-US" sz="2400" baseline="-25000" dirty="0"/>
              <a:t>t </a:t>
            </a:r>
            <a:r>
              <a:rPr lang="en-US" sz="2400" dirty="0"/>
              <a:t>=</a:t>
            </a:r>
            <a:r>
              <a:rPr lang="en-US" sz="2400" baseline="-25000" dirty="0"/>
              <a:t> </a:t>
            </a:r>
            <a:r>
              <a:rPr lang="el-GR" sz="2400" dirty="0"/>
              <a:t>Θ</a:t>
            </a:r>
            <a:r>
              <a:rPr lang="en-US" sz="2400" baseline="-25000" dirty="0"/>
              <a:t>t </a:t>
            </a:r>
            <a:r>
              <a:rPr lang="en-US" sz="2400" dirty="0"/>
              <a:t>- </a:t>
            </a:r>
            <a:r>
              <a:rPr lang="el-GR" sz="2400" dirty="0"/>
              <a:t>α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Repeat all processes until cost is relatively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76" y="2925867"/>
            <a:ext cx="3442017" cy="1152751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590261" y="379666"/>
            <a:ext cx="344556" cy="2585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4069" y="10334"/>
            <a:ext cx="17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Activation unit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78017" y="508920"/>
            <a:ext cx="92766" cy="6436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19407" y="164472"/>
            <a:ext cx="14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</a:t>
            </a:r>
          </a:p>
        </p:txBody>
      </p:sp>
      <p:pic>
        <p:nvPicPr>
          <p:cNvPr id="17" name="Content Placeholder 4" descr="A picture containing map, text&#10;&#10;Description generated with very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725" y="2361307"/>
            <a:ext cx="5255814" cy="2736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358" y="1237145"/>
            <a:ext cx="1185262" cy="59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9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</a:t>
            </a:r>
            <a:br>
              <a:rPr lang="en-US" dirty="0"/>
            </a:br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(CNNs)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Far more complicated</a:t>
            </a:r>
          </a:p>
          <a:p>
            <a:pPr lvl="1"/>
            <a:r>
              <a:rPr lang="en-US" sz="2400" dirty="0"/>
              <a:t>Not fully connected</a:t>
            </a:r>
          </a:p>
          <a:p>
            <a:pPr lvl="1"/>
            <a:r>
              <a:rPr lang="en-US" sz="2400" dirty="0"/>
              <a:t>3D volumes of neurons</a:t>
            </a:r>
          </a:p>
          <a:p>
            <a:pPr lvl="1"/>
            <a:r>
              <a:rPr lang="en-US" sz="2400" dirty="0"/>
              <a:t>……</a:t>
            </a:r>
          </a:p>
          <a:p>
            <a:pPr lvl="1"/>
            <a:r>
              <a:rPr lang="en-US" sz="2400" dirty="0"/>
              <a:t>3 main types of layers(convolutional layer, pooling layer, fully-connected layer) stack together</a:t>
            </a:r>
          </a:p>
          <a:p>
            <a:pPr lvl="1"/>
            <a:r>
              <a:rPr lang="en-US" sz="2400" dirty="0"/>
              <a:t>……</a:t>
            </a:r>
          </a:p>
          <a:p>
            <a:pPr marL="50292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5" name="Picture 4" descr="A close up of a map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688165"/>
            <a:ext cx="8147970" cy="26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3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</a:t>
            </a:r>
            <a:br>
              <a:rPr lang="en-US" dirty="0"/>
            </a:br>
            <a:r>
              <a:rPr lang="en-US" dirty="0"/>
              <a:t>Neural </a:t>
            </a:r>
            <a:br>
              <a:rPr lang="en-US" dirty="0"/>
            </a:b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/>
              <a:t>But……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</a:t>
            </a:r>
            <a:br>
              <a:rPr lang="en-US" dirty="0"/>
            </a:br>
            <a:r>
              <a:rPr lang="en-US" dirty="0"/>
              <a:t>Neural </a:t>
            </a:r>
            <a:br>
              <a:rPr lang="en-US" dirty="0"/>
            </a:b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Have similar general procedures</a:t>
            </a:r>
          </a:p>
          <a:p>
            <a:pPr lvl="1"/>
            <a:r>
              <a:rPr lang="en-US" sz="2800" dirty="0"/>
              <a:t>Propagate forward to calculate the hypothesis(score)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Propagate backward to calculate gradient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Use the gradient to update weights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699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1774</TotalTime>
  <Words>517</Words>
  <Application>Microsoft Office PowerPoint</Application>
  <PresentationFormat>Widescreen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Wingdings 2</vt:lpstr>
      <vt:lpstr>Frame</vt:lpstr>
      <vt:lpstr>New Machine Learning Program Recognizes Handguns in Even Low-Quality Video</vt:lpstr>
      <vt:lpstr>outcome</vt:lpstr>
      <vt:lpstr>Keywords</vt:lpstr>
      <vt:lpstr>Neural Network</vt:lpstr>
      <vt:lpstr>Neural Network</vt:lpstr>
      <vt:lpstr>Neural Network</vt:lpstr>
      <vt:lpstr>Deep Convolutional Neural Network (CNNs)</vt:lpstr>
      <vt:lpstr>Deep Convolutional Neural  Network</vt:lpstr>
      <vt:lpstr>Deep Convolutional Neural  Network</vt:lpstr>
      <vt:lpstr>Typical Solution &amp; Challenges</vt:lpstr>
      <vt:lpstr>Solution</vt:lpstr>
      <vt:lpstr>PowerPoint Presentation</vt:lpstr>
      <vt:lpstr>Classifier Model  Used</vt:lpstr>
      <vt:lpstr>Training Classifier  </vt:lpstr>
      <vt:lpstr>Whole Process</vt:lpstr>
      <vt:lpstr>Achievement</vt:lpstr>
      <vt:lpstr>Example of correct prediction</vt:lpstr>
      <vt:lpstr>Example of False Negative</vt:lpstr>
      <vt:lpstr>Conclusion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沈竞跃</dc:creator>
  <cp:lastModifiedBy>沈竞跃</cp:lastModifiedBy>
  <cp:revision>22</cp:revision>
  <dcterms:created xsi:type="dcterms:W3CDTF">2017-05-24T04:05:19Z</dcterms:created>
  <dcterms:modified xsi:type="dcterms:W3CDTF">2017-06-08T02:06:04Z</dcterms:modified>
</cp:coreProperties>
</file>