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1763028" rtl="0" eaLnBrk="1" latinLnBrk="0" hangingPunct="1">
      <a:defRPr sz="6997" kern="1200">
        <a:solidFill>
          <a:schemeClr val="tx1"/>
        </a:solidFill>
        <a:latin typeface="+mn-lt"/>
        <a:ea typeface="+mn-ea"/>
        <a:cs typeface="+mn-cs"/>
      </a:defRPr>
    </a:lvl1pPr>
    <a:lvl2pPr marL="1763028" algn="l" defTabSz="1763028" rtl="0" eaLnBrk="1" latinLnBrk="0" hangingPunct="1">
      <a:defRPr sz="6997" kern="1200">
        <a:solidFill>
          <a:schemeClr val="tx1"/>
        </a:solidFill>
        <a:latin typeface="+mn-lt"/>
        <a:ea typeface="+mn-ea"/>
        <a:cs typeface="+mn-cs"/>
      </a:defRPr>
    </a:lvl2pPr>
    <a:lvl3pPr marL="3526055" algn="l" defTabSz="1763028" rtl="0" eaLnBrk="1" latinLnBrk="0" hangingPunct="1">
      <a:defRPr sz="6997" kern="1200">
        <a:solidFill>
          <a:schemeClr val="tx1"/>
        </a:solidFill>
        <a:latin typeface="+mn-lt"/>
        <a:ea typeface="+mn-ea"/>
        <a:cs typeface="+mn-cs"/>
      </a:defRPr>
    </a:lvl3pPr>
    <a:lvl4pPr marL="5289079" algn="l" defTabSz="1763028" rtl="0" eaLnBrk="1" latinLnBrk="0" hangingPunct="1">
      <a:defRPr sz="6997" kern="1200">
        <a:solidFill>
          <a:schemeClr val="tx1"/>
        </a:solidFill>
        <a:latin typeface="+mn-lt"/>
        <a:ea typeface="+mn-ea"/>
        <a:cs typeface="+mn-cs"/>
      </a:defRPr>
    </a:lvl4pPr>
    <a:lvl5pPr marL="7052106" algn="l" defTabSz="1763028" rtl="0" eaLnBrk="1" latinLnBrk="0" hangingPunct="1">
      <a:defRPr sz="6997" kern="1200">
        <a:solidFill>
          <a:schemeClr val="tx1"/>
        </a:solidFill>
        <a:latin typeface="+mn-lt"/>
        <a:ea typeface="+mn-ea"/>
        <a:cs typeface="+mn-cs"/>
      </a:defRPr>
    </a:lvl5pPr>
    <a:lvl6pPr marL="8815133" algn="l" defTabSz="1763028" rtl="0" eaLnBrk="1" latinLnBrk="0" hangingPunct="1">
      <a:defRPr sz="6997" kern="1200">
        <a:solidFill>
          <a:schemeClr val="tx1"/>
        </a:solidFill>
        <a:latin typeface="+mn-lt"/>
        <a:ea typeface="+mn-ea"/>
        <a:cs typeface="+mn-cs"/>
      </a:defRPr>
    </a:lvl6pPr>
    <a:lvl7pPr marL="10578156" algn="l" defTabSz="1763028" rtl="0" eaLnBrk="1" latinLnBrk="0" hangingPunct="1">
      <a:defRPr sz="6997" kern="1200">
        <a:solidFill>
          <a:schemeClr val="tx1"/>
        </a:solidFill>
        <a:latin typeface="+mn-lt"/>
        <a:ea typeface="+mn-ea"/>
        <a:cs typeface="+mn-cs"/>
      </a:defRPr>
    </a:lvl7pPr>
    <a:lvl8pPr marL="12341184" algn="l" defTabSz="1763028" rtl="0" eaLnBrk="1" latinLnBrk="0" hangingPunct="1">
      <a:defRPr sz="6997" kern="1200">
        <a:solidFill>
          <a:schemeClr val="tx1"/>
        </a:solidFill>
        <a:latin typeface="+mn-lt"/>
        <a:ea typeface="+mn-ea"/>
        <a:cs typeface="+mn-cs"/>
      </a:defRPr>
    </a:lvl8pPr>
    <a:lvl9pPr marL="14104211" algn="l" defTabSz="1763028" rtl="0" eaLnBrk="1" latinLnBrk="0" hangingPunct="1">
      <a:defRPr sz="69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221B98B-1EBB-9544-8C6F-695382D923D2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99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8C83"/>
    <a:srgbClr val="2D66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0597" autoAdjust="0"/>
    <p:restoredTop sz="94660"/>
  </p:normalViewPr>
  <p:slideViewPr>
    <p:cSldViewPr snapToGrid="0" snapToObjects="1">
      <p:cViewPr>
        <p:scale>
          <a:sx n="46" d="100"/>
          <a:sy n="46" d="100"/>
        </p:scale>
        <p:origin x="884" y="80"/>
      </p:cViewPr>
      <p:guideLst>
        <p:guide orient="horz" pos="99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DAD25-F83A-E84F-8A45-00F8F1023B42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45A79-3C79-CC44-A8DE-6A8DA6515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77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63028" rtl="0" eaLnBrk="1" latinLnBrk="0" hangingPunct="1">
      <a:defRPr sz="4625" kern="1200">
        <a:solidFill>
          <a:schemeClr val="tx1"/>
        </a:solidFill>
        <a:latin typeface="+mn-lt"/>
        <a:ea typeface="+mn-ea"/>
        <a:cs typeface="+mn-cs"/>
      </a:defRPr>
    </a:lvl1pPr>
    <a:lvl2pPr marL="1763028" algn="l" defTabSz="1763028" rtl="0" eaLnBrk="1" latinLnBrk="0" hangingPunct="1">
      <a:defRPr sz="4625" kern="1200">
        <a:solidFill>
          <a:schemeClr val="tx1"/>
        </a:solidFill>
        <a:latin typeface="+mn-lt"/>
        <a:ea typeface="+mn-ea"/>
        <a:cs typeface="+mn-cs"/>
      </a:defRPr>
    </a:lvl2pPr>
    <a:lvl3pPr marL="3526055" algn="l" defTabSz="1763028" rtl="0" eaLnBrk="1" latinLnBrk="0" hangingPunct="1">
      <a:defRPr sz="4625" kern="1200">
        <a:solidFill>
          <a:schemeClr val="tx1"/>
        </a:solidFill>
        <a:latin typeface="+mn-lt"/>
        <a:ea typeface="+mn-ea"/>
        <a:cs typeface="+mn-cs"/>
      </a:defRPr>
    </a:lvl3pPr>
    <a:lvl4pPr marL="5289079" algn="l" defTabSz="1763028" rtl="0" eaLnBrk="1" latinLnBrk="0" hangingPunct="1">
      <a:defRPr sz="4625" kern="1200">
        <a:solidFill>
          <a:schemeClr val="tx1"/>
        </a:solidFill>
        <a:latin typeface="+mn-lt"/>
        <a:ea typeface="+mn-ea"/>
        <a:cs typeface="+mn-cs"/>
      </a:defRPr>
    </a:lvl4pPr>
    <a:lvl5pPr marL="7052106" algn="l" defTabSz="1763028" rtl="0" eaLnBrk="1" latinLnBrk="0" hangingPunct="1">
      <a:defRPr sz="4625" kern="1200">
        <a:solidFill>
          <a:schemeClr val="tx1"/>
        </a:solidFill>
        <a:latin typeface="+mn-lt"/>
        <a:ea typeface="+mn-ea"/>
        <a:cs typeface="+mn-cs"/>
      </a:defRPr>
    </a:lvl5pPr>
    <a:lvl6pPr marL="8815133" algn="l" defTabSz="1763028" rtl="0" eaLnBrk="1" latinLnBrk="0" hangingPunct="1">
      <a:defRPr sz="4625" kern="1200">
        <a:solidFill>
          <a:schemeClr val="tx1"/>
        </a:solidFill>
        <a:latin typeface="+mn-lt"/>
        <a:ea typeface="+mn-ea"/>
        <a:cs typeface="+mn-cs"/>
      </a:defRPr>
    </a:lvl6pPr>
    <a:lvl7pPr marL="10578156" algn="l" defTabSz="1763028" rtl="0" eaLnBrk="1" latinLnBrk="0" hangingPunct="1">
      <a:defRPr sz="4625" kern="1200">
        <a:solidFill>
          <a:schemeClr val="tx1"/>
        </a:solidFill>
        <a:latin typeface="+mn-lt"/>
        <a:ea typeface="+mn-ea"/>
        <a:cs typeface="+mn-cs"/>
      </a:defRPr>
    </a:lvl7pPr>
    <a:lvl8pPr marL="12341184" algn="l" defTabSz="1763028" rtl="0" eaLnBrk="1" latinLnBrk="0" hangingPunct="1">
      <a:defRPr sz="4625" kern="1200">
        <a:solidFill>
          <a:schemeClr val="tx1"/>
        </a:solidFill>
        <a:latin typeface="+mn-lt"/>
        <a:ea typeface="+mn-ea"/>
        <a:cs typeface="+mn-cs"/>
      </a:defRPr>
    </a:lvl8pPr>
    <a:lvl9pPr marL="14104211" algn="l" defTabSz="1763028" rtl="0" eaLnBrk="1" latinLnBrk="0" hangingPunct="1">
      <a:defRPr sz="462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45A79-3C79-CC44-A8DE-6A8DA65159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99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461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21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1692760" rtl="0" eaLnBrk="1" latinLnBrk="0" hangingPunct="1">
        <a:spcBef>
          <a:spcPct val="0"/>
        </a:spcBef>
        <a:buNone/>
        <a:defRPr sz="163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9569" indent="-1269569" algn="l" defTabSz="1692760" rtl="0" eaLnBrk="1" latinLnBrk="0" hangingPunct="1">
        <a:spcBef>
          <a:spcPct val="20000"/>
        </a:spcBef>
        <a:buFont typeface="Arial"/>
        <a:buChar char="•"/>
        <a:defRPr sz="11880" kern="1200">
          <a:solidFill>
            <a:schemeClr val="tx1"/>
          </a:solidFill>
          <a:latin typeface="+mn-lt"/>
          <a:ea typeface="+mn-ea"/>
          <a:cs typeface="+mn-cs"/>
        </a:defRPr>
      </a:lvl1pPr>
      <a:lvl2pPr marL="2750731" indent="-1057975" algn="l" defTabSz="1692760" rtl="0" eaLnBrk="1" latinLnBrk="0" hangingPunct="1">
        <a:spcBef>
          <a:spcPct val="20000"/>
        </a:spcBef>
        <a:buFont typeface="Arial"/>
        <a:buChar char="–"/>
        <a:defRPr sz="10318" kern="1200">
          <a:solidFill>
            <a:schemeClr val="tx1"/>
          </a:solidFill>
          <a:latin typeface="+mn-lt"/>
          <a:ea typeface="+mn-ea"/>
          <a:cs typeface="+mn-cs"/>
        </a:defRPr>
      </a:lvl2pPr>
      <a:lvl3pPr marL="4231894" indent="-846378" algn="l" defTabSz="1692760" rtl="0" eaLnBrk="1" latinLnBrk="0" hangingPunct="1">
        <a:spcBef>
          <a:spcPct val="20000"/>
        </a:spcBef>
        <a:buFont typeface="Arial"/>
        <a:buChar char="•"/>
        <a:defRPr sz="8878" kern="1200">
          <a:solidFill>
            <a:schemeClr val="tx1"/>
          </a:solidFill>
          <a:latin typeface="+mn-lt"/>
          <a:ea typeface="+mn-ea"/>
          <a:cs typeface="+mn-cs"/>
        </a:defRPr>
      </a:lvl3pPr>
      <a:lvl4pPr marL="5924653" indent="-846378" algn="l" defTabSz="1692760" rtl="0" eaLnBrk="1" latinLnBrk="0" hangingPunct="1">
        <a:spcBef>
          <a:spcPct val="20000"/>
        </a:spcBef>
        <a:buFont typeface="Arial"/>
        <a:buChar char="–"/>
        <a:defRPr sz="7438" kern="1200">
          <a:solidFill>
            <a:schemeClr val="tx1"/>
          </a:solidFill>
          <a:latin typeface="+mn-lt"/>
          <a:ea typeface="+mn-ea"/>
          <a:cs typeface="+mn-cs"/>
        </a:defRPr>
      </a:lvl4pPr>
      <a:lvl5pPr marL="7617413" indent="-846378" algn="l" defTabSz="1692760" rtl="0" eaLnBrk="1" latinLnBrk="0" hangingPunct="1">
        <a:spcBef>
          <a:spcPct val="20000"/>
        </a:spcBef>
        <a:buFont typeface="Arial"/>
        <a:buChar char="»"/>
        <a:defRPr sz="7438" kern="1200">
          <a:solidFill>
            <a:schemeClr val="tx1"/>
          </a:solidFill>
          <a:latin typeface="+mn-lt"/>
          <a:ea typeface="+mn-ea"/>
          <a:cs typeface="+mn-cs"/>
        </a:defRPr>
      </a:lvl5pPr>
      <a:lvl6pPr marL="9310169" indent="-846378" algn="l" defTabSz="1692760" rtl="0" eaLnBrk="1" latinLnBrk="0" hangingPunct="1">
        <a:spcBef>
          <a:spcPct val="20000"/>
        </a:spcBef>
        <a:buFont typeface="Arial"/>
        <a:buChar char="•"/>
        <a:defRPr sz="7438" kern="1200">
          <a:solidFill>
            <a:schemeClr val="tx1"/>
          </a:solidFill>
          <a:latin typeface="+mn-lt"/>
          <a:ea typeface="+mn-ea"/>
          <a:cs typeface="+mn-cs"/>
        </a:defRPr>
      </a:lvl6pPr>
      <a:lvl7pPr marL="11002928" indent="-846378" algn="l" defTabSz="1692760" rtl="0" eaLnBrk="1" latinLnBrk="0" hangingPunct="1">
        <a:spcBef>
          <a:spcPct val="20000"/>
        </a:spcBef>
        <a:buFont typeface="Arial"/>
        <a:buChar char="•"/>
        <a:defRPr sz="7438" kern="1200">
          <a:solidFill>
            <a:schemeClr val="tx1"/>
          </a:solidFill>
          <a:latin typeface="+mn-lt"/>
          <a:ea typeface="+mn-ea"/>
          <a:cs typeface="+mn-cs"/>
        </a:defRPr>
      </a:lvl7pPr>
      <a:lvl8pPr marL="12695688" indent="-846378" algn="l" defTabSz="1692760" rtl="0" eaLnBrk="1" latinLnBrk="0" hangingPunct="1">
        <a:spcBef>
          <a:spcPct val="20000"/>
        </a:spcBef>
        <a:buFont typeface="Arial"/>
        <a:buChar char="•"/>
        <a:defRPr sz="7438" kern="1200">
          <a:solidFill>
            <a:schemeClr val="tx1"/>
          </a:solidFill>
          <a:latin typeface="+mn-lt"/>
          <a:ea typeface="+mn-ea"/>
          <a:cs typeface="+mn-cs"/>
        </a:defRPr>
      </a:lvl8pPr>
      <a:lvl9pPr marL="14388444" indent="-846378" algn="l" defTabSz="1692760" rtl="0" eaLnBrk="1" latinLnBrk="0" hangingPunct="1">
        <a:spcBef>
          <a:spcPct val="20000"/>
        </a:spcBef>
        <a:buFont typeface="Arial"/>
        <a:buChar char="•"/>
        <a:defRPr sz="74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92760" rtl="0" eaLnBrk="1" latinLnBrk="0" hangingPunct="1">
        <a:defRPr sz="6718" kern="1200">
          <a:solidFill>
            <a:schemeClr val="tx1"/>
          </a:solidFill>
          <a:latin typeface="+mn-lt"/>
          <a:ea typeface="+mn-ea"/>
          <a:cs typeface="+mn-cs"/>
        </a:defRPr>
      </a:lvl1pPr>
      <a:lvl2pPr marL="1692760" algn="l" defTabSz="1692760" rtl="0" eaLnBrk="1" latinLnBrk="0" hangingPunct="1">
        <a:defRPr sz="6718" kern="1200">
          <a:solidFill>
            <a:schemeClr val="tx1"/>
          </a:solidFill>
          <a:latin typeface="+mn-lt"/>
          <a:ea typeface="+mn-ea"/>
          <a:cs typeface="+mn-cs"/>
        </a:defRPr>
      </a:lvl2pPr>
      <a:lvl3pPr marL="3385516" algn="l" defTabSz="1692760" rtl="0" eaLnBrk="1" latinLnBrk="0" hangingPunct="1">
        <a:defRPr sz="6718" kern="1200">
          <a:solidFill>
            <a:schemeClr val="tx1"/>
          </a:solidFill>
          <a:latin typeface="+mn-lt"/>
          <a:ea typeface="+mn-ea"/>
          <a:cs typeface="+mn-cs"/>
        </a:defRPr>
      </a:lvl3pPr>
      <a:lvl4pPr marL="5078275" algn="l" defTabSz="1692760" rtl="0" eaLnBrk="1" latinLnBrk="0" hangingPunct="1">
        <a:defRPr sz="6718" kern="1200">
          <a:solidFill>
            <a:schemeClr val="tx1"/>
          </a:solidFill>
          <a:latin typeface="+mn-lt"/>
          <a:ea typeface="+mn-ea"/>
          <a:cs typeface="+mn-cs"/>
        </a:defRPr>
      </a:lvl4pPr>
      <a:lvl5pPr marL="6771035" algn="l" defTabSz="1692760" rtl="0" eaLnBrk="1" latinLnBrk="0" hangingPunct="1">
        <a:defRPr sz="6718" kern="1200">
          <a:solidFill>
            <a:schemeClr val="tx1"/>
          </a:solidFill>
          <a:latin typeface="+mn-lt"/>
          <a:ea typeface="+mn-ea"/>
          <a:cs typeface="+mn-cs"/>
        </a:defRPr>
      </a:lvl5pPr>
      <a:lvl6pPr marL="8463791" algn="l" defTabSz="1692760" rtl="0" eaLnBrk="1" latinLnBrk="0" hangingPunct="1">
        <a:defRPr sz="6718" kern="1200">
          <a:solidFill>
            <a:schemeClr val="tx1"/>
          </a:solidFill>
          <a:latin typeface="+mn-lt"/>
          <a:ea typeface="+mn-ea"/>
          <a:cs typeface="+mn-cs"/>
        </a:defRPr>
      </a:lvl6pPr>
      <a:lvl7pPr marL="10156550" algn="l" defTabSz="1692760" rtl="0" eaLnBrk="1" latinLnBrk="0" hangingPunct="1">
        <a:defRPr sz="6718" kern="1200">
          <a:solidFill>
            <a:schemeClr val="tx1"/>
          </a:solidFill>
          <a:latin typeface="+mn-lt"/>
          <a:ea typeface="+mn-ea"/>
          <a:cs typeface="+mn-cs"/>
        </a:defRPr>
      </a:lvl7pPr>
      <a:lvl8pPr marL="11849306" algn="l" defTabSz="1692760" rtl="0" eaLnBrk="1" latinLnBrk="0" hangingPunct="1">
        <a:defRPr sz="6718" kern="1200">
          <a:solidFill>
            <a:schemeClr val="tx1"/>
          </a:solidFill>
          <a:latin typeface="+mn-lt"/>
          <a:ea typeface="+mn-ea"/>
          <a:cs typeface="+mn-cs"/>
        </a:defRPr>
      </a:lvl8pPr>
      <a:lvl9pPr marL="13542066" algn="l" defTabSz="1692760" rtl="0" eaLnBrk="1" latinLnBrk="0" hangingPunct="1">
        <a:defRPr sz="67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tiff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-29177" y="19921747"/>
            <a:ext cx="32918400" cy="8681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160">
              <a:latin typeface="Arial" charset="0"/>
              <a:ea typeface="ＭＳ Ｐゴシック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931485" y="930867"/>
            <a:ext cx="21661121" cy="18947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768600" y="564997"/>
            <a:ext cx="27824006" cy="1499495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b">
            <a:noAutofit/>
          </a:bodyPr>
          <a:lstStyle/>
          <a:p>
            <a:pPr>
              <a:lnSpc>
                <a:spcPts val="3456"/>
              </a:lnSpc>
            </a:pPr>
            <a:r>
              <a:rPr lang="en-US" sz="6000" b="1" dirty="0"/>
              <a:t>Skull Stripping for MRI: a deep CNN approach</a:t>
            </a:r>
            <a:br>
              <a:rPr lang="en-US" sz="6600" b="1" dirty="0">
                <a:latin typeface="Arial"/>
                <a:cs typeface="Arial"/>
              </a:rPr>
            </a:br>
            <a:endParaRPr lang="en-US" sz="66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10283" y="1525397"/>
            <a:ext cx="10650309" cy="1277451"/>
          </a:xfrm>
          <a:prstGeom prst="rect">
            <a:avLst/>
          </a:prstGeom>
          <a:noFill/>
        </p:spPr>
        <p:txBody>
          <a:bodyPr wrap="square" lIns="65837" tIns="32918" rIns="65837" bIns="32918" rtlCol="0">
            <a:spAutoFit/>
          </a:bodyPr>
          <a:lstStyle/>
          <a:p>
            <a:pPr algn="ctr">
              <a:spcAft>
                <a:spcPts val="432"/>
              </a:spcAft>
            </a:pPr>
            <a:r>
              <a:rPr lang="en-US" sz="2401" b="1" dirty="0">
                <a:latin typeface="Arial"/>
                <a:cs typeface="Arial"/>
              </a:rPr>
              <a:t>Kaiyuan Chen 60483709 and </a:t>
            </a:r>
            <a:r>
              <a:rPr lang="en-US" sz="2401" b="1" dirty="0" err="1">
                <a:latin typeface="Arial"/>
                <a:cs typeface="Arial"/>
              </a:rPr>
              <a:t>Jingyue</a:t>
            </a:r>
            <a:r>
              <a:rPr lang="en-US" sz="2401" b="1" dirty="0">
                <a:latin typeface="Arial"/>
                <a:cs typeface="Arial"/>
              </a:rPr>
              <a:t> Shen </a:t>
            </a:r>
          </a:p>
          <a:p>
            <a:pPr algn="ctr">
              <a:spcAft>
                <a:spcPts val="432"/>
              </a:spcAft>
            </a:pPr>
            <a:r>
              <a:rPr lang="en-US" sz="2401" dirty="0">
                <a:latin typeface="Arial"/>
                <a:cs typeface="Arial"/>
              </a:rPr>
              <a:t>Department of Computer Science</a:t>
            </a:r>
          </a:p>
          <a:p>
            <a:pPr algn="ctr">
              <a:spcAft>
                <a:spcPts val="432"/>
              </a:spcAft>
            </a:pPr>
            <a:r>
              <a:rPr lang="en-US" sz="2401" dirty="0">
                <a:latin typeface="Arial"/>
                <a:cs typeface="Arial"/>
              </a:rPr>
              <a:t>University of California, Los Angeles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0278" y="5073412"/>
            <a:ext cx="9052560" cy="10705930"/>
          </a:xfrm>
          <a:prstGeom prst="rect">
            <a:avLst/>
          </a:prstGeom>
          <a:noFill/>
        </p:spPr>
        <p:txBody>
          <a:bodyPr wrap="square" lIns="65837" tIns="32918" rIns="65837" bIns="32918" rtlCol="0">
            <a:spAutoFit/>
          </a:bodyPr>
          <a:lstStyle/>
          <a:p>
            <a:r>
              <a:rPr lang="en-US" sz="4320" b="1" dirty="0">
                <a:solidFill>
                  <a:srgbClr val="2D669D"/>
                </a:solidFill>
                <a:latin typeface="Arial"/>
                <a:cs typeface="Arial"/>
              </a:rPr>
              <a:t>Background</a:t>
            </a:r>
          </a:p>
          <a:p>
            <a:endParaRPr lang="en-US" sz="2639" dirty="0">
              <a:latin typeface="Arial"/>
              <a:cs typeface="Arial"/>
            </a:endParaRPr>
          </a:p>
          <a:p>
            <a:pPr marL="342864" indent="-342864" algn="just">
              <a:buFont typeface="Arial" panose="020B0604020202020204" pitchFamily="34" charset="0"/>
              <a:buChar char="•"/>
            </a:pPr>
            <a:r>
              <a:rPr lang="en-US" sz="2401" dirty="0"/>
              <a:t>Computer aided diagnosis based on medical images from MRI(magnetic resonance image) has gained ubiquitous usage for its noninvasive, nondestructive, flexible properties</a:t>
            </a:r>
          </a:p>
          <a:p>
            <a:pPr marL="342864" indent="-342864" algn="just">
              <a:buFont typeface="Arial" panose="020B0604020202020204" pitchFamily="34" charset="0"/>
              <a:buChar char="•"/>
            </a:pPr>
            <a:r>
              <a:rPr lang="en-US" sz="2401" dirty="0"/>
              <a:t>To satisfy the demand for interior and exterior structure of brain structures, MRI can produce cross-sectional images from different angles, for example, top-down, side-to-side and front-to-back</a:t>
            </a:r>
          </a:p>
          <a:p>
            <a:pPr marL="342864" indent="-342864" algn="just">
              <a:buFont typeface="Arial" panose="020B0604020202020204" pitchFamily="34" charset="0"/>
              <a:buChar char="•"/>
            </a:pPr>
            <a:r>
              <a:rPr lang="en-US" sz="2401" dirty="0"/>
              <a:t>As a preliminary step for further analysis, brain segmentation, i.e. skull stripping, needs both speed and accuracy in practice. </a:t>
            </a:r>
          </a:p>
          <a:p>
            <a:pPr marL="342864" indent="-342864" algn="just">
              <a:buFont typeface="Arial" panose="020B0604020202020204" pitchFamily="34" charset="0"/>
              <a:buChar char="•"/>
            </a:pPr>
            <a:r>
              <a:rPr lang="en-US" sz="2401" dirty="0"/>
              <a:t>having slices from different angles give a lot of challenges in stripping those tissues which people are interested in, from </a:t>
            </a:r>
            <a:r>
              <a:rPr lang="en-US" sz="2401" dirty="0" err="1"/>
              <a:t>xtra</a:t>
            </a:r>
            <a:r>
              <a:rPr lang="en-US" sz="2401" dirty="0"/>
              <a:t>-cranial or non-brain tissues that has nothing to do with brain diseases such as Alzheimer’s disease, aneurysm in the brain and etc.</a:t>
            </a:r>
          </a:p>
          <a:p>
            <a:pPr marL="342864" indent="-342864" algn="just">
              <a:buFont typeface="Arial" panose="020B0604020202020204" pitchFamily="34" charset="0"/>
              <a:buChar char="•"/>
            </a:pPr>
            <a:r>
              <a:rPr lang="en-US" sz="2401" dirty="0"/>
              <a:t>Machine learning is a broad concept that include many interesting algorithms that we would like to implement and experiment on. For example, </a:t>
            </a:r>
            <a:r>
              <a:rPr lang="en-US" sz="2401" dirty="0" err="1"/>
              <a:t>Butman</a:t>
            </a:r>
            <a:r>
              <a:rPr lang="en-US" sz="2401" dirty="0"/>
              <a:t> introduced a robust machine learning method that detects the brain boundary by random forest. </a:t>
            </a:r>
            <a:endParaRPr lang="en-US" sz="2639" dirty="0">
              <a:latin typeface=""/>
            </a:endParaRPr>
          </a:p>
          <a:p>
            <a:endParaRPr lang="en-US" sz="2639" dirty="0">
              <a:latin typeface=""/>
            </a:endParaRPr>
          </a:p>
          <a:p>
            <a:r>
              <a:rPr lang="en-US" sz="4320" b="1" dirty="0">
                <a:solidFill>
                  <a:srgbClr val="2D669D"/>
                </a:solidFill>
                <a:latin typeface="Arial"/>
                <a:cs typeface="Arial"/>
              </a:rPr>
              <a:t>Baseline Methods</a:t>
            </a:r>
            <a:endParaRPr lang="en-US" sz="2639" dirty="0">
              <a:latin typeface="Arial"/>
              <a:cs typeface="Arial"/>
            </a:endParaRPr>
          </a:p>
          <a:p>
            <a:pPr marL="342864" indent="-342864" algn="just">
              <a:buFont typeface="Arial" panose="020B0604020202020204" pitchFamily="34" charset="0"/>
              <a:buChar char="•"/>
            </a:pPr>
            <a:r>
              <a:rPr lang="en-US" sz="2401" dirty="0"/>
              <a:t>We model the problem as</a:t>
            </a:r>
          </a:p>
          <a:p>
            <a:pPr algn="just"/>
            <a:r>
              <a:rPr lang="en-US" sz="2401" dirty="0"/>
              <a:t>and have a loss function of </a:t>
            </a:r>
          </a:p>
          <a:p>
            <a:pPr algn="just"/>
            <a:endParaRPr lang="en-US" sz="2401" dirty="0"/>
          </a:p>
          <a:p>
            <a:pPr algn="just"/>
            <a:r>
              <a:rPr lang="en-US" sz="2401" dirty="0"/>
              <a:t> </a:t>
            </a:r>
          </a:p>
          <a:p>
            <a:pPr marL="342864" indent="-342864" algn="just">
              <a:buFont typeface="Arial" panose="020B0604020202020204" pitchFamily="34" charset="0"/>
              <a:buChar char="•"/>
            </a:pPr>
            <a:r>
              <a:rPr lang="en-US" sz="2401" dirty="0"/>
              <a:t>We experimented on the significance of each feature like local patch, color and position and implemented baseline models like Random Forest, SVM and logistic regression with loss function. </a:t>
            </a:r>
            <a:r>
              <a:rPr lang="en-US" sz="2160" dirty="0">
                <a:latin typeface="Arial"/>
                <a:cs typeface="Arial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776198" y="5073410"/>
            <a:ext cx="9326880" cy="5866656"/>
          </a:xfrm>
          <a:prstGeom prst="rect">
            <a:avLst/>
          </a:prstGeom>
          <a:noFill/>
        </p:spPr>
        <p:txBody>
          <a:bodyPr wrap="square" lIns="65837" tIns="32918" rIns="65837" bIns="32918" rtlCol="0">
            <a:spAutoFit/>
          </a:bodyPr>
          <a:lstStyle/>
          <a:p>
            <a:r>
              <a:rPr lang="en-US" sz="4320" b="1" dirty="0">
                <a:solidFill>
                  <a:srgbClr val="2D669D"/>
                </a:solidFill>
                <a:latin typeface="Arial"/>
                <a:cs typeface="Arial"/>
              </a:rPr>
              <a:t>Results</a:t>
            </a:r>
            <a:endParaRPr lang="en-US" sz="4320" dirty="0">
              <a:latin typeface="Arial"/>
              <a:cs typeface="Arial"/>
            </a:endParaRPr>
          </a:p>
          <a:p>
            <a:endParaRPr lang="en-US" sz="2401" dirty="0"/>
          </a:p>
          <a:p>
            <a:pPr marL="411440" indent="-411440" algn="just">
              <a:buFont typeface="Arial" panose="020B0604020202020204" pitchFamily="34" charset="0"/>
              <a:buChar char="•"/>
            </a:pPr>
            <a:r>
              <a:rPr lang="en-US" sz="2401" dirty="0" err="1"/>
              <a:t>PerfAngio</a:t>
            </a:r>
            <a:r>
              <a:rPr lang="en-US" sz="2401" dirty="0"/>
              <a:t>  provides unique insights into visualization of features never seen before on DSA. It has been successfully used to retrospectively analyze multi-center datasets. The software demonstrates  feasibility and performance to evaluate angiographic outcome in the multicenter trial TREVO2. It was also a useful tool to compare the impact of devices during </a:t>
            </a:r>
            <a:r>
              <a:rPr lang="en-US" sz="2401" dirty="0" err="1"/>
              <a:t>thrombectomy</a:t>
            </a:r>
            <a:r>
              <a:rPr lang="en-US" sz="2401" dirty="0"/>
              <a:t> and the hemodynamic impact of stenting in SAMMPRIS. </a:t>
            </a:r>
          </a:p>
          <a:p>
            <a:pPr marL="411440" indent="-411440" algn="just">
              <a:buFont typeface="Arial" panose="020B0604020202020204" pitchFamily="34" charset="0"/>
              <a:buChar char="•"/>
            </a:pPr>
            <a:r>
              <a:rPr lang="en-US" sz="2401" dirty="0"/>
              <a:t>Several ongoing research projects at UCLA are currently using </a:t>
            </a:r>
            <a:r>
              <a:rPr lang="en-US" sz="2401" dirty="0" err="1"/>
              <a:t>PerfAngio</a:t>
            </a:r>
            <a:r>
              <a:rPr lang="en-US" sz="2401" dirty="0"/>
              <a:t> to study several questions related to acute Stroke therapy, including identification of futile recanalization, detection of hemorrhagic transformation, correlation with MRI and CT and automatic quantification of reperfusion and collateral flow.</a:t>
            </a:r>
          </a:p>
          <a:p>
            <a:pPr marL="411440" indent="-411440">
              <a:buFont typeface="Arial"/>
              <a:buChar char="•"/>
            </a:pPr>
            <a:endParaRPr lang="en-US" sz="216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72126" y="7500158"/>
            <a:ext cx="9052560" cy="11552957"/>
          </a:xfrm>
          <a:prstGeom prst="rect">
            <a:avLst/>
          </a:prstGeom>
          <a:noFill/>
        </p:spPr>
        <p:txBody>
          <a:bodyPr wrap="square" lIns="65837" tIns="32918" rIns="65837" bIns="32918" rtlCol="0">
            <a:spAutoFit/>
          </a:bodyPr>
          <a:lstStyle/>
          <a:p>
            <a:endParaRPr lang="en-US" sz="2160" dirty="0">
              <a:latin typeface="Arial"/>
              <a:cs typeface="Arial"/>
            </a:endParaRPr>
          </a:p>
          <a:p>
            <a:r>
              <a:rPr lang="en-US" sz="2160" dirty="0">
                <a:latin typeface="Arial"/>
                <a:cs typeface="Arial"/>
              </a:rPr>
              <a:t>              </a:t>
            </a:r>
          </a:p>
          <a:p>
            <a:endParaRPr lang="en-US" sz="2160" dirty="0">
              <a:latin typeface="Arial"/>
              <a:cs typeface="Arial"/>
            </a:endParaRPr>
          </a:p>
          <a:p>
            <a:endParaRPr lang="en-US" sz="2160" dirty="0">
              <a:latin typeface="Arial"/>
              <a:cs typeface="Arial"/>
            </a:endParaRPr>
          </a:p>
          <a:p>
            <a:endParaRPr lang="en-US" sz="2160" dirty="0">
              <a:latin typeface="Arial"/>
              <a:cs typeface="Arial"/>
            </a:endParaRPr>
          </a:p>
          <a:p>
            <a:endParaRPr lang="en-US" sz="2160" dirty="0">
              <a:latin typeface="Arial"/>
              <a:cs typeface="Arial"/>
            </a:endParaRPr>
          </a:p>
          <a:p>
            <a:endParaRPr lang="en-US" sz="2160" dirty="0">
              <a:latin typeface="Arial"/>
              <a:cs typeface="Arial"/>
            </a:endParaRPr>
          </a:p>
          <a:p>
            <a:endParaRPr lang="en-US" sz="2160" dirty="0">
              <a:latin typeface="Arial"/>
              <a:cs typeface="Arial"/>
            </a:endParaRPr>
          </a:p>
          <a:p>
            <a:endParaRPr lang="en-US" sz="2160" dirty="0">
              <a:latin typeface="Arial"/>
              <a:cs typeface="Arial"/>
            </a:endParaRPr>
          </a:p>
          <a:p>
            <a:endParaRPr lang="en-US" sz="2160" dirty="0">
              <a:latin typeface="Arial"/>
              <a:cs typeface="Arial"/>
            </a:endParaRPr>
          </a:p>
          <a:p>
            <a:endParaRPr lang="en-US" sz="2160" dirty="0">
              <a:latin typeface="Arial"/>
              <a:cs typeface="Arial"/>
            </a:endParaRPr>
          </a:p>
          <a:p>
            <a:endParaRPr lang="en-US" sz="2160" dirty="0">
              <a:latin typeface="Arial"/>
              <a:cs typeface="Arial"/>
            </a:endParaRPr>
          </a:p>
          <a:p>
            <a:endParaRPr lang="en-US" sz="2160" dirty="0">
              <a:latin typeface="Arial"/>
              <a:cs typeface="Arial"/>
            </a:endParaRPr>
          </a:p>
          <a:p>
            <a:endParaRPr lang="en-US" sz="2160" dirty="0">
              <a:latin typeface="Arial"/>
              <a:cs typeface="Arial"/>
            </a:endParaRPr>
          </a:p>
          <a:p>
            <a:r>
              <a:rPr lang="en-US" sz="2160" dirty="0">
                <a:latin typeface="Arial"/>
                <a:cs typeface="Arial"/>
              </a:rPr>
              <a:t>                  </a:t>
            </a:r>
          </a:p>
          <a:p>
            <a:r>
              <a:rPr lang="en-US" sz="4320" b="1" dirty="0">
                <a:solidFill>
                  <a:srgbClr val="2D669D"/>
                </a:solidFill>
                <a:latin typeface="Arial"/>
                <a:cs typeface="Arial"/>
              </a:rPr>
              <a:t>Conclusion</a:t>
            </a:r>
          </a:p>
          <a:p>
            <a:endParaRPr lang="en-US" sz="1681" b="1" dirty="0">
              <a:solidFill>
                <a:srgbClr val="2D669D"/>
              </a:solidFill>
              <a:latin typeface="Arial"/>
              <a:cs typeface="Arial"/>
            </a:endParaRPr>
          </a:p>
          <a:p>
            <a:pPr marL="342864" indent="-342864" algn="just">
              <a:buFont typeface="Arial" panose="020B0604020202020204" pitchFamily="34" charset="0"/>
              <a:buChar char="•"/>
            </a:pPr>
            <a:r>
              <a:rPr lang="en-US" sz="2160" dirty="0"/>
              <a:t>This innovative imaging software can provide insights into Stroke from standard DSA. It is particularly promising for retrospective studies and during clot-retrieval interventions as it offers an objective, continuous measure to characterize angiographic observations.</a:t>
            </a:r>
          </a:p>
          <a:p>
            <a:endParaRPr lang="en-US" sz="2160" dirty="0"/>
          </a:p>
          <a:p>
            <a:r>
              <a:rPr lang="en-US" sz="4320" b="1" dirty="0">
                <a:solidFill>
                  <a:srgbClr val="2D669D"/>
                </a:solidFill>
                <a:latin typeface="Arial"/>
                <a:cs typeface="Arial"/>
              </a:rPr>
              <a:t>References</a:t>
            </a:r>
          </a:p>
          <a:p>
            <a:endParaRPr lang="en-US" sz="1681" b="1" dirty="0">
              <a:solidFill>
                <a:srgbClr val="2D669D"/>
              </a:solidFill>
              <a:latin typeface="Arial"/>
              <a:cs typeface="Arial"/>
            </a:endParaRPr>
          </a:p>
          <a:p>
            <a:pPr marL="411440" indent="-411440">
              <a:buFont typeface="Arial"/>
              <a:buChar char="•"/>
            </a:pPr>
            <a:r>
              <a:rPr lang="en-US" sz="2160" dirty="0"/>
              <a:t>D. Liebeskind, F. </a:t>
            </a:r>
            <a:r>
              <a:rPr lang="en-US" sz="2160" dirty="0" err="1"/>
              <a:t>Scalzo</a:t>
            </a:r>
            <a:r>
              <a:rPr lang="en-US" sz="2160" dirty="0"/>
              <a:t>, N. </a:t>
            </a:r>
            <a:r>
              <a:rPr lang="en-US" sz="2160" dirty="0" err="1"/>
              <a:t>Sanossian</a:t>
            </a:r>
            <a:r>
              <a:rPr lang="en-US" sz="2160" dirty="0"/>
              <a:t>, R. Gupta, T. </a:t>
            </a:r>
            <a:r>
              <a:rPr lang="en-US" sz="2160" dirty="0" err="1"/>
              <a:t>Jovin</a:t>
            </a:r>
            <a:r>
              <a:rPr lang="en-US" sz="2160" dirty="0"/>
              <a:t>, G. Walker, G. Albers, H. </a:t>
            </a:r>
            <a:r>
              <a:rPr lang="en-US" sz="2160" dirty="0" err="1"/>
              <a:t>Lutsep</a:t>
            </a:r>
            <a:r>
              <a:rPr lang="en-US" sz="2160" dirty="0"/>
              <a:t>, W. Smith, R. </a:t>
            </a:r>
            <a:r>
              <a:rPr lang="en-US" sz="2160" dirty="0" err="1"/>
              <a:t>Nogueira</a:t>
            </a:r>
            <a:r>
              <a:rPr lang="en-US" sz="2160" dirty="0"/>
              <a:t>. </a:t>
            </a:r>
            <a:r>
              <a:rPr lang="en-US" sz="2160" b="1" dirty="0"/>
              <a:t>Perfusion Angiography in TREVO2</a:t>
            </a:r>
            <a:r>
              <a:rPr lang="en-US" sz="2160" dirty="0"/>
              <a:t>: </a:t>
            </a:r>
            <a:r>
              <a:rPr lang="en-US" sz="2160" b="1" dirty="0"/>
              <a:t>Quantitative Reperfusion After Endovascular Therapy in Acute Stroke. </a:t>
            </a:r>
            <a:r>
              <a:rPr lang="en-US" sz="2160" i="1" dirty="0"/>
              <a:t>Stroke.2013; 44: AWP39.</a:t>
            </a:r>
          </a:p>
          <a:p>
            <a:endParaRPr lang="en-US" sz="2160" i="1" dirty="0"/>
          </a:p>
          <a:p>
            <a:pPr marL="411440" indent="-411440">
              <a:buFont typeface="Arial"/>
              <a:buChar char="•"/>
            </a:pPr>
            <a:r>
              <a:rPr lang="en-US" sz="2160" dirty="0"/>
              <a:t>D. Liebeskind, G. </a:t>
            </a:r>
            <a:r>
              <a:rPr lang="en-US" sz="2160" dirty="0" err="1"/>
              <a:t>Szilagyi</a:t>
            </a:r>
            <a:r>
              <a:rPr lang="en-US" sz="2160" dirty="0"/>
              <a:t>, S. Black , B. Buck</a:t>
            </a:r>
            <a:r>
              <a:rPr lang="en-US" sz="2160" b="1" dirty="0"/>
              <a:t>. Perfusion Angiography: a novel technique for characterization of perfusion in cerebral ischemia</a:t>
            </a:r>
            <a:r>
              <a:rPr lang="en-US" sz="2160" dirty="0"/>
              <a:t>. </a:t>
            </a:r>
            <a:r>
              <a:rPr lang="en-US" sz="2160" i="1" dirty="0"/>
              <a:t>Stroke.2008,39:576.</a:t>
            </a:r>
          </a:p>
          <a:p>
            <a:pPr marL="411440" indent="-411440">
              <a:buFont typeface="Arial"/>
              <a:buChar char="•"/>
            </a:pPr>
            <a:endParaRPr lang="en-US" sz="2160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81573" y="16850276"/>
            <a:ext cx="95777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160" i="1" dirty="0">
                <a:solidFill>
                  <a:srgbClr val="8C8C83"/>
                </a:solidFill>
                <a:cs typeface="Arial"/>
              </a:rPr>
              <a:t>Figure 1. Illustration of perfusion angiography applied to a DSA run obtained from a patient with acute ischemic stroke (after successful MCA m1 recanalization). </a:t>
            </a:r>
          </a:p>
          <a:p>
            <a:pPr algn="just"/>
            <a:r>
              <a:rPr lang="en-US" sz="2160" i="1" dirty="0">
                <a:solidFill>
                  <a:srgbClr val="8C8C83"/>
                </a:solidFill>
                <a:cs typeface="Arial"/>
              </a:rPr>
              <a:t>The DSA run, whose subset of images is shown in the upper row, is used to compute CBV, CBF, MTT, TTP, and </a:t>
            </a:r>
            <a:r>
              <a:rPr lang="en-US" sz="2160" i="1" dirty="0" err="1">
                <a:solidFill>
                  <a:srgbClr val="8C8C83"/>
                </a:solidFill>
                <a:cs typeface="Arial"/>
              </a:rPr>
              <a:t>Tmax</a:t>
            </a:r>
            <a:r>
              <a:rPr lang="en-US" sz="2160" i="1" dirty="0">
                <a:solidFill>
                  <a:srgbClr val="8C8C83"/>
                </a:solidFill>
                <a:cs typeface="Arial"/>
              </a:rPr>
              <a:t>. Results are normalized to match a color-scale. </a:t>
            </a:r>
          </a:p>
          <a:p>
            <a:pPr algn="just"/>
            <a:r>
              <a:rPr lang="en-US" sz="2160" i="1" dirty="0" err="1">
                <a:solidFill>
                  <a:srgbClr val="8C8C83"/>
                </a:solidFill>
                <a:cs typeface="Arial"/>
              </a:rPr>
              <a:t>Tmax</a:t>
            </a:r>
            <a:r>
              <a:rPr lang="en-US" sz="2160" i="1" dirty="0">
                <a:solidFill>
                  <a:srgbClr val="8C8C83"/>
                </a:solidFill>
                <a:cs typeface="Arial"/>
              </a:rPr>
              <a:t> &gt; 6 sec is shown in red.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1570" y="12488680"/>
            <a:ext cx="9577706" cy="39220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0799798" y="3242417"/>
            <a:ext cx="137726" cy="15940522"/>
          </a:xfrm>
          <a:prstGeom prst="rect">
            <a:avLst/>
          </a:prstGeom>
          <a:solidFill>
            <a:srgbClr val="FDBB30"/>
          </a:solidFill>
          <a:ln w="9525" cap="rnd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2160">
              <a:latin typeface="Arial" charset="0"/>
              <a:ea typeface="ＭＳ Ｐゴシック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5470" y="4469424"/>
            <a:ext cx="4585872" cy="6470642"/>
          </a:xfrm>
          <a:prstGeom prst="rect">
            <a:avLst/>
          </a:prstGeom>
        </p:spPr>
      </p:pic>
      <p:sp>
        <p:nvSpPr>
          <p:cNvPr id="21" name="Rectangle 20"/>
          <p:cNvSpPr>
            <a:spLocks noChangeArrowheads="1"/>
          </p:cNvSpPr>
          <p:nvPr/>
        </p:nvSpPr>
        <p:spPr bwMode="auto">
          <a:xfrm flipH="1">
            <a:off x="22047124" y="3242417"/>
            <a:ext cx="137160" cy="15940522"/>
          </a:xfrm>
          <a:prstGeom prst="rect">
            <a:avLst/>
          </a:prstGeom>
          <a:solidFill>
            <a:srgbClr val="FDBB30"/>
          </a:solidFill>
          <a:ln w="9525" cap="rnd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2160">
              <a:latin typeface="Arial" charset="0"/>
              <a:ea typeface="ＭＳ Ｐゴシック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 rot="5400000">
            <a:off x="16390620" y="-13285365"/>
            <a:ext cx="137160" cy="32918402"/>
          </a:xfrm>
          <a:prstGeom prst="rect">
            <a:avLst/>
          </a:prstGeom>
          <a:solidFill>
            <a:srgbClr val="FDBB30"/>
          </a:solidFill>
          <a:ln w="9525" cap="rnd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2160">
              <a:latin typeface="Arial" charset="0"/>
              <a:ea typeface="ＭＳ Ｐゴシック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0BEC0E1-4EAC-448E-90A7-88E142917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3214" y="12985956"/>
            <a:ext cx="2375063" cy="581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D467BD-3754-4822-97EF-CE8B0A6537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2242" y="13760603"/>
            <a:ext cx="6962153" cy="8598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F08D6D-FCF3-4093-99E9-D6607893FB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654" y="16145753"/>
            <a:ext cx="3559277" cy="336401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AF262630-7949-479F-A536-F13BB5CC3E70}"/>
              </a:ext>
            </a:extLst>
          </p:cNvPr>
          <p:cNvGrpSpPr/>
          <p:nvPr/>
        </p:nvGrpSpPr>
        <p:grpSpPr>
          <a:xfrm>
            <a:off x="4128109" y="15779342"/>
            <a:ext cx="3366755" cy="4138116"/>
            <a:chOff x="4211681" y="15783631"/>
            <a:chExt cx="3366755" cy="4138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839184C-44E8-483F-BC38-52BACF710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11681" y="17843525"/>
              <a:ext cx="1550420" cy="207822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8EE0826-CCD5-4803-B9F8-872D97BC6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11681" y="15783631"/>
              <a:ext cx="1550420" cy="212340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4477DC8-C78C-48DD-A239-ECE5853BF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783851" y="15802659"/>
              <a:ext cx="1794585" cy="216398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E8ADCE2-9605-440A-9A33-FE2D58466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783851" y="17966642"/>
              <a:ext cx="1794585" cy="1955105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6C63FBC-13A0-4EDF-BF25-F72D64A7946A}"/>
              </a:ext>
            </a:extLst>
          </p:cNvPr>
          <p:cNvSpPr txBox="1"/>
          <p:nvPr/>
        </p:nvSpPr>
        <p:spPr>
          <a:xfrm>
            <a:off x="7586645" y="15798370"/>
            <a:ext cx="2804264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160" i="1" dirty="0">
                <a:solidFill>
                  <a:srgbClr val="8C8C83"/>
                </a:solidFill>
                <a:cs typeface="Arial"/>
              </a:rPr>
              <a:t>Figure 1. the results are successful when the skull is properly aligned and without too much noises. The robustness is compromised when noises are present   </a:t>
            </a:r>
          </a:p>
          <a:p>
            <a:pPr algn="just"/>
            <a:endParaRPr lang="en-US" sz="2160" i="1" dirty="0">
              <a:solidFill>
                <a:srgbClr val="8C8C83"/>
              </a:solidFill>
              <a:cs typeface="Arial"/>
            </a:endParaRPr>
          </a:p>
          <a:p>
            <a:pPr algn="just"/>
            <a:r>
              <a:rPr lang="en-US" sz="2160" i="1" dirty="0">
                <a:solidFill>
                  <a:srgbClr val="8C8C83"/>
                </a:solidFill>
                <a:cs typeface="Arial"/>
              </a:rPr>
              <a:t>Figure 2. A breakdown of the accuracy of random forest model by normalizing the error</a:t>
            </a:r>
          </a:p>
        </p:txBody>
      </p:sp>
    </p:spTree>
    <p:extLst>
      <p:ext uri="{BB962C8B-B14F-4D97-AF65-F5344CB8AC3E}">
        <p14:creationId xmlns:p14="http://schemas.microsoft.com/office/powerpoint/2010/main" val="3365333904"/>
      </p:ext>
    </p:extLst>
  </p:cSld>
  <p:clrMapOvr>
    <a:masterClrMapping/>
  </p:clrMapOvr>
</p:sld>
</file>

<file path=ppt/theme/theme1.xml><?xml version="1.0" encoding="utf-8"?>
<a:theme xmlns:a="http://schemas.openxmlformats.org/drawingml/2006/main" name="36x60Po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36x60Poster</Template>
  <TotalTime>607</TotalTime>
  <Words>565</Words>
  <Application>Microsoft Office PowerPoint</Application>
  <PresentationFormat>Custom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36x60Poster</vt:lpstr>
      <vt:lpstr>Skull Stripping for MRI: a deep CNN approach </vt:lpstr>
    </vt:vector>
  </TitlesOfParts>
  <Manager/>
  <Company>UCLA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PerfAngio: A Software Solution for Quantitative Perfusion Angiography </dc:title>
  <dc:subject/>
  <dc:creator>Fabien</dc:creator>
  <cp:keywords/>
  <dc:description/>
  <cp:lastModifiedBy>Kaiyuan Chen</cp:lastModifiedBy>
  <cp:revision>75</cp:revision>
  <dcterms:created xsi:type="dcterms:W3CDTF">2014-02-05T19:15:20Z</dcterms:created>
  <dcterms:modified xsi:type="dcterms:W3CDTF">2018-05-28T22:17:43Z</dcterms:modified>
  <cp:category/>
</cp:coreProperties>
</file>