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763028" rtl="0" eaLnBrk="1" latinLnBrk="0" hangingPunct="1">
      <a:defRPr sz="6997" kern="1200">
        <a:solidFill>
          <a:schemeClr val="tx1"/>
        </a:solidFill>
        <a:latin typeface="+mn-lt"/>
        <a:ea typeface="+mn-ea"/>
        <a:cs typeface="+mn-cs"/>
      </a:defRPr>
    </a:lvl1pPr>
    <a:lvl2pPr marL="1763028" algn="l" defTabSz="1763028" rtl="0" eaLnBrk="1" latinLnBrk="0" hangingPunct="1">
      <a:defRPr sz="6997" kern="1200">
        <a:solidFill>
          <a:schemeClr val="tx1"/>
        </a:solidFill>
        <a:latin typeface="+mn-lt"/>
        <a:ea typeface="+mn-ea"/>
        <a:cs typeface="+mn-cs"/>
      </a:defRPr>
    </a:lvl2pPr>
    <a:lvl3pPr marL="3526055" algn="l" defTabSz="1763028" rtl="0" eaLnBrk="1" latinLnBrk="0" hangingPunct="1">
      <a:defRPr sz="6997" kern="1200">
        <a:solidFill>
          <a:schemeClr val="tx1"/>
        </a:solidFill>
        <a:latin typeface="+mn-lt"/>
        <a:ea typeface="+mn-ea"/>
        <a:cs typeface="+mn-cs"/>
      </a:defRPr>
    </a:lvl3pPr>
    <a:lvl4pPr marL="5289079" algn="l" defTabSz="1763028" rtl="0" eaLnBrk="1" latinLnBrk="0" hangingPunct="1">
      <a:defRPr sz="6997" kern="1200">
        <a:solidFill>
          <a:schemeClr val="tx1"/>
        </a:solidFill>
        <a:latin typeface="+mn-lt"/>
        <a:ea typeface="+mn-ea"/>
        <a:cs typeface="+mn-cs"/>
      </a:defRPr>
    </a:lvl4pPr>
    <a:lvl5pPr marL="7052106" algn="l" defTabSz="1763028" rtl="0" eaLnBrk="1" latinLnBrk="0" hangingPunct="1">
      <a:defRPr sz="6997" kern="1200">
        <a:solidFill>
          <a:schemeClr val="tx1"/>
        </a:solidFill>
        <a:latin typeface="+mn-lt"/>
        <a:ea typeface="+mn-ea"/>
        <a:cs typeface="+mn-cs"/>
      </a:defRPr>
    </a:lvl5pPr>
    <a:lvl6pPr marL="8815133" algn="l" defTabSz="1763028" rtl="0" eaLnBrk="1" latinLnBrk="0" hangingPunct="1">
      <a:defRPr sz="6997" kern="1200">
        <a:solidFill>
          <a:schemeClr val="tx1"/>
        </a:solidFill>
        <a:latin typeface="+mn-lt"/>
        <a:ea typeface="+mn-ea"/>
        <a:cs typeface="+mn-cs"/>
      </a:defRPr>
    </a:lvl6pPr>
    <a:lvl7pPr marL="10578156" algn="l" defTabSz="1763028" rtl="0" eaLnBrk="1" latinLnBrk="0" hangingPunct="1">
      <a:defRPr sz="6997" kern="1200">
        <a:solidFill>
          <a:schemeClr val="tx1"/>
        </a:solidFill>
        <a:latin typeface="+mn-lt"/>
        <a:ea typeface="+mn-ea"/>
        <a:cs typeface="+mn-cs"/>
      </a:defRPr>
    </a:lvl7pPr>
    <a:lvl8pPr marL="12341184" algn="l" defTabSz="1763028" rtl="0" eaLnBrk="1" latinLnBrk="0" hangingPunct="1">
      <a:defRPr sz="6997" kern="1200">
        <a:solidFill>
          <a:schemeClr val="tx1"/>
        </a:solidFill>
        <a:latin typeface="+mn-lt"/>
        <a:ea typeface="+mn-ea"/>
        <a:cs typeface="+mn-cs"/>
      </a:defRPr>
    </a:lvl8pPr>
    <a:lvl9pPr marL="14104211" algn="l" defTabSz="1763028" rtl="0" eaLnBrk="1" latinLnBrk="0" hangingPunct="1">
      <a:defRPr sz="6997"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21B98B-1EBB-9544-8C6F-695382D923D2}">
          <p14:sldIdLst>
            <p14:sldId id="256"/>
          </p14:sldIdLst>
        </p14:section>
      </p14:sectionLst>
    </p:ext>
    <p:ext uri="{EFAFB233-063F-42B5-8137-9DF3F51BA10A}">
      <p15:sldGuideLst xmlns:p15="http://schemas.microsoft.com/office/powerpoint/2012/main">
        <p15:guide id="1" orient="horz" pos="999"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C83"/>
    <a:srgbClr val="2D66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597" autoAdjust="0"/>
    <p:restoredTop sz="94660"/>
  </p:normalViewPr>
  <p:slideViewPr>
    <p:cSldViewPr snapToGrid="0" snapToObjects="1">
      <p:cViewPr>
        <p:scale>
          <a:sx n="53" d="100"/>
          <a:sy n="53" d="100"/>
        </p:scale>
        <p:origin x="164" y="-368"/>
      </p:cViewPr>
      <p:guideLst>
        <p:guide orient="horz" pos="99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AD25-F83A-E84F-8A45-00F8F1023B42}" type="datetimeFigureOut">
              <a:rPr lang="en-US" smtClean="0"/>
              <a:t>5/30/2018</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945A79-3C79-CC44-A8DE-6A8DA6515915}" type="slidenum">
              <a:rPr lang="en-US" smtClean="0"/>
              <a:t>‹#›</a:t>
            </a:fld>
            <a:endParaRPr lang="en-US"/>
          </a:p>
        </p:txBody>
      </p:sp>
    </p:spTree>
    <p:extLst>
      <p:ext uri="{BB962C8B-B14F-4D97-AF65-F5344CB8AC3E}">
        <p14:creationId xmlns:p14="http://schemas.microsoft.com/office/powerpoint/2010/main" val="2788277937"/>
      </p:ext>
    </p:extLst>
  </p:cSld>
  <p:clrMap bg1="lt1" tx1="dk1" bg2="lt2" tx2="dk2" accent1="accent1" accent2="accent2" accent3="accent3" accent4="accent4" accent5="accent5" accent6="accent6" hlink="hlink" folHlink="folHlink"/>
  <p:notesStyle>
    <a:lvl1pPr marL="0" algn="l" defTabSz="1763028" rtl="0" eaLnBrk="1" latinLnBrk="0" hangingPunct="1">
      <a:defRPr sz="4625" kern="1200">
        <a:solidFill>
          <a:schemeClr val="tx1"/>
        </a:solidFill>
        <a:latin typeface="+mn-lt"/>
        <a:ea typeface="+mn-ea"/>
        <a:cs typeface="+mn-cs"/>
      </a:defRPr>
    </a:lvl1pPr>
    <a:lvl2pPr marL="1763028" algn="l" defTabSz="1763028" rtl="0" eaLnBrk="1" latinLnBrk="0" hangingPunct="1">
      <a:defRPr sz="4625" kern="1200">
        <a:solidFill>
          <a:schemeClr val="tx1"/>
        </a:solidFill>
        <a:latin typeface="+mn-lt"/>
        <a:ea typeface="+mn-ea"/>
        <a:cs typeface="+mn-cs"/>
      </a:defRPr>
    </a:lvl2pPr>
    <a:lvl3pPr marL="3526055" algn="l" defTabSz="1763028" rtl="0" eaLnBrk="1" latinLnBrk="0" hangingPunct="1">
      <a:defRPr sz="4625" kern="1200">
        <a:solidFill>
          <a:schemeClr val="tx1"/>
        </a:solidFill>
        <a:latin typeface="+mn-lt"/>
        <a:ea typeface="+mn-ea"/>
        <a:cs typeface="+mn-cs"/>
      </a:defRPr>
    </a:lvl3pPr>
    <a:lvl4pPr marL="5289079" algn="l" defTabSz="1763028" rtl="0" eaLnBrk="1" latinLnBrk="0" hangingPunct="1">
      <a:defRPr sz="4625" kern="1200">
        <a:solidFill>
          <a:schemeClr val="tx1"/>
        </a:solidFill>
        <a:latin typeface="+mn-lt"/>
        <a:ea typeface="+mn-ea"/>
        <a:cs typeface="+mn-cs"/>
      </a:defRPr>
    </a:lvl4pPr>
    <a:lvl5pPr marL="7052106" algn="l" defTabSz="1763028" rtl="0" eaLnBrk="1" latinLnBrk="0" hangingPunct="1">
      <a:defRPr sz="4625" kern="1200">
        <a:solidFill>
          <a:schemeClr val="tx1"/>
        </a:solidFill>
        <a:latin typeface="+mn-lt"/>
        <a:ea typeface="+mn-ea"/>
        <a:cs typeface="+mn-cs"/>
      </a:defRPr>
    </a:lvl5pPr>
    <a:lvl6pPr marL="8815133" algn="l" defTabSz="1763028" rtl="0" eaLnBrk="1" latinLnBrk="0" hangingPunct="1">
      <a:defRPr sz="4625" kern="1200">
        <a:solidFill>
          <a:schemeClr val="tx1"/>
        </a:solidFill>
        <a:latin typeface="+mn-lt"/>
        <a:ea typeface="+mn-ea"/>
        <a:cs typeface="+mn-cs"/>
      </a:defRPr>
    </a:lvl6pPr>
    <a:lvl7pPr marL="10578156" algn="l" defTabSz="1763028" rtl="0" eaLnBrk="1" latinLnBrk="0" hangingPunct="1">
      <a:defRPr sz="4625" kern="1200">
        <a:solidFill>
          <a:schemeClr val="tx1"/>
        </a:solidFill>
        <a:latin typeface="+mn-lt"/>
        <a:ea typeface="+mn-ea"/>
        <a:cs typeface="+mn-cs"/>
      </a:defRPr>
    </a:lvl7pPr>
    <a:lvl8pPr marL="12341184" algn="l" defTabSz="1763028" rtl="0" eaLnBrk="1" latinLnBrk="0" hangingPunct="1">
      <a:defRPr sz="4625" kern="1200">
        <a:solidFill>
          <a:schemeClr val="tx1"/>
        </a:solidFill>
        <a:latin typeface="+mn-lt"/>
        <a:ea typeface="+mn-ea"/>
        <a:cs typeface="+mn-cs"/>
      </a:defRPr>
    </a:lvl8pPr>
    <a:lvl9pPr marL="14104211" algn="l" defTabSz="1763028" rtl="0" eaLnBrk="1" latinLnBrk="0" hangingPunct="1">
      <a:defRPr sz="46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945A79-3C79-CC44-A8DE-6A8DA6515915}" type="slidenum">
              <a:rPr lang="en-US" smtClean="0"/>
              <a:t>1</a:t>
            </a:fld>
            <a:endParaRPr lang="en-US"/>
          </a:p>
        </p:txBody>
      </p:sp>
    </p:spTree>
    <p:extLst>
      <p:ext uri="{BB962C8B-B14F-4D97-AF65-F5344CB8AC3E}">
        <p14:creationId xmlns:p14="http://schemas.microsoft.com/office/powerpoint/2010/main" val="2329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614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21729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692760" rtl="0" eaLnBrk="1" latinLnBrk="0" hangingPunct="1">
        <a:spcBef>
          <a:spcPct val="0"/>
        </a:spcBef>
        <a:buNone/>
        <a:defRPr sz="16319" kern="1200">
          <a:solidFill>
            <a:schemeClr val="tx1"/>
          </a:solidFill>
          <a:latin typeface="+mj-lt"/>
          <a:ea typeface="+mj-ea"/>
          <a:cs typeface="+mj-cs"/>
        </a:defRPr>
      </a:lvl1pPr>
    </p:titleStyle>
    <p:bodyStyle>
      <a:lvl1pPr marL="1269569" indent="-1269569" algn="l" defTabSz="1692760" rtl="0" eaLnBrk="1" latinLnBrk="0" hangingPunct="1">
        <a:spcBef>
          <a:spcPct val="20000"/>
        </a:spcBef>
        <a:buFont typeface="Arial"/>
        <a:buChar char="•"/>
        <a:defRPr sz="11880" kern="1200">
          <a:solidFill>
            <a:schemeClr val="tx1"/>
          </a:solidFill>
          <a:latin typeface="+mn-lt"/>
          <a:ea typeface="+mn-ea"/>
          <a:cs typeface="+mn-cs"/>
        </a:defRPr>
      </a:lvl1pPr>
      <a:lvl2pPr marL="2750731" indent="-1057975" algn="l" defTabSz="1692760" rtl="0" eaLnBrk="1" latinLnBrk="0" hangingPunct="1">
        <a:spcBef>
          <a:spcPct val="20000"/>
        </a:spcBef>
        <a:buFont typeface="Arial"/>
        <a:buChar char="–"/>
        <a:defRPr sz="10318" kern="1200">
          <a:solidFill>
            <a:schemeClr val="tx1"/>
          </a:solidFill>
          <a:latin typeface="+mn-lt"/>
          <a:ea typeface="+mn-ea"/>
          <a:cs typeface="+mn-cs"/>
        </a:defRPr>
      </a:lvl2pPr>
      <a:lvl3pPr marL="4231894" indent="-846378" algn="l" defTabSz="1692760" rtl="0" eaLnBrk="1" latinLnBrk="0" hangingPunct="1">
        <a:spcBef>
          <a:spcPct val="20000"/>
        </a:spcBef>
        <a:buFont typeface="Arial"/>
        <a:buChar char="•"/>
        <a:defRPr sz="8878" kern="1200">
          <a:solidFill>
            <a:schemeClr val="tx1"/>
          </a:solidFill>
          <a:latin typeface="+mn-lt"/>
          <a:ea typeface="+mn-ea"/>
          <a:cs typeface="+mn-cs"/>
        </a:defRPr>
      </a:lvl3pPr>
      <a:lvl4pPr marL="5924653" indent="-846378" algn="l" defTabSz="1692760" rtl="0" eaLnBrk="1" latinLnBrk="0" hangingPunct="1">
        <a:spcBef>
          <a:spcPct val="20000"/>
        </a:spcBef>
        <a:buFont typeface="Arial"/>
        <a:buChar char="–"/>
        <a:defRPr sz="7438" kern="1200">
          <a:solidFill>
            <a:schemeClr val="tx1"/>
          </a:solidFill>
          <a:latin typeface="+mn-lt"/>
          <a:ea typeface="+mn-ea"/>
          <a:cs typeface="+mn-cs"/>
        </a:defRPr>
      </a:lvl4pPr>
      <a:lvl5pPr marL="7617413" indent="-846378" algn="l" defTabSz="1692760" rtl="0" eaLnBrk="1" latinLnBrk="0" hangingPunct="1">
        <a:spcBef>
          <a:spcPct val="20000"/>
        </a:spcBef>
        <a:buFont typeface="Arial"/>
        <a:buChar char="»"/>
        <a:defRPr sz="7438" kern="1200">
          <a:solidFill>
            <a:schemeClr val="tx1"/>
          </a:solidFill>
          <a:latin typeface="+mn-lt"/>
          <a:ea typeface="+mn-ea"/>
          <a:cs typeface="+mn-cs"/>
        </a:defRPr>
      </a:lvl5pPr>
      <a:lvl6pPr marL="9310169" indent="-846378" algn="l" defTabSz="1692760" rtl="0" eaLnBrk="1" latinLnBrk="0" hangingPunct="1">
        <a:spcBef>
          <a:spcPct val="20000"/>
        </a:spcBef>
        <a:buFont typeface="Arial"/>
        <a:buChar char="•"/>
        <a:defRPr sz="7438" kern="1200">
          <a:solidFill>
            <a:schemeClr val="tx1"/>
          </a:solidFill>
          <a:latin typeface="+mn-lt"/>
          <a:ea typeface="+mn-ea"/>
          <a:cs typeface="+mn-cs"/>
        </a:defRPr>
      </a:lvl6pPr>
      <a:lvl7pPr marL="11002928" indent="-846378" algn="l" defTabSz="1692760" rtl="0" eaLnBrk="1" latinLnBrk="0" hangingPunct="1">
        <a:spcBef>
          <a:spcPct val="20000"/>
        </a:spcBef>
        <a:buFont typeface="Arial"/>
        <a:buChar char="•"/>
        <a:defRPr sz="7438" kern="1200">
          <a:solidFill>
            <a:schemeClr val="tx1"/>
          </a:solidFill>
          <a:latin typeface="+mn-lt"/>
          <a:ea typeface="+mn-ea"/>
          <a:cs typeface="+mn-cs"/>
        </a:defRPr>
      </a:lvl7pPr>
      <a:lvl8pPr marL="12695688" indent="-846378" algn="l" defTabSz="1692760" rtl="0" eaLnBrk="1" latinLnBrk="0" hangingPunct="1">
        <a:spcBef>
          <a:spcPct val="20000"/>
        </a:spcBef>
        <a:buFont typeface="Arial"/>
        <a:buChar char="•"/>
        <a:defRPr sz="7438" kern="1200">
          <a:solidFill>
            <a:schemeClr val="tx1"/>
          </a:solidFill>
          <a:latin typeface="+mn-lt"/>
          <a:ea typeface="+mn-ea"/>
          <a:cs typeface="+mn-cs"/>
        </a:defRPr>
      </a:lvl8pPr>
      <a:lvl9pPr marL="14388444" indent="-846378" algn="l" defTabSz="1692760" rtl="0" eaLnBrk="1" latinLnBrk="0" hangingPunct="1">
        <a:spcBef>
          <a:spcPct val="20000"/>
        </a:spcBef>
        <a:buFont typeface="Arial"/>
        <a:buChar char="•"/>
        <a:defRPr sz="7438" kern="1200">
          <a:solidFill>
            <a:schemeClr val="tx1"/>
          </a:solidFill>
          <a:latin typeface="+mn-lt"/>
          <a:ea typeface="+mn-ea"/>
          <a:cs typeface="+mn-cs"/>
        </a:defRPr>
      </a:lvl9pPr>
    </p:bodyStyle>
    <p:otherStyle>
      <a:defPPr>
        <a:defRPr lang="en-US"/>
      </a:defPPr>
      <a:lvl1pPr marL="0" algn="l" defTabSz="1692760" rtl="0" eaLnBrk="1" latinLnBrk="0" hangingPunct="1">
        <a:defRPr sz="6718" kern="1200">
          <a:solidFill>
            <a:schemeClr val="tx1"/>
          </a:solidFill>
          <a:latin typeface="+mn-lt"/>
          <a:ea typeface="+mn-ea"/>
          <a:cs typeface="+mn-cs"/>
        </a:defRPr>
      </a:lvl1pPr>
      <a:lvl2pPr marL="1692760" algn="l" defTabSz="1692760" rtl="0" eaLnBrk="1" latinLnBrk="0" hangingPunct="1">
        <a:defRPr sz="6718" kern="1200">
          <a:solidFill>
            <a:schemeClr val="tx1"/>
          </a:solidFill>
          <a:latin typeface="+mn-lt"/>
          <a:ea typeface="+mn-ea"/>
          <a:cs typeface="+mn-cs"/>
        </a:defRPr>
      </a:lvl2pPr>
      <a:lvl3pPr marL="3385516" algn="l" defTabSz="1692760" rtl="0" eaLnBrk="1" latinLnBrk="0" hangingPunct="1">
        <a:defRPr sz="6718" kern="1200">
          <a:solidFill>
            <a:schemeClr val="tx1"/>
          </a:solidFill>
          <a:latin typeface="+mn-lt"/>
          <a:ea typeface="+mn-ea"/>
          <a:cs typeface="+mn-cs"/>
        </a:defRPr>
      </a:lvl3pPr>
      <a:lvl4pPr marL="5078275" algn="l" defTabSz="1692760" rtl="0" eaLnBrk="1" latinLnBrk="0" hangingPunct="1">
        <a:defRPr sz="6718" kern="1200">
          <a:solidFill>
            <a:schemeClr val="tx1"/>
          </a:solidFill>
          <a:latin typeface="+mn-lt"/>
          <a:ea typeface="+mn-ea"/>
          <a:cs typeface="+mn-cs"/>
        </a:defRPr>
      </a:lvl4pPr>
      <a:lvl5pPr marL="6771035" algn="l" defTabSz="1692760" rtl="0" eaLnBrk="1" latinLnBrk="0" hangingPunct="1">
        <a:defRPr sz="6718" kern="1200">
          <a:solidFill>
            <a:schemeClr val="tx1"/>
          </a:solidFill>
          <a:latin typeface="+mn-lt"/>
          <a:ea typeface="+mn-ea"/>
          <a:cs typeface="+mn-cs"/>
        </a:defRPr>
      </a:lvl5pPr>
      <a:lvl6pPr marL="8463791" algn="l" defTabSz="1692760" rtl="0" eaLnBrk="1" latinLnBrk="0" hangingPunct="1">
        <a:defRPr sz="6718" kern="1200">
          <a:solidFill>
            <a:schemeClr val="tx1"/>
          </a:solidFill>
          <a:latin typeface="+mn-lt"/>
          <a:ea typeface="+mn-ea"/>
          <a:cs typeface="+mn-cs"/>
        </a:defRPr>
      </a:lvl6pPr>
      <a:lvl7pPr marL="10156550" algn="l" defTabSz="1692760" rtl="0" eaLnBrk="1" latinLnBrk="0" hangingPunct="1">
        <a:defRPr sz="6718" kern="1200">
          <a:solidFill>
            <a:schemeClr val="tx1"/>
          </a:solidFill>
          <a:latin typeface="+mn-lt"/>
          <a:ea typeface="+mn-ea"/>
          <a:cs typeface="+mn-cs"/>
        </a:defRPr>
      </a:lvl7pPr>
      <a:lvl8pPr marL="11849306" algn="l" defTabSz="1692760" rtl="0" eaLnBrk="1" latinLnBrk="0" hangingPunct="1">
        <a:defRPr sz="6718" kern="1200">
          <a:solidFill>
            <a:schemeClr val="tx1"/>
          </a:solidFill>
          <a:latin typeface="+mn-lt"/>
          <a:ea typeface="+mn-ea"/>
          <a:cs typeface="+mn-cs"/>
        </a:defRPr>
      </a:lvl8pPr>
      <a:lvl9pPr marL="13542066" algn="l" defTabSz="1692760" rtl="0" eaLnBrk="1" latinLnBrk="0" hangingPunct="1">
        <a:defRPr sz="67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D94D94-BA53-E249-B0AE-C6BFD8171E18}"/>
              </a:ext>
            </a:extLst>
          </p:cNvPr>
          <p:cNvPicPr>
            <a:picLocks noChangeAspect="1"/>
          </p:cNvPicPr>
          <p:nvPr/>
        </p:nvPicPr>
        <p:blipFill>
          <a:blip r:embed="rId3"/>
          <a:stretch>
            <a:fillRect/>
          </a:stretch>
        </p:blipFill>
        <p:spPr>
          <a:xfrm>
            <a:off x="12324214" y="8931377"/>
            <a:ext cx="4211223" cy="2405648"/>
          </a:xfrm>
          <a:prstGeom prst="rect">
            <a:avLst/>
          </a:prstGeom>
        </p:spPr>
      </p:pic>
      <p:sp>
        <p:nvSpPr>
          <p:cNvPr id="7" name="TextBox 6"/>
          <p:cNvSpPr txBox="1"/>
          <p:nvPr/>
        </p:nvSpPr>
        <p:spPr>
          <a:xfrm>
            <a:off x="11771646" y="5009165"/>
            <a:ext cx="9326880" cy="12405754"/>
          </a:xfrm>
          <a:prstGeom prst="rect">
            <a:avLst/>
          </a:prstGeom>
          <a:noFill/>
        </p:spPr>
        <p:txBody>
          <a:bodyPr wrap="square" lIns="65837" tIns="32918" rIns="65837" bIns="32918" rtlCol="0">
            <a:spAutoFit/>
          </a:bodyPr>
          <a:lstStyle/>
          <a:p>
            <a:r>
              <a:rPr lang="en-US" altLang="zh-Hans" sz="4320" b="1" dirty="0">
                <a:solidFill>
                  <a:srgbClr val="2D669D"/>
                </a:solidFill>
                <a:latin typeface="Arial"/>
                <a:cs typeface="Arial"/>
              </a:rPr>
              <a:t>CNN</a:t>
            </a:r>
            <a:r>
              <a:rPr lang="zh-Hans" altLang="en-US" sz="4320" b="1" dirty="0">
                <a:solidFill>
                  <a:srgbClr val="2D669D"/>
                </a:solidFill>
                <a:latin typeface="Arial"/>
                <a:cs typeface="Arial"/>
              </a:rPr>
              <a:t> </a:t>
            </a:r>
            <a:r>
              <a:rPr lang="en-US" altLang="zh-Hans" sz="4320" b="1" dirty="0">
                <a:solidFill>
                  <a:srgbClr val="2D669D"/>
                </a:solidFill>
                <a:latin typeface="Arial"/>
                <a:cs typeface="Arial"/>
              </a:rPr>
              <a:t>Model</a:t>
            </a:r>
            <a:endParaRPr lang="en-US" sz="2401" dirty="0"/>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take</a:t>
            </a:r>
            <a:r>
              <a:rPr lang="zh-Hans" altLang="en-US" sz="2401" dirty="0"/>
              <a:t> </a:t>
            </a:r>
            <a:r>
              <a:rPr lang="en-US" altLang="zh-Hans" sz="2401" dirty="0"/>
              <a:t>a</a:t>
            </a:r>
            <a:r>
              <a:rPr lang="zh-Hans" altLang="en-US" sz="2401" dirty="0"/>
              <a:t> </a:t>
            </a:r>
            <a:r>
              <a:rPr lang="en-US" altLang="zh-Hans" sz="2401" dirty="0"/>
              <a:t>Convolutional</a:t>
            </a:r>
            <a:r>
              <a:rPr lang="zh-Hans" altLang="en-US" sz="2401" dirty="0"/>
              <a:t> </a:t>
            </a:r>
            <a:r>
              <a:rPr lang="en-US" altLang="zh-Hans" sz="2401" dirty="0"/>
              <a:t>Neural</a:t>
            </a:r>
            <a:r>
              <a:rPr lang="zh-Hans" altLang="en-US" sz="2401" dirty="0"/>
              <a:t> </a:t>
            </a:r>
            <a:r>
              <a:rPr lang="en-US" altLang="zh-Hans" sz="2401" dirty="0"/>
              <a:t>Network(CNN)</a:t>
            </a:r>
            <a:r>
              <a:rPr lang="zh-Hans" altLang="en-US" sz="2401" dirty="0"/>
              <a:t> </a:t>
            </a:r>
            <a:r>
              <a:rPr lang="en-US" altLang="zh-Hans" sz="2401" dirty="0"/>
              <a:t>approach</a:t>
            </a:r>
            <a:r>
              <a:rPr lang="zh-Hans" altLang="en-US" sz="2401" dirty="0"/>
              <a:t> </a:t>
            </a:r>
            <a:r>
              <a:rPr lang="en-US" altLang="zh-Hans" sz="2401" dirty="0"/>
              <a:t>in</a:t>
            </a:r>
            <a:r>
              <a:rPr lang="zh-Hans" altLang="en-US" sz="2401" dirty="0"/>
              <a:t> </a:t>
            </a:r>
            <a:r>
              <a:rPr lang="en-US" altLang="zh-Hans" sz="2401" dirty="0"/>
              <a:t>a</a:t>
            </a:r>
            <a:r>
              <a:rPr lang="zh-Hans" altLang="en-US" sz="2401" dirty="0"/>
              <a:t> </a:t>
            </a:r>
            <a:r>
              <a:rPr lang="en-US" altLang="zh-Hans" sz="2401" dirty="0"/>
              <a:t>way</a:t>
            </a:r>
            <a:r>
              <a:rPr lang="zh-Hans" altLang="en-US" sz="2401" dirty="0"/>
              <a:t> </a:t>
            </a:r>
            <a:r>
              <a:rPr lang="en-US" altLang="zh-Hans" sz="2401" dirty="0"/>
              <a:t>that</a:t>
            </a:r>
            <a:r>
              <a:rPr lang="zh-Hans" altLang="en-US" sz="2401" dirty="0"/>
              <a:t> </a:t>
            </a:r>
            <a:r>
              <a:rPr lang="en-US" altLang="zh-Hans" sz="2401" dirty="0"/>
              <a:t>is</a:t>
            </a:r>
            <a:r>
              <a:rPr lang="zh-Hans" altLang="en-US" sz="2401" dirty="0"/>
              <a:t> </a:t>
            </a:r>
            <a:r>
              <a:rPr lang="en-US" altLang="zh-Hans" sz="2401" dirty="0"/>
              <a:t>similar</a:t>
            </a:r>
            <a:r>
              <a:rPr lang="zh-Hans" altLang="en-US" sz="2401" dirty="0"/>
              <a:t> </a:t>
            </a:r>
            <a:r>
              <a:rPr lang="en-US" altLang="zh-Hans" sz="2401" dirty="0"/>
              <a:t>to</a:t>
            </a:r>
            <a:r>
              <a:rPr lang="zh-Hans" altLang="en-US" sz="2401" dirty="0"/>
              <a:t> </a:t>
            </a:r>
            <a:r>
              <a:rPr lang="en-US" altLang="zh-Hans" sz="2401" dirty="0"/>
              <a:t>Autoencoder.</a:t>
            </a:r>
            <a:r>
              <a:rPr lang="zh-Hans" altLang="en-US" sz="2401" dirty="0"/>
              <a:t> </a:t>
            </a:r>
            <a:r>
              <a:rPr lang="en-US" altLang="zh-Hans" sz="2401" dirty="0"/>
              <a:t>By</a:t>
            </a:r>
            <a:r>
              <a:rPr lang="zh-Hans" altLang="en-US" sz="2401" dirty="0"/>
              <a:t> </a:t>
            </a:r>
            <a:r>
              <a:rPr lang="en-US" altLang="zh-Hans" sz="2401" dirty="0"/>
              <a:t>compressing</a:t>
            </a:r>
            <a:r>
              <a:rPr lang="zh-Hans" altLang="en-US" sz="2401" dirty="0"/>
              <a:t> </a:t>
            </a:r>
            <a:r>
              <a:rPr lang="en-US" altLang="zh-Hans" sz="2401" dirty="0"/>
              <a:t>and</a:t>
            </a:r>
            <a:r>
              <a:rPr lang="zh-Hans" altLang="en-US" sz="2401" dirty="0"/>
              <a:t> </a:t>
            </a:r>
            <a:r>
              <a:rPr lang="en-US" altLang="zh-Hans" sz="2401" dirty="0"/>
              <a:t>decompressing</a:t>
            </a:r>
            <a:r>
              <a:rPr lang="zh-Hans" altLang="en-US" sz="2401" dirty="0"/>
              <a:t> </a:t>
            </a:r>
            <a:r>
              <a:rPr lang="en-US" altLang="zh-Hans" sz="2401" dirty="0"/>
              <a:t>the</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tries</a:t>
            </a:r>
            <a:r>
              <a:rPr lang="zh-Hans" altLang="en-US" sz="2401" dirty="0"/>
              <a:t> </a:t>
            </a:r>
            <a:r>
              <a:rPr lang="en-US" altLang="zh-Hans" sz="2401" dirty="0"/>
              <a:t>to</a:t>
            </a:r>
            <a:r>
              <a:rPr lang="zh-Hans" altLang="en-US" sz="2401" dirty="0"/>
              <a:t> </a:t>
            </a:r>
            <a:r>
              <a:rPr lang="en-US" altLang="zh-Hans" sz="2401" dirty="0"/>
              <a:t>learn</a:t>
            </a:r>
            <a:r>
              <a:rPr lang="zh-Hans" altLang="en-US" sz="2401" dirty="0"/>
              <a:t> </a:t>
            </a:r>
            <a:r>
              <a:rPr lang="en-US" altLang="zh-Hans" sz="2401" dirty="0"/>
              <a:t>the</a:t>
            </a:r>
            <a:r>
              <a:rPr lang="zh-Hans" altLang="en-US" sz="2401" dirty="0"/>
              <a:t> </a:t>
            </a:r>
            <a:r>
              <a:rPr lang="en-US" altLang="zh-Hans" sz="2401" dirty="0"/>
              <a:t>representative</a:t>
            </a:r>
            <a:r>
              <a:rPr lang="zh-Hans" altLang="en-US" sz="2401" dirty="0"/>
              <a:t> </a:t>
            </a:r>
            <a:r>
              <a:rPr lang="en-US" altLang="zh-Hans" sz="2401" dirty="0"/>
              <a:t>features</a:t>
            </a:r>
            <a:r>
              <a:rPr lang="zh-Hans" altLang="en-US" sz="2401" dirty="0"/>
              <a:t> </a:t>
            </a:r>
            <a:r>
              <a:rPr lang="en-US" altLang="zh-Hans" sz="2401" dirty="0"/>
              <a:t>of</a:t>
            </a:r>
            <a:r>
              <a:rPr lang="zh-Hans" altLang="en-US" sz="2401" dirty="0"/>
              <a:t> </a:t>
            </a:r>
            <a:r>
              <a:rPr lang="en-US" altLang="zh-Hans" sz="2401" dirty="0"/>
              <a:t>the</a:t>
            </a:r>
            <a:r>
              <a:rPr lang="zh-Hans" altLang="en-US" sz="2401" dirty="0"/>
              <a:t> </a:t>
            </a:r>
            <a:r>
              <a:rPr lang="en-US" altLang="zh-Hans" sz="2401" dirty="0"/>
              <a:t>brain</a:t>
            </a:r>
            <a:r>
              <a:rPr lang="zh-Hans" altLang="en-US" sz="2401" dirty="0"/>
              <a:t> </a:t>
            </a:r>
            <a:r>
              <a:rPr lang="en-US" altLang="zh-Hans" sz="2401" dirty="0"/>
              <a:t>structures.</a:t>
            </a:r>
            <a:r>
              <a:rPr lang="zh-Hans" altLang="en-US" sz="2401" dirty="0"/>
              <a:t> </a:t>
            </a:r>
            <a:r>
              <a:rPr lang="en-US" altLang="zh-Hans" sz="2401" dirty="0"/>
              <a:t>In encoder part of the model, we choose three convolution layers with three max pooling layers. For the decoder part, we use three convolution layers, three deconvolution layers and an extra reconstruction layer to reconstruct the input image. Figure 3 below is an illustration of our model.</a:t>
            </a:r>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altLang="zh-Hans" sz="2401" dirty="0"/>
          </a:p>
          <a:p>
            <a:pPr algn="just"/>
            <a:endParaRPr lang="en-US" sz="2401" dirty="0"/>
          </a:p>
          <a:p>
            <a:endParaRPr lang="en-US" altLang="zh-Hans" sz="2160" dirty="0">
              <a:latin typeface="Arial"/>
              <a:cs typeface="Arial"/>
            </a:endParaRPr>
          </a:p>
          <a:p>
            <a:pPr marL="342864" indent="-342864" algn="just">
              <a:buFont typeface="Arial" panose="020B0604020202020204" pitchFamily="34" charset="0"/>
              <a:buChar char="•"/>
            </a:pPr>
            <a:r>
              <a:rPr lang="en-US" altLang="zh-Hans" sz="2401" dirty="0"/>
              <a:t>We</a:t>
            </a:r>
            <a:r>
              <a:rPr lang="zh-Hans" altLang="en-US" sz="2401" dirty="0"/>
              <a:t> </a:t>
            </a:r>
            <a:r>
              <a:rPr lang="en-US" altLang="zh-Hans" sz="2401" dirty="0"/>
              <a:t>trained</a:t>
            </a:r>
            <a:r>
              <a:rPr lang="zh-Hans" altLang="en-US" sz="2401" dirty="0"/>
              <a:t> </a:t>
            </a:r>
            <a:r>
              <a:rPr lang="en-US" altLang="zh-Hans" sz="2401" dirty="0"/>
              <a:t>our</a:t>
            </a:r>
            <a:r>
              <a:rPr lang="zh-Hans" altLang="en-US" sz="2401" dirty="0"/>
              <a:t> </a:t>
            </a:r>
            <a:r>
              <a:rPr lang="en-US" altLang="zh-Hans" sz="2401" dirty="0"/>
              <a:t>model</a:t>
            </a:r>
            <a:r>
              <a:rPr lang="zh-Hans" altLang="en-US" sz="2401" dirty="0"/>
              <a:t> </a:t>
            </a:r>
            <a:r>
              <a:rPr lang="en-US" altLang="zh-Hans" sz="2401" dirty="0"/>
              <a:t>using</a:t>
            </a:r>
            <a:r>
              <a:rPr lang="zh-Hans" altLang="en-US" sz="2401" dirty="0"/>
              <a:t> </a:t>
            </a:r>
            <a:r>
              <a:rPr lang="en-US" altLang="zh-Hans" sz="2401" dirty="0"/>
              <a:t>700</a:t>
            </a:r>
            <a:r>
              <a:rPr lang="zh-Hans" altLang="en-US" sz="2401" dirty="0"/>
              <a:t> </a:t>
            </a:r>
            <a:r>
              <a:rPr lang="en-US" altLang="zh-Hans" sz="2401" dirty="0"/>
              <a:t>MRI</a:t>
            </a:r>
            <a:r>
              <a:rPr lang="zh-Hans" altLang="en-US" sz="2401" dirty="0"/>
              <a:t> </a:t>
            </a:r>
            <a:r>
              <a:rPr lang="en-US" altLang="zh-Hans" sz="2401" dirty="0"/>
              <a:t>images</a:t>
            </a:r>
            <a:r>
              <a:rPr lang="zh-Hans" altLang="en-US" sz="2401" dirty="0"/>
              <a:t> </a:t>
            </a:r>
            <a:r>
              <a:rPr lang="en-US" altLang="zh-Hans" sz="2401" dirty="0"/>
              <a:t>and</a:t>
            </a:r>
            <a:r>
              <a:rPr lang="zh-Hans" altLang="en-US" sz="2401" dirty="0"/>
              <a:t> </a:t>
            </a:r>
            <a:r>
              <a:rPr lang="en-US" altLang="zh-Hans" sz="2401" dirty="0"/>
              <a:t>its</a:t>
            </a:r>
            <a:r>
              <a:rPr lang="zh-Hans" altLang="en-US" sz="2401" dirty="0"/>
              <a:t> </a:t>
            </a:r>
            <a:r>
              <a:rPr lang="en-US" altLang="zh-Hans" sz="2401" dirty="0"/>
              <a:t>corresponding</a:t>
            </a:r>
            <a:r>
              <a:rPr lang="zh-Hans" altLang="en-US" sz="2401" dirty="0"/>
              <a:t> </a:t>
            </a:r>
            <a:r>
              <a:rPr lang="en-US" altLang="zh-Hans" sz="2401" dirty="0"/>
              <a:t>skull-stripped</a:t>
            </a:r>
            <a:r>
              <a:rPr lang="zh-Hans" altLang="en-US" sz="2401" dirty="0"/>
              <a:t> </a:t>
            </a:r>
            <a:r>
              <a:rPr lang="en-US" altLang="zh-Hans" sz="2401" dirty="0"/>
              <a:t>images</a:t>
            </a:r>
            <a:r>
              <a:rPr lang="zh-Hans" altLang="en-US" sz="2401" dirty="0"/>
              <a:t> </a:t>
            </a:r>
            <a:r>
              <a:rPr lang="en-US" altLang="zh-Hans" sz="2401" dirty="0"/>
              <a:t>with</a:t>
            </a:r>
            <a:r>
              <a:rPr lang="zh-Hans" altLang="en-US" sz="2401" dirty="0"/>
              <a:t> </a:t>
            </a:r>
            <a:r>
              <a:rPr lang="en-US" altLang="zh-Hans" sz="2401" dirty="0"/>
              <a:t>batch</a:t>
            </a:r>
            <a:r>
              <a:rPr lang="zh-Hans" altLang="en-US" sz="2401" dirty="0"/>
              <a:t> </a:t>
            </a:r>
            <a:r>
              <a:rPr lang="en-US" altLang="zh-Hans" sz="2401" dirty="0"/>
              <a:t>size</a:t>
            </a:r>
            <a:r>
              <a:rPr lang="zh-Hans" altLang="en-US" sz="2401" dirty="0"/>
              <a:t> </a:t>
            </a:r>
            <a:r>
              <a:rPr lang="en-US" altLang="zh-Hans" sz="2401" dirty="0"/>
              <a:t>15,</a:t>
            </a:r>
            <a:r>
              <a:rPr lang="zh-Hans" altLang="en-US" sz="2401" dirty="0"/>
              <a:t> </a:t>
            </a:r>
            <a:r>
              <a:rPr lang="en-US" altLang="zh-Hans" sz="2401" dirty="0"/>
              <a:t>learning</a:t>
            </a:r>
            <a:r>
              <a:rPr lang="zh-Hans" altLang="en-US" sz="2401" dirty="0"/>
              <a:t> </a:t>
            </a:r>
            <a:r>
              <a:rPr lang="en-US" altLang="zh-Hans" sz="2401" dirty="0"/>
              <a:t>rate</a:t>
            </a:r>
            <a:r>
              <a:rPr lang="zh-Hans" altLang="en-US" sz="2401" dirty="0"/>
              <a:t> </a:t>
            </a:r>
            <a:r>
              <a:rPr lang="en-US" altLang="zh-Hans" sz="2401" dirty="0"/>
              <a:t>0.003</a:t>
            </a:r>
            <a:r>
              <a:rPr lang="zh-Hans" altLang="en-US" sz="2401" dirty="0"/>
              <a:t> </a:t>
            </a:r>
            <a:r>
              <a:rPr lang="en-US" altLang="zh-Hans" sz="2401" dirty="0"/>
              <a:t>and</a:t>
            </a:r>
            <a:r>
              <a:rPr lang="zh-Hans" altLang="en-US" sz="2401" dirty="0"/>
              <a:t> </a:t>
            </a:r>
            <a:r>
              <a:rPr lang="en-US" altLang="zh-Hans" sz="2401" dirty="0"/>
              <a:t>50</a:t>
            </a:r>
            <a:r>
              <a:rPr lang="zh-Hans" altLang="en-US" sz="2401" dirty="0"/>
              <a:t> </a:t>
            </a:r>
            <a:r>
              <a:rPr lang="en-US" altLang="zh-Hans" sz="2401" dirty="0"/>
              <a:t>epochs,</a:t>
            </a:r>
            <a:r>
              <a:rPr lang="zh-Hans" altLang="en-US" sz="2401" dirty="0"/>
              <a:t> </a:t>
            </a:r>
            <a:r>
              <a:rPr lang="en-US" altLang="zh-Hans" sz="2401" dirty="0"/>
              <a:t>by</a:t>
            </a:r>
            <a:r>
              <a:rPr lang="zh-Hans" altLang="en-US" sz="2401" dirty="0"/>
              <a:t> </a:t>
            </a:r>
            <a:r>
              <a:rPr lang="en-US" altLang="zh-Hans" sz="2401" dirty="0"/>
              <a:t>optimizing</a:t>
            </a:r>
            <a:r>
              <a:rPr lang="zh-Hans" altLang="en-US" sz="2401" dirty="0"/>
              <a:t> </a:t>
            </a:r>
            <a:r>
              <a:rPr lang="en-US" altLang="zh-Hans" sz="2401" dirty="0"/>
              <a:t>the</a:t>
            </a:r>
            <a:r>
              <a:rPr lang="zh-Hans" altLang="en-US" sz="2401" dirty="0"/>
              <a:t> </a:t>
            </a:r>
            <a:r>
              <a:rPr lang="en-US" altLang="zh-Hans" sz="2401" dirty="0"/>
              <a:t>equation</a:t>
            </a:r>
            <a:r>
              <a:rPr lang="zh-Hans" altLang="en-US" sz="2401" dirty="0"/>
              <a:t> </a:t>
            </a:r>
            <a:r>
              <a:rPr lang="en-US" altLang="zh-Hans" sz="2401" dirty="0"/>
              <a:t>(1).</a:t>
            </a:r>
            <a:r>
              <a:rPr lang="zh-Hans" altLang="en-US" sz="2401" dirty="0"/>
              <a:t> </a:t>
            </a:r>
            <a:r>
              <a:rPr lang="en-US" altLang="zh-Hans" sz="2401" dirty="0"/>
              <a:t>Figure</a:t>
            </a:r>
            <a:r>
              <a:rPr lang="zh-Hans" altLang="en-US" sz="2401" dirty="0"/>
              <a:t> </a:t>
            </a:r>
            <a:r>
              <a:rPr lang="en-US" altLang="zh-Hans" sz="2401" dirty="0"/>
              <a:t>4</a:t>
            </a:r>
            <a:r>
              <a:rPr lang="zh-Hans" altLang="en-US" sz="2401" dirty="0"/>
              <a:t> </a:t>
            </a:r>
            <a:r>
              <a:rPr lang="en-US" altLang="zh-Hans" sz="2401" dirty="0"/>
              <a:t>above</a:t>
            </a:r>
            <a:r>
              <a:rPr lang="zh-Hans" altLang="en-US" sz="2401" dirty="0"/>
              <a:t> </a:t>
            </a:r>
            <a:r>
              <a:rPr lang="en-US" altLang="zh-Hans" sz="2401" dirty="0"/>
              <a:t>is</a:t>
            </a:r>
            <a:r>
              <a:rPr lang="zh-Hans" altLang="en-US" sz="2401" dirty="0"/>
              <a:t> </a:t>
            </a:r>
            <a:r>
              <a:rPr lang="en-US" altLang="zh-Hans" sz="2401" dirty="0"/>
              <a:t>the</a:t>
            </a:r>
            <a:r>
              <a:rPr lang="zh-Hans" altLang="en-US" sz="2401" dirty="0"/>
              <a:t> </a:t>
            </a:r>
            <a:r>
              <a:rPr lang="en-US" altLang="zh-Hans" sz="2401" dirty="0"/>
              <a:t>training</a:t>
            </a:r>
            <a:r>
              <a:rPr lang="zh-Hans" altLang="en-US" sz="2401" dirty="0"/>
              <a:t> </a:t>
            </a:r>
            <a:r>
              <a:rPr lang="en-US" altLang="zh-Hans" sz="2401" dirty="0"/>
              <a:t>loss.</a:t>
            </a:r>
          </a:p>
          <a:p>
            <a:pPr marL="342864" indent="-342864" algn="just">
              <a:buFont typeface="Arial" panose="020B0604020202020204" pitchFamily="34" charset="0"/>
              <a:buChar char="•"/>
            </a:pPr>
            <a:r>
              <a:rPr lang="en-US" altLang="zh-Hans" sz="2401" dirty="0"/>
              <a:t>After numerous experiments, we found our model is able to detect the region of brain, but cannot reconstruct the stripped image with resolution as high as the input. Since skull stripping is a preprocessing step for other diagnosis, which requires high resolution brain images, we use reconstructed images as bitmasks applied to unstripped images. As shown below:</a:t>
            </a:r>
          </a:p>
          <a:p>
            <a:pPr marL="411440" indent="-411440">
              <a:buFont typeface="Arial"/>
              <a:buChar char="•"/>
            </a:pPr>
            <a:endParaRPr lang="en-US" altLang="zh-Hans" sz="2160" dirty="0">
              <a:latin typeface="Arial"/>
              <a:cs typeface="Arial"/>
            </a:endParaRPr>
          </a:p>
          <a:p>
            <a:pPr marL="411440" indent="-411440">
              <a:buFont typeface="Arial"/>
              <a:buChar char="•"/>
            </a:pPr>
            <a:endParaRPr lang="en-US" sz="2160" dirty="0">
              <a:latin typeface="Arial"/>
              <a:cs typeface="Arial"/>
            </a:endParaRPr>
          </a:p>
          <a:p>
            <a:pPr marL="411440" indent="-411440">
              <a:buFont typeface="Arial"/>
              <a:buChar char="•"/>
            </a:pPr>
            <a:endParaRPr lang="en-US" sz="2160" dirty="0">
              <a:latin typeface="Arial"/>
              <a:cs typeface="Arial"/>
            </a:endParaRPr>
          </a:p>
        </p:txBody>
      </p:sp>
      <p:sp>
        <p:nvSpPr>
          <p:cNvPr id="16" name="TextBox 15"/>
          <p:cNvSpPr txBox="1"/>
          <p:nvPr/>
        </p:nvSpPr>
        <p:spPr>
          <a:xfrm>
            <a:off x="10390909" y="11324268"/>
            <a:ext cx="9577703" cy="424732"/>
          </a:xfrm>
          <a:prstGeom prst="rect">
            <a:avLst/>
          </a:prstGeom>
          <a:noFill/>
        </p:spPr>
        <p:txBody>
          <a:bodyPr wrap="squar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3</a:t>
            </a:r>
            <a:r>
              <a:rPr lang="en-US" sz="2160" i="1" dirty="0">
                <a:solidFill>
                  <a:srgbClr val="8C8C83"/>
                </a:solidFill>
                <a:cs typeface="Arial"/>
              </a:rPr>
              <a:t>. </a:t>
            </a:r>
            <a:r>
              <a:rPr lang="en-US" altLang="zh-Hans" sz="2160" i="1" dirty="0">
                <a:solidFill>
                  <a:srgbClr val="8C8C83"/>
                </a:solidFill>
                <a:cs typeface="Arial"/>
              </a:rPr>
              <a:t>An</a:t>
            </a:r>
            <a:r>
              <a:rPr lang="zh-Hans" altLang="en-US" sz="2160" i="1" dirty="0">
                <a:solidFill>
                  <a:srgbClr val="8C8C83"/>
                </a:solidFill>
                <a:cs typeface="Arial"/>
              </a:rPr>
              <a:t> </a:t>
            </a:r>
            <a:r>
              <a:rPr lang="en-US" altLang="zh-Hans" sz="2160" i="1" dirty="0">
                <a:solidFill>
                  <a:srgbClr val="8C8C83"/>
                </a:solidFill>
                <a:cs typeface="Arial"/>
              </a:rPr>
              <a:t>illustration</a:t>
            </a:r>
            <a:r>
              <a:rPr lang="zh-Hans" altLang="en-US" sz="2160" i="1" dirty="0">
                <a:solidFill>
                  <a:srgbClr val="8C8C83"/>
                </a:solidFill>
                <a:cs typeface="Arial"/>
              </a:rPr>
              <a:t> </a:t>
            </a:r>
            <a:r>
              <a:rPr lang="en-US" altLang="zh-Hans" sz="2160" i="1" dirty="0">
                <a:solidFill>
                  <a:srgbClr val="8C8C83"/>
                </a:solidFill>
                <a:cs typeface="Arial"/>
              </a:rPr>
              <a:t>of</a:t>
            </a:r>
            <a:r>
              <a:rPr lang="zh-Hans" altLang="en-US" sz="2160" i="1" dirty="0">
                <a:solidFill>
                  <a:srgbClr val="8C8C83"/>
                </a:solidFill>
                <a:cs typeface="Arial"/>
              </a:rPr>
              <a:t> </a:t>
            </a:r>
            <a:r>
              <a:rPr lang="en-US" altLang="zh-Hans" sz="2160" i="1" dirty="0">
                <a:solidFill>
                  <a:srgbClr val="8C8C83"/>
                </a:solidFill>
                <a:cs typeface="Arial"/>
              </a:rPr>
              <a:t>our</a:t>
            </a:r>
            <a:r>
              <a:rPr lang="zh-Hans" altLang="en-US" sz="2160" i="1" dirty="0">
                <a:solidFill>
                  <a:srgbClr val="8C8C83"/>
                </a:solidFill>
                <a:cs typeface="Arial"/>
              </a:rPr>
              <a:t> </a:t>
            </a:r>
            <a:r>
              <a:rPr lang="en-US" altLang="zh-Hans" sz="2160" i="1" dirty="0">
                <a:solidFill>
                  <a:srgbClr val="8C8C83"/>
                </a:solidFill>
                <a:cs typeface="Arial"/>
              </a:rPr>
              <a:t>model</a:t>
            </a:r>
            <a:r>
              <a:rPr lang="zh-Hans" altLang="en-US" sz="2160" i="1" dirty="0">
                <a:solidFill>
                  <a:srgbClr val="8C8C83"/>
                </a:solidFill>
                <a:cs typeface="Arial"/>
              </a:rPr>
              <a:t> </a:t>
            </a:r>
            <a:endParaRPr lang="en-US" sz="2160" i="1" dirty="0">
              <a:solidFill>
                <a:srgbClr val="8C8C83"/>
              </a:solidFill>
              <a:cs typeface="Arial"/>
            </a:endParaRPr>
          </a:p>
        </p:txBody>
      </p:sp>
      <p:sp>
        <p:nvSpPr>
          <p:cNvPr id="24" name="Rectangle 23"/>
          <p:cNvSpPr>
            <a:spLocks noChangeArrowheads="1"/>
          </p:cNvSpPr>
          <p:nvPr/>
        </p:nvSpPr>
        <p:spPr bwMode="auto">
          <a:xfrm>
            <a:off x="-29177" y="19741991"/>
            <a:ext cx="32918400" cy="104794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160">
              <a:latin typeface="Arial" charset="0"/>
              <a:ea typeface="ＭＳ Ｐゴシック" charset="0"/>
            </a:endParaRPr>
          </a:p>
        </p:txBody>
      </p:sp>
      <p:sp>
        <p:nvSpPr>
          <p:cNvPr id="19" name="Rectangle 18"/>
          <p:cNvSpPr/>
          <p:nvPr/>
        </p:nvSpPr>
        <p:spPr>
          <a:xfrm>
            <a:off x="8931485" y="930867"/>
            <a:ext cx="21661121" cy="18947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48"/>
          </a:p>
        </p:txBody>
      </p:sp>
      <p:sp>
        <p:nvSpPr>
          <p:cNvPr id="2" name="Title 1"/>
          <p:cNvSpPr>
            <a:spLocks noGrp="1"/>
          </p:cNvSpPr>
          <p:nvPr>
            <p:ph type="ctrTitle" idx="4294967295"/>
          </p:nvPr>
        </p:nvSpPr>
        <p:spPr>
          <a:xfrm>
            <a:off x="2768600" y="564997"/>
            <a:ext cx="27824006" cy="1499495"/>
          </a:xfrm>
          <a:prstGeom prst="rect">
            <a:avLst/>
          </a:prstGeom>
          <a:ln>
            <a:noFill/>
          </a:ln>
        </p:spPr>
        <p:style>
          <a:lnRef idx="2">
            <a:schemeClr val="accent4"/>
          </a:lnRef>
          <a:fillRef idx="1">
            <a:schemeClr val="lt1"/>
          </a:fillRef>
          <a:effectRef idx="0">
            <a:schemeClr val="accent4"/>
          </a:effectRef>
          <a:fontRef idx="minor">
            <a:schemeClr val="dk1"/>
          </a:fontRef>
        </p:style>
        <p:txBody>
          <a:bodyPr anchor="b">
            <a:noAutofit/>
          </a:bodyPr>
          <a:lstStyle/>
          <a:p>
            <a:pPr>
              <a:lnSpc>
                <a:spcPts val="3456"/>
              </a:lnSpc>
            </a:pPr>
            <a:r>
              <a:rPr lang="en-US" sz="6000" b="1" dirty="0"/>
              <a:t>Skull Stripping for MRI: a Deep CNN approach</a:t>
            </a:r>
            <a:br>
              <a:rPr lang="en-US" sz="6600" b="1" dirty="0">
                <a:latin typeface="Arial"/>
                <a:cs typeface="Arial"/>
              </a:rPr>
            </a:br>
            <a:endParaRPr lang="en-US" sz="6600" dirty="0">
              <a:latin typeface="Arial"/>
              <a:cs typeface="Arial"/>
            </a:endParaRPr>
          </a:p>
        </p:txBody>
      </p:sp>
      <p:sp>
        <p:nvSpPr>
          <p:cNvPr id="3" name="TextBox 2"/>
          <p:cNvSpPr txBox="1"/>
          <p:nvPr/>
        </p:nvSpPr>
        <p:spPr>
          <a:xfrm>
            <a:off x="11210283" y="1525397"/>
            <a:ext cx="10650309" cy="1277451"/>
          </a:xfrm>
          <a:prstGeom prst="rect">
            <a:avLst/>
          </a:prstGeom>
          <a:noFill/>
        </p:spPr>
        <p:txBody>
          <a:bodyPr wrap="square" lIns="65837" tIns="32918" rIns="65837" bIns="32918" rtlCol="0">
            <a:spAutoFit/>
          </a:bodyPr>
          <a:lstStyle/>
          <a:p>
            <a:pPr algn="ctr">
              <a:spcAft>
                <a:spcPts val="432"/>
              </a:spcAft>
            </a:pPr>
            <a:r>
              <a:rPr lang="en-US" sz="2401" b="1" dirty="0">
                <a:latin typeface="Arial"/>
                <a:cs typeface="Arial"/>
              </a:rPr>
              <a:t>Kaiyuan Chen 60483709 and Jingyue Shen</a:t>
            </a:r>
            <a:r>
              <a:rPr lang="zh-Hans" altLang="en-US" sz="2401" b="1" dirty="0">
                <a:latin typeface="Arial"/>
                <a:cs typeface="Arial"/>
              </a:rPr>
              <a:t> </a:t>
            </a:r>
            <a:r>
              <a:rPr lang="en-US" altLang="zh-Hans" sz="2401" b="1" dirty="0">
                <a:latin typeface="Arial"/>
                <a:cs typeface="Arial"/>
              </a:rPr>
              <a:t>704797256</a:t>
            </a:r>
            <a:r>
              <a:rPr lang="en-US" sz="2401" b="1" dirty="0">
                <a:latin typeface="Arial"/>
                <a:cs typeface="Arial"/>
              </a:rPr>
              <a:t> </a:t>
            </a:r>
          </a:p>
          <a:p>
            <a:pPr algn="ctr">
              <a:spcAft>
                <a:spcPts val="432"/>
              </a:spcAft>
            </a:pPr>
            <a:r>
              <a:rPr lang="en-US" sz="2401" dirty="0">
                <a:latin typeface="Arial"/>
                <a:cs typeface="Arial"/>
              </a:rPr>
              <a:t>Department of Computer Science</a:t>
            </a:r>
          </a:p>
          <a:p>
            <a:pPr algn="ctr">
              <a:spcAft>
                <a:spcPts val="432"/>
              </a:spcAft>
            </a:pPr>
            <a:r>
              <a:rPr lang="en-US" sz="2401" dirty="0">
                <a:latin typeface="Arial"/>
                <a:cs typeface="Arial"/>
              </a:rPr>
              <a:t>University of California, Los Angeles</a:t>
            </a:r>
          </a:p>
        </p:txBody>
      </p:sp>
      <p:sp>
        <p:nvSpPr>
          <p:cNvPr id="9" name="TextBox 8"/>
          <p:cNvSpPr txBox="1"/>
          <p:nvPr/>
        </p:nvSpPr>
        <p:spPr>
          <a:xfrm>
            <a:off x="22983100" y="6717332"/>
            <a:ext cx="9052560" cy="12550153"/>
          </a:xfrm>
          <a:prstGeom prst="rect">
            <a:avLst/>
          </a:prstGeom>
          <a:noFill/>
        </p:spPr>
        <p:txBody>
          <a:bodyPr wrap="square" lIns="65837" tIns="32918" rIns="65837" bIns="32918" rtlCol="0">
            <a:spAutoFit/>
          </a:bodyPr>
          <a:lstStyle/>
          <a:p>
            <a:endParaRPr lang="en-US" sz="2160" dirty="0">
              <a:latin typeface="Arial"/>
              <a:cs typeface="Arial"/>
            </a:endParaRPr>
          </a:p>
          <a:p>
            <a:pPr marL="342900" indent="-342900">
              <a:buFont typeface="Arial" panose="020B0604020202020204" pitchFamily="34" charset="0"/>
              <a:buChar char="•"/>
            </a:pPr>
            <a:endParaRPr lang="en-US" altLang="zh-Hans" sz="2160" dirty="0">
              <a:latin typeface="Arial"/>
              <a:cs typeface="Arial"/>
            </a:endParaRPr>
          </a:p>
          <a:p>
            <a:pPr marL="342900" indent="-342900">
              <a:buFont typeface="Arial" panose="020B0604020202020204" pitchFamily="34" charset="0"/>
              <a:buChar char="•"/>
            </a:pPr>
            <a:r>
              <a:rPr lang="en-US" altLang="zh-Hans" sz="2160" dirty="0">
                <a:latin typeface="Arial"/>
                <a:cs typeface="Arial"/>
              </a:rPr>
              <a:t>Figure</a:t>
            </a:r>
            <a:r>
              <a:rPr lang="zh-Hans" altLang="en-US" sz="2160" dirty="0">
                <a:latin typeface="Arial"/>
                <a:cs typeface="Arial"/>
              </a:rPr>
              <a:t> </a:t>
            </a:r>
            <a:r>
              <a:rPr lang="en-US" altLang="zh-Hans" sz="2160" dirty="0">
                <a:latin typeface="Arial"/>
                <a:cs typeface="Arial"/>
              </a:rPr>
              <a:t>6</a:t>
            </a:r>
            <a:r>
              <a:rPr lang="zh-Hans" altLang="en-US" sz="2160" dirty="0">
                <a:latin typeface="Arial"/>
                <a:cs typeface="Arial"/>
              </a:rPr>
              <a:t> </a:t>
            </a:r>
            <a:r>
              <a:rPr lang="en-US" altLang="zh-Hans" sz="2160" dirty="0">
                <a:latin typeface="Arial"/>
                <a:cs typeface="Arial"/>
              </a:rPr>
              <a:t>above</a:t>
            </a:r>
            <a:r>
              <a:rPr lang="zh-Hans" altLang="en-US" sz="2160" dirty="0">
                <a:latin typeface="Arial"/>
                <a:cs typeface="Arial"/>
              </a:rPr>
              <a:t> </a:t>
            </a:r>
            <a:r>
              <a:rPr lang="en-US" altLang="zh-Hans" sz="2160" dirty="0">
                <a:latin typeface="Arial"/>
                <a:cs typeface="Arial"/>
              </a:rPr>
              <a:t>are</a:t>
            </a:r>
            <a:r>
              <a:rPr lang="zh-Hans" altLang="en-US" sz="2160" dirty="0">
                <a:latin typeface="Arial"/>
                <a:cs typeface="Arial"/>
              </a:rPr>
              <a:t> </a:t>
            </a:r>
            <a:r>
              <a:rPr lang="en-US" altLang="zh-Hans" sz="2160" dirty="0">
                <a:latin typeface="Arial"/>
                <a:cs typeface="Arial"/>
              </a:rPr>
              <a:t>the</a:t>
            </a:r>
            <a:r>
              <a:rPr lang="zh-Hans" altLang="en-US" sz="2160" dirty="0">
                <a:latin typeface="Arial"/>
                <a:cs typeface="Arial"/>
              </a:rPr>
              <a:t> </a:t>
            </a:r>
            <a:r>
              <a:rPr lang="en-US" altLang="zh-Hans" sz="2160" dirty="0">
                <a:latin typeface="Arial"/>
                <a:cs typeface="Arial"/>
              </a:rPr>
              <a:t>test</a:t>
            </a:r>
            <a:r>
              <a:rPr lang="zh-Hans" altLang="en-US" sz="2160" dirty="0">
                <a:latin typeface="Arial"/>
                <a:cs typeface="Arial"/>
              </a:rPr>
              <a:t> </a:t>
            </a:r>
            <a:r>
              <a:rPr lang="en-US" altLang="zh-Hans" sz="2160" dirty="0">
                <a:latin typeface="Arial"/>
                <a:cs typeface="Arial"/>
              </a:rPr>
              <a:t>results</a:t>
            </a:r>
            <a:r>
              <a:rPr lang="zh-Hans" altLang="en-US" sz="2160" dirty="0">
                <a:latin typeface="Arial"/>
                <a:cs typeface="Arial"/>
              </a:rPr>
              <a:t> </a:t>
            </a:r>
            <a:r>
              <a:rPr lang="en-US" altLang="zh-Hans" sz="2160" dirty="0">
                <a:latin typeface="Arial"/>
                <a:cs typeface="Arial"/>
              </a:rPr>
              <a:t>of</a:t>
            </a:r>
            <a:r>
              <a:rPr lang="zh-Hans" altLang="en-US" sz="2160" dirty="0">
                <a:latin typeface="Arial"/>
                <a:cs typeface="Arial"/>
              </a:rPr>
              <a:t> </a:t>
            </a:r>
            <a:r>
              <a:rPr lang="en-US" altLang="zh-Hans" sz="2160" dirty="0">
                <a:latin typeface="Arial"/>
                <a:cs typeface="Arial"/>
              </a:rPr>
              <a:t>our</a:t>
            </a:r>
            <a:r>
              <a:rPr lang="zh-Hans" altLang="en-US" sz="2160" dirty="0">
                <a:latin typeface="Arial"/>
                <a:cs typeface="Arial"/>
              </a:rPr>
              <a:t> </a:t>
            </a:r>
            <a:r>
              <a:rPr lang="en-US" altLang="zh-Hans" sz="2160" dirty="0">
                <a:latin typeface="Arial"/>
                <a:cs typeface="Arial"/>
              </a:rPr>
              <a:t>model.</a:t>
            </a:r>
            <a:r>
              <a:rPr lang="zh-Hans" altLang="en-US" sz="2160" dirty="0">
                <a:latin typeface="Arial"/>
                <a:cs typeface="Arial"/>
              </a:rPr>
              <a:t> </a:t>
            </a:r>
            <a:r>
              <a:rPr lang="en-US" altLang="zh-Hans" sz="2160" dirty="0">
                <a:latin typeface="Arial"/>
                <a:cs typeface="Arial"/>
              </a:rPr>
              <a:t>The first row are original unstripped images. The second row are learned stripped images. As shown in those images, our algorithm can perform skull stripping well on various slices of brains. This is a deliberately introduced test line you should delete this line after you see it. The overall accuracy of our model is around 92%. One thing worth noting is that most of our model‘s inaccuracy comes from failing to strip a small portion of skull, As shown in figure 7.</a:t>
            </a:r>
            <a:r>
              <a:rPr lang="zh-Hans" altLang="en-US" sz="2160" dirty="0">
                <a:latin typeface="Arial"/>
                <a:cs typeface="Arial"/>
              </a:rPr>
              <a:t> </a:t>
            </a:r>
            <a:r>
              <a:rPr lang="en-US" altLang="zh-Hans" sz="2160" dirty="0">
                <a:latin typeface="Arial"/>
                <a:cs typeface="Arial"/>
              </a:rPr>
              <a:t>The core brain parts remain intact, which is desirable for skull stripping.</a:t>
            </a:r>
            <a:endParaRPr lang="en-US" sz="2160" dirty="0">
              <a:latin typeface="Arial"/>
              <a:cs typeface="Arial"/>
            </a:endParaRPr>
          </a:p>
          <a:p>
            <a:endParaRPr lang="en-US" sz="2160" dirty="0">
              <a:latin typeface="Arial"/>
              <a:cs typeface="Arial"/>
            </a:endParaRPr>
          </a:p>
          <a:p>
            <a:pPr marL="342900" indent="-342900">
              <a:buFont typeface="Arial" panose="020B0604020202020204" pitchFamily="34" charset="0"/>
              <a:buChar char="•"/>
            </a:pPr>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endParaRPr lang="en-US" sz="2160" dirty="0">
              <a:latin typeface="Arial"/>
              <a:cs typeface="Arial"/>
            </a:endParaRPr>
          </a:p>
          <a:p>
            <a:r>
              <a:rPr lang="en-US" sz="2160" dirty="0">
                <a:latin typeface="Arial"/>
                <a:cs typeface="Arial"/>
              </a:rPr>
              <a:t>              </a:t>
            </a:r>
          </a:p>
          <a:p>
            <a:endParaRPr lang="en-US" sz="4320" b="1" dirty="0">
              <a:solidFill>
                <a:srgbClr val="2D669D"/>
              </a:solidFill>
              <a:latin typeface="Arial"/>
              <a:cs typeface="Arial"/>
            </a:endParaRPr>
          </a:p>
          <a:p>
            <a:r>
              <a:rPr lang="en-US" sz="4320" b="1" dirty="0">
                <a:solidFill>
                  <a:srgbClr val="2D669D"/>
                </a:solidFill>
                <a:latin typeface="Arial"/>
                <a:cs typeface="Arial"/>
              </a:rPr>
              <a:t>Conclusion</a:t>
            </a:r>
          </a:p>
          <a:p>
            <a:endParaRPr lang="en-US" sz="1681" b="1" dirty="0">
              <a:solidFill>
                <a:srgbClr val="2D669D"/>
              </a:solidFill>
              <a:latin typeface="Arial"/>
              <a:cs typeface="Arial"/>
            </a:endParaRPr>
          </a:p>
          <a:p>
            <a:pPr marL="342864" indent="-342864" algn="just">
              <a:buFont typeface="Arial" panose="020B0604020202020204" pitchFamily="34" charset="0"/>
              <a:buChar char="•"/>
            </a:pPr>
            <a:r>
              <a:rPr lang="en-US" sz="2160" dirty="0"/>
              <a:t>We compared and analyzed different machine learning models applied to skull stripping, including Logistic Regression, SVM and random forest.</a:t>
            </a:r>
          </a:p>
          <a:p>
            <a:pPr marL="342864" indent="-342864" algn="just">
              <a:buFont typeface="Arial" panose="020B0604020202020204" pitchFamily="34" charset="0"/>
              <a:buChar char="•"/>
            </a:pPr>
            <a:r>
              <a:rPr lang="en-US" sz="2160" dirty="0"/>
              <a:t>Because of their weakness in strong assumptions in dataset, they are not robust to circumstances with high noises or improperly aligned skulls. </a:t>
            </a:r>
          </a:p>
          <a:p>
            <a:pPr marL="342864" indent="-342864" algn="just">
              <a:buFont typeface="Arial" panose="020B0604020202020204" pitchFamily="34" charset="0"/>
              <a:buChar char="•"/>
            </a:pPr>
            <a:r>
              <a:rPr lang="en-US" sz="2160" dirty="0"/>
              <a:t>Then we propose a CNN approach that is similar to autoencoder, and with this scheme, we can remove those noises and be robust to new structures. </a:t>
            </a:r>
          </a:p>
          <a:p>
            <a:pPr marL="342864" indent="-342864" algn="just">
              <a:buFont typeface="Arial" panose="020B0604020202020204" pitchFamily="34" charset="0"/>
              <a:buChar char="•"/>
            </a:pPr>
            <a:endParaRPr lang="en-US" sz="2160" dirty="0"/>
          </a:p>
          <a:p>
            <a:r>
              <a:rPr lang="en-US" sz="4320" b="1" dirty="0">
                <a:solidFill>
                  <a:srgbClr val="2D669D"/>
                </a:solidFill>
                <a:latin typeface="Arial"/>
                <a:cs typeface="Arial"/>
              </a:rPr>
              <a:t>References</a:t>
            </a:r>
          </a:p>
          <a:p>
            <a:endParaRPr lang="en-US" sz="1681" b="1" dirty="0">
              <a:solidFill>
                <a:srgbClr val="2D669D"/>
              </a:solidFill>
              <a:latin typeface="Arial"/>
              <a:cs typeface="Arial"/>
            </a:endParaRPr>
          </a:p>
          <a:p>
            <a:pPr marL="411440" indent="-411440">
              <a:buFont typeface="Arial"/>
              <a:buChar char="•"/>
            </a:pPr>
            <a:r>
              <a:rPr lang="en-US" sz="2160" dirty="0" err="1"/>
              <a:t>Butman</a:t>
            </a:r>
            <a:r>
              <a:rPr lang="en-US" sz="2160" dirty="0"/>
              <a:t> J, Roy S, Pham D. </a:t>
            </a:r>
            <a:r>
              <a:rPr lang="en-US" sz="2160" b="1" dirty="0"/>
              <a:t>Robust skull stripping using multiple MR</a:t>
            </a:r>
          </a:p>
          <a:p>
            <a:r>
              <a:rPr lang="en-US" sz="2160" b="1" dirty="0"/>
              <a:t> image contrasts insensitive to pathology.</a:t>
            </a:r>
            <a:r>
              <a:rPr lang="en-US" sz="2160" dirty="0"/>
              <a:t> </a:t>
            </a:r>
            <a:r>
              <a:rPr lang="en-US" sz="2160" dirty="0" err="1"/>
              <a:t>NeuroImage</a:t>
            </a:r>
            <a:r>
              <a:rPr lang="en-US" sz="2160" dirty="0"/>
              <a:t> . 2017;146:132-147.</a:t>
            </a:r>
            <a:endParaRPr lang="en-US" sz="2160" i="1" dirty="0"/>
          </a:p>
          <a:p>
            <a:pPr marL="411440" indent="-411440">
              <a:buFont typeface="Arial"/>
              <a:buChar char="•"/>
            </a:pPr>
            <a:r>
              <a:rPr lang="en-US" sz="2160" dirty="0" err="1"/>
              <a:t>Kalavathi,P</a:t>
            </a:r>
            <a:r>
              <a:rPr lang="en-US" sz="2160" dirty="0"/>
              <a:t>. and V.B. Surya </a:t>
            </a:r>
            <a:r>
              <a:rPr lang="en-US" sz="2160" dirty="0" err="1"/>
              <a:t>Prasath</a:t>
            </a:r>
            <a:r>
              <a:rPr lang="en-US" sz="2160" dirty="0"/>
              <a:t>. </a:t>
            </a:r>
            <a:r>
              <a:rPr lang="en-US" sz="2160" b="1" dirty="0"/>
              <a:t>“Methods on Skull Stripping of MRI Head Scan Images – a </a:t>
            </a:r>
            <a:r>
              <a:rPr lang="en-US" sz="2160" b="1" dirty="0" err="1"/>
              <a:t>Review</a:t>
            </a:r>
            <a:r>
              <a:rPr lang="en-US" sz="2160" dirty="0" err="1"/>
              <a:t>.”Advances</a:t>
            </a:r>
            <a:r>
              <a:rPr lang="en-US" sz="2160" dirty="0"/>
              <a:t> in </a:t>
            </a:r>
            <a:r>
              <a:rPr lang="en-US" sz="2160" dirty="0" err="1"/>
              <a:t>Pediatries</a:t>
            </a:r>
            <a:r>
              <a:rPr lang="en-US" sz="2160" dirty="0"/>
              <a:t>., U.S. National Library of Medicine, June 2016, www.ncbi.nlm.nih.gov/pmc/articles/PMC4879034.</a:t>
            </a:r>
            <a:endParaRPr lang="en-US" sz="2160" dirty="0">
              <a:latin typeface="Arial"/>
              <a:cs typeface="Arial"/>
            </a:endParaRPr>
          </a:p>
        </p:txBody>
      </p:sp>
      <p:sp>
        <p:nvSpPr>
          <p:cNvPr id="27" name="Rectangle 26"/>
          <p:cNvSpPr>
            <a:spLocks noChangeArrowheads="1"/>
          </p:cNvSpPr>
          <p:nvPr/>
        </p:nvSpPr>
        <p:spPr bwMode="auto">
          <a:xfrm>
            <a:off x="10891804" y="3499383"/>
            <a:ext cx="146088" cy="15683556"/>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1" name="Rectangle 20"/>
          <p:cNvSpPr>
            <a:spLocks noChangeArrowheads="1"/>
          </p:cNvSpPr>
          <p:nvPr/>
        </p:nvSpPr>
        <p:spPr bwMode="auto">
          <a:xfrm flipH="1">
            <a:off x="22047124" y="3499383"/>
            <a:ext cx="124475" cy="15683556"/>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sp>
        <p:nvSpPr>
          <p:cNvPr id="22" name="Rectangle 21"/>
          <p:cNvSpPr>
            <a:spLocks noChangeArrowheads="1"/>
          </p:cNvSpPr>
          <p:nvPr/>
        </p:nvSpPr>
        <p:spPr bwMode="auto">
          <a:xfrm rot="5400000">
            <a:off x="16434033" y="-13028399"/>
            <a:ext cx="137160" cy="32918402"/>
          </a:xfrm>
          <a:prstGeom prst="rect">
            <a:avLst/>
          </a:prstGeom>
          <a:solidFill>
            <a:srgbClr val="FDBB30"/>
          </a:solidFill>
          <a:ln w="9525" cap="rnd">
            <a:noFill/>
            <a:miter lim="800000"/>
            <a:headEnd/>
            <a:tailEnd/>
          </a:ln>
          <a:effectLst/>
          <a:extLst/>
        </p:spPr>
        <p:txBody>
          <a:bodyPr wrap="none" anchor="ctr"/>
          <a:lstStyle/>
          <a:p>
            <a:pPr>
              <a:defRPr/>
            </a:pPr>
            <a:endParaRPr lang="en-US" sz="2160">
              <a:latin typeface="Arial" charset="0"/>
              <a:ea typeface="ＭＳ Ｐゴシック" charset="0"/>
            </a:endParaRPr>
          </a:p>
        </p:txBody>
      </p:sp>
      <p:grpSp>
        <p:nvGrpSpPr>
          <p:cNvPr id="4" name="Group 3">
            <a:extLst>
              <a:ext uri="{FF2B5EF4-FFF2-40B4-BE49-F238E27FC236}">
                <a16:creationId xmlns:a16="http://schemas.microsoft.com/office/drawing/2014/main" id="{7B8A676B-0F9B-445D-94C1-25DB6DBAD4FC}"/>
              </a:ext>
            </a:extLst>
          </p:cNvPr>
          <p:cNvGrpSpPr/>
          <p:nvPr/>
        </p:nvGrpSpPr>
        <p:grpSpPr>
          <a:xfrm>
            <a:off x="929348" y="3914515"/>
            <a:ext cx="9052560" cy="10705930"/>
            <a:chOff x="950278" y="5073412"/>
            <a:chExt cx="9052560" cy="10705930"/>
          </a:xfrm>
        </p:grpSpPr>
        <p:sp>
          <p:nvSpPr>
            <p:cNvPr id="5" name="TextBox 4"/>
            <p:cNvSpPr txBox="1"/>
            <p:nvPr/>
          </p:nvSpPr>
          <p:spPr>
            <a:xfrm>
              <a:off x="950278" y="5073412"/>
              <a:ext cx="9052560" cy="10705930"/>
            </a:xfrm>
            <a:prstGeom prst="rect">
              <a:avLst/>
            </a:prstGeom>
            <a:noFill/>
          </p:spPr>
          <p:txBody>
            <a:bodyPr wrap="square" lIns="65837" tIns="32918" rIns="65837" bIns="32918" rtlCol="0">
              <a:spAutoFit/>
            </a:bodyPr>
            <a:lstStyle/>
            <a:p>
              <a:r>
                <a:rPr lang="en-US" sz="4320" b="1" dirty="0">
                  <a:solidFill>
                    <a:srgbClr val="2D669D"/>
                  </a:solidFill>
                  <a:latin typeface="Arial"/>
                  <a:cs typeface="Arial"/>
                </a:rPr>
                <a:t>Background</a:t>
              </a:r>
            </a:p>
            <a:p>
              <a:endParaRPr lang="en-US" sz="2639" dirty="0">
                <a:latin typeface="Arial"/>
                <a:cs typeface="Arial"/>
              </a:endParaRPr>
            </a:p>
            <a:p>
              <a:pPr marL="342864" indent="-342864" algn="just">
                <a:buFont typeface="Arial" panose="020B0604020202020204" pitchFamily="34" charset="0"/>
                <a:buChar char="•"/>
              </a:pPr>
              <a:r>
                <a:rPr lang="en-US" sz="2401" dirty="0"/>
                <a:t>Computer aided diagnosis based on medical images from MRI(magnetic resonance image) has gained ubiquitous usage for its noninvasive, nondestructive, flexible properties</a:t>
              </a:r>
            </a:p>
            <a:p>
              <a:pPr marL="342864" indent="-342864" algn="just">
                <a:buFont typeface="Arial" panose="020B0604020202020204" pitchFamily="34" charset="0"/>
                <a:buChar char="•"/>
              </a:pPr>
              <a:r>
                <a:rPr lang="en-US" sz="2401" dirty="0"/>
                <a:t>To satisfy the demand for interior and exterior structure of brain structures, MRI can produce cross-sectional images from different angles, for example, top-down, side-to-side and front-to-back</a:t>
              </a:r>
            </a:p>
            <a:p>
              <a:pPr marL="342864" indent="-342864" algn="just">
                <a:buFont typeface="Arial" panose="020B0604020202020204" pitchFamily="34" charset="0"/>
                <a:buChar char="•"/>
              </a:pPr>
              <a:r>
                <a:rPr lang="en-US" sz="2401" dirty="0"/>
                <a:t>As a preliminary step for further analysis, brain segmentation, i.e. skull stripping, needs both speed and accuracy in practice. </a:t>
              </a:r>
            </a:p>
            <a:p>
              <a:pPr marL="342864" indent="-342864" algn="just">
                <a:buFont typeface="Arial" panose="020B0604020202020204" pitchFamily="34" charset="0"/>
                <a:buChar char="•"/>
              </a:pPr>
              <a:r>
                <a:rPr lang="en-US" sz="2401" dirty="0"/>
                <a:t>Having slices from different angles give a lot of challenges in stripping those tissues which people are interested in, from </a:t>
              </a:r>
              <a:r>
                <a:rPr lang="en-US" sz="2401" dirty="0" err="1"/>
                <a:t>xtracranial</a:t>
              </a:r>
              <a:r>
                <a:rPr lang="en-US" sz="2401" dirty="0"/>
                <a:t> or non-brain tissues that has nothing to do with brain diseases such as Alzheimer’s disease, aneurysm in the brain and etc.</a:t>
              </a:r>
            </a:p>
            <a:p>
              <a:pPr marL="342864" indent="-342864" algn="just">
                <a:buFont typeface="Arial" panose="020B0604020202020204" pitchFamily="34" charset="0"/>
                <a:buChar char="•"/>
              </a:pPr>
              <a:r>
                <a:rPr lang="en-US" sz="2401" dirty="0"/>
                <a:t>Machine learning is a broad concept that include many interesting algorithms that we would like to implement and experiment on. For example, </a:t>
              </a:r>
              <a:r>
                <a:rPr lang="en-US" sz="2401" dirty="0" err="1"/>
                <a:t>Butman</a:t>
              </a:r>
              <a:r>
                <a:rPr lang="en-US" sz="2401" dirty="0"/>
                <a:t> introduced a robust machine learning method that detects the brain boundary by random forest. </a:t>
              </a:r>
              <a:endParaRPr lang="en-US" sz="2639" dirty="0">
                <a:latin typeface=""/>
              </a:endParaRPr>
            </a:p>
            <a:p>
              <a:endParaRPr lang="en-US" sz="2639" dirty="0">
                <a:latin typeface=""/>
              </a:endParaRPr>
            </a:p>
            <a:p>
              <a:r>
                <a:rPr lang="en-US" sz="4320" b="1" dirty="0">
                  <a:solidFill>
                    <a:srgbClr val="2D669D"/>
                  </a:solidFill>
                  <a:latin typeface="Arial"/>
                  <a:cs typeface="Arial"/>
                </a:rPr>
                <a:t>Baseline Methods</a:t>
              </a:r>
              <a:endParaRPr lang="en-US" sz="2639" dirty="0">
                <a:latin typeface="Arial"/>
                <a:cs typeface="Arial"/>
              </a:endParaRPr>
            </a:p>
            <a:p>
              <a:pPr marL="342864" indent="-342864" algn="just">
                <a:buFont typeface="Arial" panose="020B0604020202020204" pitchFamily="34" charset="0"/>
                <a:buChar char="•"/>
              </a:pPr>
              <a:r>
                <a:rPr lang="en-US" sz="2401" dirty="0"/>
                <a:t>We model the problem as</a:t>
              </a:r>
            </a:p>
            <a:p>
              <a:pPr algn="just"/>
              <a:r>
                <a:rPr lang="en-US" sz="2401" dirty="0"/>
                <a:t>and have a loss function of </a:t>
              </a:r>
            </a:p>
            <a:p>
              <a:pPr algn="just"/>
              <a:endParaRPr lang="en-US" sz="2401" dirty="0"/>
            </a:p>
            <a:p>
              <a:pPr algn="just"/>
              <a:r>
                <a:rPr lang="en-US" sz="2401" dirty="0"/>
                <a:t> </a:t>
              </a:r>
            </a:p>
            <a:p>
              <a:pPr marL="342864" indent="-342864" algn="just">
                <a:buFont typeface="Arial" panose="020B0604020202020204" pitchFamily="34" charset="0"/>
                <a:buChar char="•"/>
              </a:pPr>
              <a:r>
                <a:rPr lang="en-US" sz="2401" dirty="0"/>
                <a:t>We experimented on the significance of each feature like local patch, color and position and implemented baseline models like Random Forest, SVM and logistic regression with loss function. </a:t>
              </a:r>
              <a:r>
                <a:rPr lang="en-US" sz="2160" dirty="0">
                  <a:latin typeface="Arial"/>
                  <a:cs typeface="Arial"/>
                </a:rPr>
                <a:t> </a:t>
              </a:r>
            </a:p>
          </p:txBody>
        </p:sp>
        <p:pic>
          <p:nvPicPr>
            <p:cNvPr id="17" name="Picture 16">
              <a:extLst>
                <a:ext uri="{FF2B5EF4-FFF2-40B4-BE49-F238E27FC236}">
                  <a16:creationId xmlns:a16="http://schemas.microsoft.com/office/drawing/2014/main" id="{90BEC0E1-4EAC-448E-90A7-88E142917957}"/>
                </a:ext>
              </a:extLst>
            </p:cNvPr>
            <p:cNvPicPr>
              <a:picLocks noChangeAspect="1"/>
            </p:cNvPicPr>
            <p:nvPr/>
          </p:nvPicPr>
          <p:blipFill>
            <a:blip r:embed="rId4"/>
            <a:stretch>
              <a:fillRect/>
            </a:stretch>
          </p:blipFill>
          <p:spPr>
            <a:xfrm>
              <a:off x="4873214" y="12985956"/>
              <a:ext cx="2375063" cy="581359"/>
            </a:xfrm>
            <a:prstGeom prst="rect">
              <a:avLst/>
            </a:prstGeom>
          </p:spPr>
        </p:pic>
        <p:pic>
          <p:nvPicPr>
            <p:cNvPr id="6" name="Picture 5">
              <a:extLst>
                <a:ext uri="{FF2B5EF4-FFF2-40B4-BE49-F238E27FC236}">
                  <a16:creationId xmlns:a16="http://schemas.microsoft.com/office/drawing/2014/main" id="{36D467BD-3754-4822-97EF-CE8B0A6537B2}"/>
                </a:ext>
              </a:extLst>
            </p:cNvPr>
            <p:cNvPicPr>
              <a:picLocks noChangeAspect="1"/>
            </p:cNvPicPr>
            <p:nvPr/>
          </p:nvPicPr>
          <p:blipFill>
            <a:blip r:embed="rId5"/>
            <a:stretch>
              <a:fillRect/>
            </a:stretch>
          </p:blipFill>
          <p:spPr>
            <a:xfrm>
              <a:off x="1422242" y="13770438"/>
              <a:ext cx="6962153" cy="859842"/>
            </a:xfrm>
            <a:prstGeom prst="rect">
              <a:avLst/>
            </a:prstGeom>
          </p:spPr>
        </p:pic>
      </p:grpSp>
      <p:pic>
        <p:nvPicPr>
          <p:cNvPr id="10" name="Picture 9">
            <a:extLst>
              <a:ext uri="{FF2B5EF4-FFF2-40B4-BE49-F238E27FC236}">
                <a16:creationId xmlns:a16="http://schemas.microsoft.com/office/drawing/2014/main" id="{46F08D6D-FCF3-4093-99E9-D6607893FB42}"/>
              </a:ext>
            </a:extLst>
          </p:cNvPr>
          <p:cNvPicPr>
            <a:picLocks noChangeAspect="1"/>
          </p:cNvPicPr>
          <p:nvPr/>
        </p:nvPicPr>
        <p:blipFill>
          <a:blip r:embed="rId6"/>
          <a:stretch>
            <a:fillRect/>
          </a:stretch>
        </p:blipFill>
        <p:spPr>
          <a:xfrm>
            <a:off x="630654" y="15579205"/>
            <a:ext cx="3559277" cy="3364019"/>
          </a:xfrm>
          <a:prstGeom prst="rect">
            <a:avLst/>
          </a:prstGeom>
        </p:spPr>
      </p:pic>
      <p:grpSp>
        <p:nvGrpSpPr>
          <p:cNvPr id="28" name="Group 27">
            <a:extLst>
              <a:ext uri="{FF2B5EF4-FFF2-40B4-BE49-F238E27FC236}">
                <a16:creationId xmlns:a16="http://schemas.microsoft.com/office/drawing/2014/main" id="{AF262630-7949-479F-A536-F13BB5CC3E70}"/>
              </a:ext>
            </a:extLst>
          </p:cNvPr>
          <p:cNvGrpSpPr/>
          <p:nvPr/>
        </p:nvGrpSpPr>
        <p:grpSpPr>
          <a:xfrm>
            <a:off x="4128109" y="15212794"/>
            <a:ext cx="3366755" cy="4138116"/>
            <a:chOff x="4211681" y="15783631"/>
            <a:chExt cx="3366755" cy="4138116"/>
          </a:xfrm>
        </p:grpSpPr>
        <p:pic>
          <p:nvPicPr>
            <p:cNvPr id="12" name="Picture 11">
              <a:extLst>
                <a:ext uri="{FF2B5EF4-FFF2-40B4-BE49-F238E27FC236}">
                  <a16:creationId xmlns:a16="http://schemas.microsoft.com/office/drawing/2014/main" id="{8839184C-44E8-483F-BC38-52BACF710EE1}"/>
                </a:ext>
              </a:extLst>
            </p:cNvPr>
            <p:cNvPicPr>
              <a:picLocks noChangeAspect="1"/>
            </p:cNvPicPr>
            <p:nvPr/>
          </p:nvPicPr>
          <p:blipFill>
            <a:blip r:embed="rId7"/>
            <a:stretch>
              <a:fillRect/>
            </a:stretch>
          </p:blipFill>
          <p:spPr>
            <a:xfrm>
              <a:off x="4211681" y="17843525"/>
              <a:ext cx="1550420" cy="2078222"/>
            </a:xfrm>
            <a:prstGeom prst="rect">
              <a:avLst/>
            </a:prstGeom>
          </p:spPr>
        </p:pic>
        <p:pic>
          <p:nvPicPr>
            <p:cNvPr id="14" name="Picture 13">
              <a:extLst>
                <a:ext uri="{FF2B5EF4-FFF2-40B4-BE49-F238E27FC236}">
                  <a16:creationId xmlns:a16="http://schemas.microsoft.com/office/drawing/2014/main" id="{98EE0826-CCD5-4803-B9F8-872D97BC6771}"/>
                </a:ext>
              </a:extLst>
            </p:cNvPr>
            <p:cNvPicPr>
              <a:picLocks noChangeAspect="1"/>
            </p:cNvPicPr>
            <p:nvPr/>
          </p:nvPicPr>
          <p:blipFill>
            <a:blip r:embed="rId8"/>
            <a:stretch>
              <a:fillRect/>
            </a:stretch>
          </p:blipFill>
          <p:spPr>
            <a:xfrm>
              <a:off x="4211681" y="15783631"/>
              <a:ext cx="1550420" cy="2123401"/>
            </a:xfrm>
            <a:prstGeom prst="rect">
              <a:avLst/>
            </a:prstGeom>
          </p:spPr>
        </p:pic>
        <p:pic>
          <p:nvPicPr>
            <p:cNvPr id="18" name="Picture 17">
              <a:extLst>
                <a:ext uri="{FF2B5EF4-FFF2-40B4-BE49-F238E27FC236}">
                  <a16:creationId xmlns:a16="http://schemas.microsoft.com/office/drawing/2014/main" id="{84477DC8-C78C-48DD-A239-ECE5853BF6EB}"/>
                </a:ext>
              </a:extLst>
            </p:cNvPr>
            <p:cNvPicPr>
              <a:picLocks noChangeAspect="1"/>
            </p:cNvPicPr>
            <p:nvPr/>
          </p:nvPicPr>
          <p:blipFill>
            <a:blip r:embed="rId9"/>
            <a:stretch>
              <a:fillRect/>
            </a:stretch>
          </p:blipFill>
          <p:spPr>
            <a:xfrm>
              <a:off x="5783851" y="15802659"/>
              <a:ext cx="1794585" cy="2163983"/>
            </a:xfrm>
            <a:prstGeom prst="rect">
              <a:avLst/>
            </a:prstGeom>
          </p:spPr>
        </p:pic>
        <p:pic>
          <p:nvPicPr>
            <p:cNvPr id="23" name="Picture 22">
              <a:extLst>
                <a:ext uri="{FF2B5EF4-FFF2-40B4-BE49-F238E27FC236}">
                  <a16:creationId xmlns:a16="http://schemas.microsoft.com/office/drawing/2014/main" id="{8E8ADCE2-9605-440A-9A33-FE2D58466632}"/>
                </a:ext>
              </a:extLst>
            </p:cNvPr>
            <p:cNvPicPr>
              <a:picLocks noChangeAspect="1"/>
            </p:cNvPicPr>
            <p:nvPr/>
          </p:nvPicPr>
          <p:blipFill>
            <a:blip r:embed="rId10"/>
            <a:stretch>
              <a:fillRect/>
            </a:stretch>
          </p:blipFill>
          <p:spPr>
            <a:xfrm>
              <a:off x="5783851" y="17966642"/>
              <a:ext cx="1794585" cy="1955105"/>
            </a:xfrm>
            <a:prstGeom prst="rect">
              <a:avLst/>
            </a:prstGeom>
          </p:spPr>
        </p:pic>
      </p:grpSp>
      <p:sp>
        <p:nvSpPr>
          <p:cNvPr id="30" name="TextBox 29">
            <a:extLst>
              <a:ext uri="{FF2B5EF4-FFF2-40B4-BE49-F238E27FC236}">
                <a16:creationId xmlns:a16="http://schemas.microsoft.com/office/drawing/2014/main" id="{A6C63FBC-13A0-4EDF-BF25-F72D64A7946A}"/>
              </a:ext>
            </a:extLst>
          </p:cNvPr>
          <p:cNvSpPr txBox="1"/>
          <p:nvPr/>
        </p:nvSpPr>
        <p:spPr>
          <a:xfrm>
            <a:off x="7586645" y="15231822"/>
            <a:ext cx="2804264" cy="4413516"/>
          </a:xfrm>
          <a:prstGeom prst="rect">
            <a:avLst/>
          </a:prstGeom>
          <a:noFill/>
        </p:spPr>
        <p:txBody>
          <a:bodyPr wrap="square" rtlCol="0">
            <a:spAutoFit/>
          </a:bodyPr>
          <a:lstStyle/>
          <a:p>
            <a:pPr algn="just"/>
            <a:r>
              <a:rPr lang="en-US" sz="2160" i="1" dirty="0">
                <a:solidFill>
                  <a:srgbClr val="8C8C83"/>
                </a:solidFill>
                <a:cs typeface="Arial"/>
              </a:rPr>
              <a:t>Figure 1. the results are successful when the skull is properly aligned and without too much noises. The robustness is compromised when noises are present   </a:t>
            </a:r>
          </a:p>
          <a:p>
            <a:pPr algn="just"/>
            <a:endParaRPr lang="en-US" sz="2160" i="1" dirty="0">
              <a:solidFill>
                <a:srgbClr val="8C8C83"/>
              </a:solidFill>
              <a:cs typeface="Arial"/>
            </a:endParaRPr>
          </a:p>
          <a:p>
            <a:pPr algn="just"/>
            <a:r>
              <a:rPr lang="en-US" sz="2160" i="1" dirty="0">
                <a:solidFill>
                  <a:srgbClr val="8C8C83"/>
                </a:solidFill>
                <a:cs typeface="Arial"/>
              </a:rPr>
              <a:t>Figure 2. A breakdown of the accuracy of random forest model by normalizing the error</a:t>
            </a:r>
          </a:p>
        </p:txBody>
      </p:sp>
      <p:pic>
        <p:nvPicPr>
          <p:cNvPr id="20" name="Picture 19">
            <a:extLst>
              <a:ext uri="{FF2B5EF4-FFF2-40B4-BE49-F238E27FC236}">
                <a16:creationId xmlns:a16="http://schemas.microsoft.com/office/drawing/2014/main" id="{FD609D13-2611-6B45-84D4-17A1D0E1A129}"/>
              </a:ext>
            </a:extLst>
          </p:cNvPr>
          <p:cNvPicPr>
            <a:picLocks noChangeAspect="1"/>
          </p:cNvPicPr>
          <p:nvPr/>
        </p:nvPicPr>
        <p:blipFill>
          <a:blip r:embed="rId11"/>
          <a:stretch>
            <a:fillRect/>
          </a:stretch>
        </p:blipFill>
        <p:spPr>
          <a:xfrm>
            <a:off x="17160441" y="8795378"/>
            <a:ext cx="3901524" cy="2258656"/>
          </a:xfrm>
          <a:prstGeom prst="rect">
            <a:avLst/>
          </a:prstGeom>
        </p:spPr>
      </p:pic>
      <p:sp>
        <p:nvSpPr>
          <p:cNvPr id="26" name="TextBox 25">
            <a:extLst>
              <a:ext uri="{FF2B5EF4-FFF2-40B4-BE49-F238E27FC236}">
                <a16:creationId xmlns:a16="http://schemas.microsoft.com/office/drawing/2014/main" id="{E0BE3BEB-E661-C84C-A86E-E44E1C64E9AF}"/>
              </a:ext>
            </a:extLst>
          </p:cNvPr>
          <p:cNvSpPr txBox="1"/>
          <p:nvPr/>
        </p:nvSpPr>
        <p:spPr>
          <a:xfrm>
            <a:off x="17389785" y="11324268"/>
            <a:ext cx="3449983" cy="424732"/>
          </a:xfrm>
          <a:prstGeom prst="rect">
            <a:avLst/>
          </a:prstGeom>
          <a:noFill/>
        </p:spPr>
        <p:txBody>
          <a:bodyPr wrap="none" rtlCol="0">
            <a:spAutoFit/>
          </a:bodyPr>
          <a:lstStyle/>
          <a:p>
            <a:r>
              <a:rPr lang="zh-Hans" altLang="en-US" sz="2160" i="1" dirty="0">
                <a:solidFill>
                  <a:srgbClr val="8C8C83"/>
                </a:solidFill>
                <a:cs typeface="Arial"/>
              </a:rPr>
              <a:t> </a:t>
            </a:r>
            <a:r>
              <a:rPr lang="en-US" sz="2160" i="1" dirty="0">
                <a:solidFill>
                  <a:srgbClr val="8C8C83"/>
                </a:solidFill>
                <a:cs typeface="Arial"/>
              </a:rPr>
              <a:t>Figure </a:t>
            </a:r>
            <a:r>
              <a:rPr lang="en-US" altLang="zh-Hans" sz="2160" i="1" dirty="0">
                <a:solidFill>
                  <a:srgbClr val="8C8C83"/>
                </a:solidFill>
                <a:cs typeface="Arial"/>
              </a:rPr>
              <a:t>4</a:t>
            </a:r>
            <a:r>
              <a:rPr lang="en-US" sz="2160" i="1" dirty="0">
                <a:solidFill>
                  <a:srgbClr val="8C8C83"/>
                </a:solidFill>
                <a:cs typeface="Arial"/>
              </a:rPr>
              <a:t>.</a:t>
            </a:r>
            <a:r>
              <a:rPr lang="zh-Hans" altLang="en-US" sz="2160" i="1" dirty="0">
                <a:solidFill>
                  <a:srgbClr val="8C8C83"/>
                </a:solidFill>
                <a:cs typeface="Arial"/>
              </a:rPr>
              <a:t> </a:t>
            </a:r>
            <a:r>
              <a:rPr lang="en-US" altLang="zh-Hans" sz="2160" i="1" dirty="0">
                <a:solidFill>
                  <a:srgbClr val="8C8C83"/>
                </a:solidFill>
                <a:cs typeface="Arial"/>
              </a:rPr>
              <a:t>loss</a:t>
            </a:r>
            <a:r>
              <a:rPr lang="zh-Hans" altLang="en-US" sz="2160" i="1" dirty="0">
                <a:solidFill>
                  <a:srgbClr val="8C8C83"/>
                </a:solidFill>
                <a:cs typeface="Arial"/>
              </a:rPr>
              <a:t> </a:t>
            </a:r>
            <a:r>
              <a:rPr lang="en-US" altLang="zh-Hans" sz="2160" i="1" dirty="0">
                <a:solidFill>
                  <a:srgbClr val="8C8C83"/>
                </a:solidFill>
                <a:cs typeface="Arial"/>
              </a:rPr>
              <a:t>during</a:t>
            </a:r>
            <a:r>
              <a:rPr lang="zh-Hans" altLang="en-US" sz="2160" i="1" dirty="0">
                <a:solidFill>
                  <a:srgbClr val="8C8C83"/>
                </a:solidFill>
                <a:cs typeface="Arial"/>
              </a:rPr>
              <a:t> </a:t>
            </a:r>
            <a:r>
              <a:rPr lang="en-US" altLang="zh-Hans" sz="2160" i="1" dirty="0">
                <a:solidFill>
                  <a:srgbClr val="8C8C83"/>
                </a:solidFill>
                <a:cs typeface="Arial"/>
              </a:rPr>
              <a:t>training</a:t>
            </a:r>
            <a:endParaRPr lang="en-US" sz="2160" dirty="0"/>
          </a:p>
        </p:txBody>
      </p:sp>
      <p:pic>
        <p:nvPicPr>
          <p:cNvPr id="31" name="Picture 30">
            <a:extLst>
              <a:ext uri="{FF2B5EF4-FFF2-40B4-BE49-F238E27FC236}">
                <a16:creationId xmlns:a16="http://schemas.microsoft.com/office/drawing/2014/main" id="{B40C8B9A-3980-1F4B-AF53-3897CEE5AF7F}"/>
              </a:ext>
            </a:extLst>
          </p:cNvPr>
          <p:cNvPicPr>
            <a:picLocks noChangeAspect="1"/>
          </p:cNvPicPr>
          <p:nvPr/>
        </p:nvPicPr>
        <p:blipFill>
          <a:blip r:embed="rId12"/>
          <a:stretch>
            <a:fillRect/>
          </a:stretch>
        </p:blipFill>
        <p:spPr>
          <a:xfrm>
            <a:off x="12299025" y="16109078"/>
            <a:ext cx="1890778" cy="1890778"/>
          </a:xfrm>
          <a:prstGeom prst="rect">
            <a:avLst/>
          </a:prstGeom>
        </p:spPr>
      </p:pic>
      <p:pic>
        <p:nvPicPr>
          <p:cNvPr id="33" name="Picture 32">
            <a:extLst>
              <a:ext uri="{FF2B5EF4-FFF2-40B4-BE49-F238E27FC236}">
                <a16:creationId xmlns:a16="http://schemas.microsoft.com/office/drawing/2014/main" id="{BFE1504D-B2EF-E743-883B-976072A2315F}"/>
              </a:ext>
            </a:extLst>
          </p:cNvPr>
          <p:cNvPicPr>
            <a:picLocks noChangeAspect="1"/>
          </p:cNvPicPr>
          <p:nvPr/>
        </p:nvPicPr>
        <p:blipFill>
          <a:blip r:embed="rId13"/>
          <a:stretch>
            <a:fillRect/>
          </a:stretch>
        </p:blipFill>
        <p:spPr>
          <a:xfrm>
            <a:off x="15716013" y="16111810"/>
            <a:ext cx="1871595" cy="1871595"/>
          </a:xfrm>
          <a:prstGeom prst="rect">
            <a:avLst/>
          </a:prstGeom>
        </p:spPr>
      </p:pic>
      <p:pic>
        <p:nvPicPr>
          <p:cNvPr id="35" name="Picture 34">
            <a:extLst>
              <a:ext uri="{FF2B5EF4-FFF2-40B4-BE49-F238E27FC236}">
                <a16:creationId xmlns:a16="http://schemas.microsoft.com/office/drawing/2014/main" id="{DC712BC4-C681-8941-BB4B-A9DB607C6B5B}"/>
              </a:ext>
            </a:extLst>
          </p:cNvPr>
          <p:cNvPicPr>
            <a:picLocks noChangeAspect="1"/>
          </p:cNvPicPr>
          <p:nvPr/>
        </p:nvPicPr>
        <p:blipFill>
          <a:blip r:embed="rId14"/>
          <a:stretch>
            <a:fillRect/>
          </a:stretch>
        </p:blipFill>
        <p:spPr>
          <a:xfrm>
            <a:off x="19088782" y="16076421"/>
            <a:ext cx="1885269" cy="1885269"/>
          </a:xfrm>
          <a:prstGeom prst="rect">
            <a:avLst/>
          </a:prstGeom>
        </p:spPr>
      </p:pic>
      <p:sp>
        <p:nvSpPr>
          <p:cNvPr id="37" name="TextBox 36">
            <a:extLst>
              <a:ext uri="{FF2B5EF4-FFF2-40B4-BE49-F238E27FC236}">
                <a16:creationId xmlns:a16="http://schemas.microsoft.com/office/drawing/2014/main" id="{355DFA8A-4ED2-F347-B795-8FFB0927793F}"/>
              </a:ext>
            </a:extLst>
          </p:cNvPr>
          <p:cNvSpPr txBox="1"/>
          <p:nvPr/>
        </p:nvSpPr>
        <p:spPr>
          <a:xfrm>
            <a:off x="12047252" y="18096509"/>
            <a:ext cx="2244525" cy="400110"/>
          </a:xfrm>
          <a:prstGeom prst="rect">
            <a:avLst/>
          </a:prstGeom>
          <a:noFill/>
        </p:spPr>
        <p:txBody>
          <a:bodyPr wrap="none" rtlCol="0">
            <a:spAutoFit/>
          </a:bodyPr>
          <a:lstStyle/>
          <a:p>
            <a:r>
              <a:rPr lang="zh-Hans" altLang="en-US" sz="2000" i="1" dirty="0">
                <a:solidFill>
                  <a:srgbClr val="8C8C83"/>
                </a:solidFill>
                <a:cs typeface="Arial"/>
              </a:rPr>
              <a:t> </a:t>
            </a:r>
            <a:r>
              <a:rPr lang="en-US" sz="2000" i="1" dirty="0">
                <a:solidFill>
                  <a:srgbClr val="8C8C83"/>
                </a:solidFill>
                <a:cs typeface="Arial"/>
              </a:rPr>
              <a:t> (a). Original image</a:t>
            </a:r>
            <a:endParaRPr lang="en-US" sz="2000" dirty="0"/>
          </a:p>
        </p:txBody>
      </p:sp>
      <p:sp>
        <p:nvSpPr>
          <p:cNvPr id="39" name="Rectangle 38">
            <a:extLst>
              <a:ext uri="{FF2B5EF4-FFF2-40B4-BE49-F238E27FC236}">
                <a16:creationId xmlns:a16="http://schemas.microsoft.com/office/drawing/2014/main" id="{D3F1FCF8-A688-0844-BFCA-5C1BD6A7A5FA}"/>
              </a:ext>
            </a:extLst>
          </p:cNvPr>
          <p:cNvSpPr/>
          <p:nvPr/>
        </p:nvSpPr>
        <p:spPr>
          <a:xfrm>
            <a:off x="15364850" y="18096509"/>
            <a:ext cx="2719271" cy="400110"/>
          </a:xfrm>
          <a:prstGeom prst="rect">
            <a:avLst/>
          </a:prstGeom>
        </p:spPr>
        <p:txBody>
          <a:bodyPr wrap="none">
            <a:spAutoFit/>
          </a:bodyPr>
          <a:lstStyle/>
          <a:p>
            <a:r>
              <a:rPr lang="en-US" sz="2000" i="1" dirty="0">
                <a:solidFill>
                  <a:srgbClr val="8C8C83"/>
                </a:solidFill>
                <a:cs typeface="Arial"/>
              </a:rPr>
              <a:t>(b) reconstructed image </a:t>
            </a:r>
            <a:endParaRPr lang="en-US" sz="2000" dirty="0"/>
          </a:p>
        </p:txBody>
      </p:sp>
      <p:sp>
        <p:nvSpPr>
          <p:cNvPr id="40" name="Rectangle 39">
            <a:extLst>
              <a:ext uri="{FF2B5EF4-FFF2-40B4-BE49-F238E27FC236}">
                <a16:creationId xmlns:a16="http://schemas.microsoft.com/office/drawing/2014/main" id="{364C7B8E-0116-D64B-A8A8-A40C87C9AB87}"/>
              </a:ext>
            </a:extLst>
          </p:cNvPr>
          <p:cNvSpPr/>
          <p:nvPr/>
        </p:nvSpPr>
        <p:spPr>
          <a:xfrm>
            <a:off x="18542590" y="18092851"/>
            <a:ext cx="3758793" cy="707886"/>
          </a:xfrm>
          <a:prstGeom prst="rect">
            <a:avLst/>
          </a:prstGeom>
        </p:spPr>
        <p:txBody>
          <a:bodyPr wrap="square">
            <a:spAutoFit/>
          </a:bodyPr>
          <a:lstStyle/>
          <a:p>
            <a:r>
              <a:rPr lang="en-US" sz="2000" i="1" dirty="0">
                <a:solidFill>
                  <a:srgbClr val="8C8C83"/>
                </a:solidFill>
                <a:cs typeface="Arial"/>
              </a:rPr>
              <a:t>(c) after applying reconstructed image as bitmask to original one </a:t>
            </a:r>
            <a:endParaRPr lang="en-US" sz="2000" dirty="0"/>
          </a:p>
        </p:txBody>
      </p:sp>
      <p:pic>
        <p:nvPicPr>
          <p:cNvPr id="1030" name="Picture 1029">
            <a:extLst>
              <a:ext uri="{FF2B5EF4-FFF2-40B4-BE49-F238E27FC236}">
                <a16:creationId xmlns:a16="http://schemas.microsoft.com/office/drawing/2014/main" id="{32A47A34-1454-104A-B152-D8B82E579E31}"/>
              </a:ext>
            </a:extLst>
          </p:cNvPr>
          <p:cNvPicPr>
            <a:picLocks noChangeAspect="1"/>
          </p:cNvPicPr>
          <p:nvPr/>
        </p:nvPicPr>
        <p:blipFill>
          <a:blip r:embed="rId15"/>
          <a:stretch>
            <a:fillRect/>
          </a:stretch>
        </p:blipFill>
        <p:spPr>
          <a:xfrm>
            <a:off x="22418371" y="3565123"/>
            <a:ext cx="1536730" cy="1536730"/>
          </a:xfrm>
          <a:prstGeom prst="rect">
            <a:avLst/>
          </a:prstGeom>
        </p:spPr>
      </p:pic>
      <p:pic>
        <p:nvPicPr>
          <p:cNvPr id="1032" name="Picture 1031">
            <a:extLst>
              <a:ext uri="{FF2B5EF4-FFF2-40B4-BE49-F238E27FC236}">
                <a16:creationId xmlns:a16="http://schemas.microsoft.com/office/drawing/2014/main" id="{8BC2D79C-4319-BA49-ACDE-ABF9D425C2B2}"/>
              </a:ext>
            </a:extLst>
          </p:cNvPr>
          <p:cNvPicPr>
            <a:picLocks noChangeAspect="1"/>
          </p:cNvPicPr>
          <p:nvPr/>
        </p:nvPicPr>
        <p:blipFill>
          <a:blip r:embed="rId16"/>
          <a:stretch>
            <a:fillRect/>
          </a:stretch>
        </p:blipFill>
        <p:spPr>
          <a:xfrm>
            <a:off x="24154189" y="3564438"/>
            <a:ext cx="1537414" cy="1537414"/>
          </a:xfrm>
          <a:prstGeom prst="rect">
            <a:avLst/>
          </a:prstGeom>
        </p:spPr>
      </p:pic>
      <p:pic>
        <p:nvPicPr>
          <p:cNvPr id="1034" name="Picture 1033">
            <a:extLst>
              <a:ext uri="{FF2B5EF4-FFF2-40B4-BE49-F238E27FC236}">
                <a16:creationId xmlns:a16="http://schemas.microsoft.com/office/drawing/2014/main" id="{C85F8023-5719-DF4A-ABE6-9ABD934DF194}"/>
              </a:ext>
            </a:extLst>
          </p:cNvPr>
          <p:cNvPicPr>
            <a:picLocks noChangeAspect="1"/>
          </p:cNvPicPr>
          <p:nvPr/>
        </p:nvPicPr>
        <p:blipFill>
          <a:blip r:embed="rId17"/>
          <a:stretch>
            <a:fillRect/>
          </a:stretch>
        </p:blipFill>
        <p:spPr>
          <a:xfrm>
            <a:off x="25902285" y="3544607"/>
            <a:ext cx="1528805" cy="1528805"/>
          </a:xfrm>
          <a:prstGeom prst="rect">
            <a:avLst/>
          </a:prstGeom>
        </p:spPr>
      </p:pic>
      <p:pic>
        <p:nvPicPr>
          <p:cNvPr id="1036" name="Picture 1035">
            <a:extLst>
              <a:ext uri="{FF2B5EF4-FFF2-40B4-BE49-F238E27FC236}">
                <a16:creationId xmlns:a16="http://schemas.microsoft.com/office/drawing/2014/main" id="{3F8F24F2-B6D7-064D-A759-433CE5044D25}"/>
              </a:ext>
            </a:extLst>
          </p:cNvPr>
          <p:cNvPicPr>
            <a:picLocks noChangeAspect="1"/>
          </p:cNvPicPr>
          <p:nvPr/>
        </p:nvPicPr>
        <p:blipFill>
          <a:blip r:embed="rId18"/>
          <a:stretch>
            <a:fillRect/>
          </a:stretch>
        </p:blipFill>
        <p:spPr>
          <a:xfrm>
            <a:off x="27628852" y="3544606"/>
            <a:ext cx="1528806" cy="1528806"/>
          </a:xfrm>
          <a:prstGeom prst="rect">
            <a:avLst/>
          </a:prstGeom>
        </p:spPr>
      </p:pic>
      <p:pic>
        <p:nvPicPr>
          <p:cNvPr id="1038" name="Picture 1037">
            <a:extLst>
              <a:ext uri="{FF2B5EF4-FFF2-40B4-BE49-F238E27FC236}">
                <a16:creationId xmlns:a16="http://schemas.microsoft.com/office/drawing/2014/main" id="{8F9226D3-8DE9-C34E-8B19-B6B66CFF5C80}"/>
              </a:ext>
            </a:extLst>
          </p:cNvPr>
          <p:cNvPicPr>
            <a:picLocks noChangeAspect="1"/>
          </p:cNvPicPr>
          <p:nvPr/>
        </p:nvPicPr>
        <p:blipFill>
          <a:blip r:embed="rId19"/>
          <a:stretch>
            <a:fillRect/>
          </a:stretch>
        </p:blipFill>
        <p:spPr>
          <a:xfrm>
            <a:off x="29378274" y="3549319"/>
            <a:ext cx="1524093" cy="1524093"/>
          </a:xfrm>
          <a:prstGeom prst="rect">
            <a:avLst/>
          </a:prstGeom>
        </p:spPr>
      </p:pic>
      <p:pic>
        <p:nvPicPr>
          <p:cNvPr id="1040" name="Picture 1039">
            <a:extLst>
              <a:ext uri="{FF2B5EF4-FFF2-40B4-BE49-F238E27FC236}">
                <a16:creationId xmlns:a16="http://schemas.microsoft.com/office/drawing/2014/main" id="{79844E89-C7F3-734F-BDE3-497C93A05109}"/>
              </a:ext>
            </a:extLst>
          </p:cNvPr>
          <p:cNvPicPr>
            <a:picLocks noChangeAspect="1"/>
          </p:cNvPicPr>
          <p:nvPr/>
        </p:nvPicPr>
        <p:blipFill>
          <a:blip r:embed="rId20"/>
          <a:stretch>
            <a:fillRect/>
          </a:stretch>
        </p:blipFill>
        <p:spPr>
          <a:xfrm>
            <a:off x="31121814" y="3564747"/>
            <a:ext cx="1508665" cy="1508665"/>
          </a:xfrm>
          <a:prstGeom prst="rect">
            <a:avLst/>
          </a:prstGeom>
        </p:spPr>
      </p:pic>
      <p:pic>
        <p:nvPicPr>
          <p:cNvPr id="1042" name="Picture 1041">
            <a:extLst>
              <a:ext uri="{FF2B5EF4-FFF2-40B4-BE49-F238E27FC236}">
                <a16:creationId xmlns:a16="http://schemas.microsoft.com/office/drawing/2014/main" id="{4EEBACDC-C716-DB4A-99FE-04212CB82B8F}"/>
              </a:ext>
            </a:extLst>
          </p:cNvPr>
          <p:cNvPicPr>
            <a:picLocks noChangeAspect="1"/>
          </p:cNvPicPr>
          <p:nvPr/>
        </p:nvPicPr>
        <p:blipFill>
          <a:blip r:embed="rId21"/>
          <a:stretch>
            <a:fillRect/>
          </a:stretch>
        </p:blipFill>
        <p:spPr>
          <a:xfrm>
            <a:off x="22405467" y="5201811"/>
            <a:ext cx="1549634" cy="1549634"/>
          </a:xfrm>
          <a:prstGeom prst="rect">
            <a:avLst/>
          </a:prstGeom>
        </p:spPr>
      </p:pic>
      <p:pic>
        <p:nvPicPr>
          <p:cNvPr id="1044" name="Picture 1043">
            <a:extLst>
              <a:ext uri="{FF2B5EF4-FFF2-40B4-BE49-F238E27FC236}">
                <a16:creationId xmlns:a16="http://schemas.microsoft.com/office/drawing/2014/main" id="{B6C5E788-1C5F-404C-BC8F-929F49158E56}"/>
              </a:ext>
            </a:extLst>
          </p:cNvPr>
          <p:cNvPicPr>
            <a:picLocks noChangeAspect="1"/>
          </p:cNvPicPr>
          <p:nvPr/>
        </p:nvPicPr>
        <p:blipFill>
          <a:blip r:embed="rId22"/>
          <a:stretch>
            <a:fillRect/>
          </a:stretch>
        </p:blipFill>
        <p:spPr>
          <a:xfrm>
            <a:off x="24131585" y="5181275"/>
            <a:ext cx="1570170" cy="1570170"/>
          </a:xfrm>
          <a:prstGeom prst="rect">
            <a:avLst/>
          </a:prstGeom>
        </p:spPr>
      </p:pic>
      <p:pic>
        <p:nvPicPr>
          <p:cNvPr id="1050" name="Picture 1049">
            <a:extLst>
              <a:ext uri="{FF2B5EF4-FFF2-40B4-BE49-F238E27FC236}">
                <a16:creationId xmlns:a16="http://schemas.microsoft.com/office/drawing/2014/main" id="{26A8A5E0-6A3A-4546-BCFC-0E4E835CAD00}"/>
              </a:ext>
            </a:extLst>
          </p:cNvPr>
          <p:cNvPicPr>
            <a:picLocks noChangeAspect="1"/>
          </p:cNvPicPr>
          <p:nvPr/>
        </p:nvPicPr>
        <p:blipFill>
          <a:blip r:embed="rId23"/>
          <a:stretch>
            <a:fillRect/>
          </a:stretch>
        </p:blipFill>
        <p:spPr>
          <a:xfrm>
            <a:off x="25870601" y="5181275"/>
            <a:ext cx="1592171" cy="1592171"/>
          </a:xfrm>
          <a:prstGeom prst="rect">
            <a:avLst/>
          </a:prstGeom>
        </p:spPr>
      </p:pic>
      <p:pic>
        <p:nvPicPr>
          <p:cNvPr id="1052" name="Picture 1051">
            <a:extLst>
              <a:ext uri="{FF2B5EF4-FFF2-40B4-BE49-F238E27FC236}">
                <a16:creationId xmlns:a16="http://schemas.microsoft.com/office/drawing/2014/main" id="{E9A79168-2CE3-7142-9D61-FCEA8CC83309}"/>
              </a:ext>
            </a:extLst>
          </p:cNvPr>
          <p:cNvPicPr>
            <a:picLocks noChangeAspect="1"/>
          </p:cNvPicPr>
          <p:nvPr/>
        </p:nvPicPr>
        <p:blipFill>
          <a:blip r:embed="rId24"/>
          <a:stretch>
            <a:fillRect/>
          </a:stretch>
        </p:blipFill>
        <p:spPr>
          <a:xfrm>
            <a:off x="27628852" y="5181274"/>
            <a:ext cx="1528806" cy="1592171"/>
          </a:xfrm>
          <a:prstGeom prst="rect">
            <a:avLst/>
          </a:prstGeom>
        </p:spPr>
      </p:pic>
      <p:pic>
        <p:nvPicPr>
          <p:cNvPr id="1054" name="Picture 1053">
            <a:extLst>
              <a:ext uri="{FF2B5EF4-FFF2-40B4-BE49-F238E27FC236}">
                <a16:creationId xmlns:a16="http://schemas.microsoft.com/office/drawing/2014/main" id="{ACF829D5-FDC9-2F4A-A4ED-EE520ABC8B9B}"/>
              </a:ext>
            </a:extLst>
          </p:cNvPr>
          <p:cNvPicPr>
            <a:picLocks noChangeAspect="1"/>
          </p:cNvPicPr>
          <p:nvPr/>
        </p:nvPicPr>
        <p:blipFill>
          <a:blip r:embed="rId25"/>
          <a:stretch>
            <a:fillRect/>
          </a:stretch>
        </p:blipFill>
        <p:spPr>
          <a:xfrm>
            <a:off x="29388072" y="5229769"/>
            <a:ext cx="1516737" cy="1516737"/>
          </a:xfrm>
          <a:prstGeom prst="rect">
            <a:avLst/>
          </a:prstGeom>
        </p:spPr>
      </p:pic>
      <p:pic>
        <p:nvPicPr>
          <p:cNvPr id="1056" name="Picture 1055">
            <a:extLst>
              <a:ext uri="{FF2B5EF4-FFF2-40B4-BE49-F238E27FC236}">
                <a16:creationId xmlns:a16="http://schemas.microsoft.com/office/drawing/2014/main" id="{C07783FD-402D-7C4B-BC05-53F0F5CE9DD2}"/>
              </a:ext>
            </a:extLst>
          </p:cNvPr>
          <p:cNvPicPr>
            <a:picLocks noChangeAspect="1"/>
          </p:cNvPicPr>
          <p:nvPr/>
        </p:nvPicPr>
        <p:blipFill>
          <a:blip r:embed="rId26"/>
          <a:stretch>
            <a:fillRect/>
          </a:stretch>
        </p:blipFill>
        <p:spPr>
          <a:xfrm>
            <a:off x="31113666" y="5230370"/>
            <a:ext cx="1516136" cy="1516136"/>
          </a:xfrm>
          <a:prstGeom prst="rect">
            <a:avLst/>
          </a:prstGeom>
        </p:spPr>
      </p:pic>
      <p:sp>
        <p:nvSpPr>
          <p:cNvPr id="1057" name="Rectangle 1056">
            <a:extLst>
              <a:ext uri="{FF2B5EF4-FFF2-40B4-BE49-F238E27FC236}">
                <a16:creationId xmlns:a16="http://schemas.microsoft.com/office/drawing/2014/main" id="{1F4FEE01-12B7-2441-B7EF-C14E80AAB4D9}"/>
              </a:ext>
            </a:extLst>
          </p:cNvPr>
          <p:cNvSpPr/>
          <p:nvPr/>
        </p:nvSpPr>
        <p:spPr>
          <a:xfrm>
            <a:off x="26194620" y="6501500"/>
            <a:ext cx="2766719" cy="830997"/>
          </a:xfrm>
          <a:prstGeom prst="rect">
            <a:avLst/>
          </a:prstGeom>
        </p:spPr>
        <p:txBody>
          <a:bodyPr wrap="non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 </a:t>
            </a:r>
            <a:r>
              <a:rPr lang="en-US" altLang="zh-Hans" sz="2400" i="1" dirty="0">
                <a:solidFill>
                  <a:srgbClr val="8C8C83"/>
                </a:solidFill>
                <a:cs typeface="Arial"/>
              </a:rPr>
              <a:t>6</a:t>
            </a:r>
            <a:r>
              <a:rPr lang="en-US" sz="2400" i="1" dirty="0">
                <a:solidFill>
                  <a:srgbClr val="8C8C83"/>
                </a:solidFill>
                <a:cs typeface="Arial"/>
              </a:rPr>
              <a:t>.</a:t>
            </a:r>
            <a:r>
              <a:rPr lang="zh-Hans" altLang="en-US" sz="2400" i="1" dirty="0">
                <a:solidFill>
                  <a:srgbClr val="8C8C83"/>
                </a:solidFill>
                <a:cs typeface="Arial"/>
              </a:rPr>
              <a:t> </a:t>
            </a:r>
            <a:r>
              <a:rPr lang="en-US" altLang="zh-Hans" sz="2400" i="1" dirty="0">
                <a:solidFill>
                  <a:srgbClr val="8C8C83"/>
                </a:solidFill>
                <a:cs typeface="Arial"/>
              </a:rPr>
              <a:t>test</a:t>
            </a:r>
            <a:r>
              <a:rPr lang="zh-Hans" altLang="en-US" sz="2400" i="1" dirty="0">
                <a:solidFill>
                  <a:srgbClr val="8C8C83"/>
                </a:solidFill>
                <a:cs typeface="Arial"/>
              </a:rPr>
              <a:t> </a:t>
            </a:r>
            <a:r>
              <a:rPr lang="en-US" altLang="zh-Hans" sz="2400" i="1" dirty="0">
                <a:solidFill>
                  <a:srgbClr val="8C8C83"/>
                </a:solidFill>
                <a:cs typeface="Arial"/>
              </a:rPr>
              <a:t>results</a:t>
            </a:r>
            <a:endParaRPr lang="en-US" sz="2400" dirty="0"/>
          </a:p>
        </p:txBody>
      </p:sp>
      <p:pic>
        <p:nvPicPr>
          <p:cNvPr id="13" name="Picture 12">
            <a:extLst>
              <a:ext uri="{FF2B5EF4-FFF2-40B4-BE49-F238E27FC236}">
                <a16:creationId xmlns:a16="http://schemas.microsoft.com/office/drawing/2014/main" id="{D7E7FB30-F47E-434E-A6CC-18C0E935096E}"/>
              </a:ext>
            </a:extLst>
          </p:cNvPr>
          <p:cNvPicPr>
            <a:picLocks noChangeAspect="1"/>
          </p:cNvPicPr>
          <p:nvPr/>
        </p:nvPicPr>
        <p:blipFill>
          <a:blip r:embed="rId27"/>
          <a:stretch>
            <a:fillRect/>
          </a:stretch>
        </p:blipFill>
        <p:spPr>
          <a:xfrm>
            <a:off x="27199219" y="10473262"/>
            <a:ext cx="4385270" cy="3288952"/>
          </a:xfrm>
          <a:prstGeom prst="rect">
            <a:avLst/>
          </a:prstGeom>
        </p:spPr>
      </p:pic>
      <p:sp>
        <p:nvSpPr>
          <p:cNvPr id="49" name="Rectangle 48">
            <a:extLst>
              <a:ext uri="{FF2B5EF4-FFF2-40B4-BE49-F238E27FC236}">
                <a16:creationId xmlns:a16="http://schemas.microsoft.com/office/drawing/2014/main" id="{0C082B30-DA07-4252-BC11-814C6B91E657}"/>
              </a:ext>
            </a:extLst>
          </p:cNvPr>
          <p:cNvSpPr/>
          <p:nvPr/>
        </p:nvSpPr>
        <p:spPr>
          <a:xfrm>
            <a:off x="23373604" y="10000070"/>
            <a:ext cx="3825615" cy="2308324"/>
          </a:xfrm>
          <a:prstGeom prst="rect">
            <a:avLst/>
          </a:prstGeom>
        </p:spPr>
        <p:txBody>
          <a:bodyPr wrap="square">
            <a:spAutoFit/>
          </a:bodyPr>
          <a:lstStyle/>
          <a:p>
            <a:endParaRPr lang="en-US" altLang="zh-Hans" sz="2400" i="1" dirty="0">
              <a:solidFill>
                <a:srgbClr val="8C8C83"/>
              </a:solidFill>
              <a:cs typeface="Arial"/>
            </a:endParaRPr>
          </a:p>
          <a:p>
            <a:r>
              <a:rPr lang="zh-Hans" altLang="en-US" sz="2400" i="1" dirty="0">
                <a:solidFill>
                  <a:srgbClr val="8C8C83"/>
                </a:solidFill>
                <a:cs typeface="Arial"/>
              </a:rPr>
              <a:t> </a:t>
            </a:r>
            <a:r>
              <a:rPr lang="en-US" sz="2400" i="1" dirty="0">
                <a:solidFill>
                  <a:srgbClr val="8C8C83"/>
                </a:solidFill>
                <a:cs typeface="Arial"/>
              </a:rPr>
              <a:t>Figure.7  A </a:t>
            </a:r>
            <a:r>
              <a:rPr lang="en-US" sz="2400" i="1" dirty="0" err="1">
                <a:solidFill>
                  <a:srgbClr val="8C8C83"/>
                </a:solidFill>
                <a:cs typeface="Arial"/>
              </a:rPr>
              <a:t>sklearn</a:t>
            </a:r>
            <a:r>
              <a:rPr lang="en-US" sz="2400" i="1" dirty="0">
                <a:solidFill>
                  <a:srgbClr val="8C8C83"/>
                </a:solidFill>
                <a:cs typeface="Arial"/>
              </a:rPr>
              <a:t> comparison of models by their accuracy and cross-validation scores in terms of number of pixels </a:t>
            </a:r>
          </a:p>
        </p:txBody>
      </p:sp>
    </p:spTree>
    <p:extLst>
      <p:ext uri="{BB962C8B-B14F-4D97-AF65-F5344CB8AC3E}">
        <p14:creationId xmlns:p14="http://schemas.microsoft.com/office/powerpoint/2010/main" val="3365333904"/>
      </p:ext>
    </p:extLst>
  </p:cSld>
  <p:clrMapOvr>
    <a:masterClrMapping/>
  </p:clrMapOvr>
</p:sld>
</file>

<file path=ppt/theme/theme1.xml><?xml version="1.0" encoding="utf-8"?>
<a:theme xmlns:a="http://schemas.openxmlformats.org/drawingml/2006/main" name="36x60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36x60Poster</Template>
  <TotalTime>1006</TotalTime>
  <Words>827</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宋体</vt:lpstr>
      <vt:lpstr>Arial</vt:lpstr>
      <vt:lpstr>Calibri</vt:lpstr>
      <vt:lpstr>36x60Poster</vt:lpstr>
      <vt:lpstr>Skull Stripping for MRI: a Deep CNN approach </vt:lpstr>
    </vt:vector>
  </TitlesOfParts>
  <Manager/>
  <Company>UCLA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PerfAngio: A Software Solution for Quantitative Perfusion Angiography </dc:title>
  <dc:subject/>
  <dc:creator>Fabien</dc:creator>
  <cp:keywords/>
  <dc:description/>
  <cp:lastModifiedBy>Kaiyuan Chen</cp:lastModifiedBy>
  <cp:revision>142</cp:revision>
  <dcterms:created xsi:type="dcterms:W3CDTF">2014-02-05T19:15:20Z</dcterms:created>
  <dcterms:modified xsi:type="dcterms:W3CDTF">2018-05-30T22:35:01Z</dcterms:modified>
  <cp:category/>
</cp:coreProperties>
</file>