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46" d="100"/>
          <a:sy n="46" d="100"/>
        </p:scale>
        <p:origin x="884" y="84"/>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6/2/2018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047252" y="7629809"/>
            <a:ext cx="4211223" cy="2405648"/>
          </a:xfrm>
          <a:prstGeom prst="rect">
            <a:avLst/>
          </a:prstGeom>
        </p:spPr>
      </p:pic>
      <p:sp>
        <p:nvSpPr>
          <p:cNvPr id="16" name="TextBox 15"/>
          <p:cNvSpPr txBox="1"/>
          <p:nvPr/>
        </p:nvSpPr>
        <p:spPr>
          <a:xfrm>
            <a:off x="10185071" y="10276850"/>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2">
              <a:lumMod val="75000"/>
            </a:schemeClr>
          </a:solidFill>
          <a:ln>
            <a:noFill/>
          </a:ln>
          <a:effectLs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691575"/>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404215"/>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401" dirty="0"/>
              <a:t>Figure</a:t>
            </a:r>
            <a:r>
              <a:rPr lang="zh-Hans" altLang="en-US" sz="2401" dirty="0"/>
              <a:t> </a:t>
            </a:r>
            <a:r>
              <a:rPr lang="en-US" altLang="zh-Hans" sz="2401" dirty="0"/>
              <a:t>6</a:t>
            </a:r>
            <a:r>
              <a:rPr lang="zh-Hans" altLang="en-US" sz="2401" dirty="0"/>
              <a:t> </a:t>
            </a:r>
            <a:r>
              <a:rPr lang="en-US" altLang="zh-Hans" sz="2401" dirty="0"/>
              <a:t>are</a:t>
            </a:r>
            <a:r>
              <a:rPr lang="zh-Hans" altLang="en-US" sz="2401" dirty="0"/>
              <a:t> </a:t>
            </a:r>
            <a:r>
              <a:rPr lang="en-US" altLang="zh-Hans" sz="2401" dirty="0"/>
              <a:t>the</a:t>
            </a:r>
            <a:r>
              <a:rPr lang="zh-Hans" altLang="en-US" sz="2401" dirty="0"/>
              <a:t> </a:t>
            </a:r>
            <a:r>
              <a:rPr lang="en-US" altLang="zh-Hans" sz="2401" dirty="0"/>
              <a:t>test</a:t>
            </a:r>
            <a:r>
              <a:rPr lang="zh-Hans" altLang="en-US" sz="2401" dirty="0"/>
              <a:t> </a:t>
            </a:r>
            <a:r>
              <a:rPr lang="en-US" altLang="zh-Hans" sz="2401" dirty="0"/>
              <a:t>results</a:t>
            </a:r>
            <a:r>
              <a:rPr lang="zh-Hans" altLang="en-US" sz="2401" dirty="0"/>
              <a:t> </a:t>
            </a:r>
            <a:r>
              <a:rPr lang="en-US" altLang="zh-Hans" sz="2401" dirty="0"/>
              <a:t>of</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The first row are original unstripped images. The second row are learned stripped images. As shown in those images, our algorithm can perform skull stripping well on various slices of brains. The overall accuracy of our model is around 92%. One thing worth noting is that most of our model‘s inaccuracy comes from failing to strip a small portion of skull, as shown in the</a:t>
            </a:r>
            <a:r>
              <a:rPr lang="zh-Hans" altLang="en-US" sz="2401" dirty="0"/>
              <a:t> </a:t>
            </a:r>
            <a:r>
              <a:rPr lang="en-US" altLang="zh-Hans" sz="2401" dirty="0"/>
              <a:t>first</a:t>
            </a:r>
            <a:r>
              <a:rPr lang="zh-Hans" altLang="en-US" sz="2401" dirty="0"/>
              <a:t> </a:t>
            </a:r>
            <a:r>
              <a:rPr lang="en-US" altLang="zh-Hans" sz="2401" dirty="0"/>
              <a:t>pair</a:t>
            </a:r>
            <a:r>
              <a:rPr lang="zh-Hans" altLang="en-US" sz="2401" dirty="0"/>
              <a:t> </a:t>
            </a:r>
            <a:r>
              <a:rPr lang="en-US" altLang="zh-Hans" sz="2401" dirty="0"/>
              <a:t>of</a:t>
            </a:r>
            <a:r>
              <a:rPr lang="zh-Hans" altLang="en-US" sz="2401" dirty="0"/>
              <a:t> </a:t>
            </a:r>
            <a:r>
              <a:rPr lang="en-US" altLang="zh-Hans" sz="2401" dirty="0"/>
              <a:t>images</a:t>
            </a:r>
            <a:r>
              <a:rPr lang="zh-Hans" altLang="en-US" sz="2401" dirty="0"/>
              <a:t> </a:t>
            </a:r>
            <a:r>
              <a:rPr lang="en-US" altLang="zh-Hans" sz="2401" dirty="0"/>
              <a:t>in</a:t>
            </a:r>
            <a:r>
              <a:rPr lang="zh-Hans" altLang="en-US" sz="2401" dirty="0"/>
              <a:t> </a:t>
            </a:r>
            <a:r>
              <a:rPr lang="en-US" altLang="zh-Hans" sz="2401" dirty="0"/>
              <a:t>figure</a:t>
            </a:r>
            <a:r>
              <a:rPr lang="zh-Hans" altLang="en-US" sz="2401" dirty="0"/>
              <a:t> </a:t>
            </a:r>
            <a:r>
              <a:rPr lang="en-US" altLang="zh-Hans" sz="2401" dirty="0"/>
              <a:t>6.</a:t>
            </a:r>
            <a:r>
              <a:rPr lang="zh-Hans" altLang="en-US" sz="2401" dirty="0"/>
              <a:t> </a:t>
            </a:r>
            <a:r>
              <a:rPr lang="en-US" altLang="zh-Hans" sz="2401" dirty="0"/>
              <a:t>The core brain parts remain intact, which is desirable for skull stripping.</a:t>
            </a:r>
          </a:p>
          <a:p>
            <a:pPr marL="342900" indent="-342900">
              <a:buFont typeface="Arial" panose="020B0604020202020204" pitchFamily="34" charset="0"/>
              <a:buChar char="•"/>
            </a:pPr>
            <a:endParaRPr lang="en-US" altLang="zh-Hans" sz="2401" dirty="0"/>
          </a:p>
          <a:p>
            <a:pPr marL="342900" indent="-342900">
              <a:buFont typeface="Arial" panose="020B0604020202020204" pitchFamily="34" charset="0"/>
              <a:buChar char="•"/>
            </a:pPr>
            <a:r>
              <a:rPr lang="en-US" sz="2401" dirty="0"/>
              <a:t>The five fold cross validation score is 82. Because training in batch is different and cannot be directly compared with pixel based methods, we treat this score as a benchmark to learning curves of pixel model and the result is in Figure 7.</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333262"/>
            <a:ext cx="153991" cy="1625549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3" y="3333262"/>
            <a:ext cx="81056" cy="16392654"/>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390619" y="-13194521"/>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1814310"/>
            <a:chOff x="950278" y="5073412"/>
            <a:chExt cx="9052560" cy="11814310"/>
          </a:xfrm>
        </p:grpSpPr>
        <mc:AlternateContent xmlns:mc="http://schemas.openxmlformats.org/markup-compatibility/2006">
          <mc:Choice xmlns:a14="http://schemas.microsoft.com/office/drawing/2010/main" Requires="a14">
            <p:sp>
              <p:nvSpPr>
                <p:cNvPr id="5" name="TextBox 4"/>
                <p:cNvSpPr txBox="1"/>
                <p:nvPr/>
              </p:nvSpPr>
              <p:spPr>
                <a:xfrm>
                  <a:off x="950278" y="5073412"/>
                  <a:ext cx="9052560" cy="1181431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altLang="zh-Hans" sz="2401" dirty="0"/>
                    <a:t>e</a:t>
                  </a:r>
                  <a:r>
                    <a:rPr lang="en-US" sz="2401" dirty="0"/>
                    <a:t>xtracranial or non-brain tissues that has nothing to do with brain diseases such as Alzheimer’s disease, aneurysm in the brain and etc.</a:t>
                  </a: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altLang="zh-CN" sz="2401" dirty="0"/>
                    <a:t>where X is a </a:t>
                  </a:r>
                  <a14:m>
                    <m:oMath xmlns:m="http://schemas.openxmlformats.org/officeDocument/2006/math">
                      <m:r>
                        <a:rPr lang="en-US" altLang="zh-CN" sz="2401" b="0" i="1" smtClean="0">
                          <a:latin typeface="Cambria Math" panose="02040503050406030204" pitchFamily="18" charset="0"/>
                        </a:rPr>
                        <m:t>𝑚</m:t>
                      </m:r>
                      <m:r>
                        <a:rPr lang="en-US" altLang="zh-CN" sz="2401" b="0" i="1" smtClean="0">
                          <a:latin typeface="Cambria Math" panose="02040503050406030204" pitchFamily="18" charset="0"/>
                        </a:rPr>
                        <m:t>×</m:t>
                      </m:r>
                      <m:r>
                        <a:rPr lang="en-US" altLang="zh-CN" sz="2401" b="0" i="1" smtClean="0">
                          <a:latin typeface="Cambria Math" panose="02040503050406030204" pitchFamily="18" charset="0"/>
                        </a:rPr>
                        <m:t>𝑛</m:t>
                      </m:r>
                    </m:oMath>
                  </a14:m>
                  <a:r>
                    <a:rPr lang="en-US" sz="2401" dirty="0"/>
                    <a:t> matrix representing original image, S is the skull and X’ is the reconstructed image that the skull is stripped. </a:t>
                  </a:r>
                </a:p>
                <a:p>
                  <a:pPr marL="342900" indent="-342900" algn="just">
                    <a:buFont typeface="Arial" panose="020B0604020202020204" pitchFamily="34" charset="0"/>
                    <a:buChar char="•"/>
                  </a:pPr>
                  <a:r>
                    <a:rPr lang="en-US" sz="2401" dirty="0"/>
                    <a:t>We have a loss function of </a:t>
                  </a:r>
                </a:p>
                <a:p>
                  <a:pPr marL="342900" indent="-342900" algn="just">
                    <a:buFont typeface="Arial" panose="020B0604020202020204" pitchFamily="34" charset="0"/>
                    <a:buChar char="•"/>
                  </a:pPr>
                  <a:endParaRPr lang="en-US" sz="2401" dirty="0"/>
                </a:p>
                <a:p>
                  <a:pPr algn="just"/>
                  <a:endParaRPr lang="en-US" sz="2401" dirty="0"/>
                </a:p>
                <a:p>
                  <a:pPr algn="just"/>
                  <a:r>
                    <a:rPr lang="en-US" sz="2401" dirty="0"/>
                    <a:t>The first term marks the difference in reconstructed brain area and don’t want to change the original brain. The second term is the skull that we try to remove; we use </a:t>
                  </a:r>
                  <a14:m>
                    <m:oMath xmlns:m="http://schemas.openxmlformats.org/officeDocument/2006/math">
                      <m:r>
                        <a:rPr lang="en-US" sz="2401" b="0" i="1" smtClean="0">
                          <a:latin typeface="Cambria Math" panose="02040503050406030204" pitchFamily="18" charset="0"/>
                        </a:rPr>
                        <m:t>𝛼</m:t>
                      </m:r>
                    </m:oMath>
                  </a14:m>
                  <a:r>
                    <a:rPr lang="en-US" sz="2401" dirty="0"/>
                    <a:t> to regularize these two terms.</a:t>
                  </a:r>
                </a:p>
                <a:p>
                  <a:pPr algn="just"/>
                  <a:endParaRPr lang="en-US" sz="2401" dirty="0"/>
                </a:p>
                <a:p>
                  <a:pPr marL="342864" indent="-342864" algn="just">
                    <a:buFont typeface="Arial" panose="020B0604020202020204" pitchFamily="34" charset="0"/>
                    <a:buChar char="•"/>
                  </a:pPr>
                  <a:r>
                    <a:rPr lang="en-US" sz="2401" dirty="0"/>
                    <a:t>We experimented in Figure 7 on the significance of each feature like local patch, color and position and implemented baseline models like Random Forest, SVM and logistic regression with based on the loss function. </a:t>
                  </a:r>
                  <a:r>
                    <a:rPr lang="en-US" sz="2160" dirty="0">
                      <a:latin typeface="Arial"/>
                      <a:cs typeface="Arial"/>
                    </a:rPr>
                    <a:t> </a:t>
                  </a:r>
                </a:p>
              </p:txBody>
            </p:sp>
          </mc:Choice>
          <mc:Fallback>
            <p:sp>
              <p:nvSpPr>
                <p:cNvPr id="5" name="TextBox 4"/>
                <p:cNvSpPr txBox="1">
                  <a:spLocks noRot="1" noChangeAspect="1" noMove="1" noResize="1" noEditPoints="1" noAdjustHandles="1" noChangeArrowheads="1" noChangeShapeType="1" noTextEdit="1"/>
                </p:cNvSpPr>
                <p:nvPr/>
              </p:nvSpPr>
              <p:spPr>
                <a:xfrm>
                  <a:off x="950278" y="5073412"/>
                  <a:ext cx="9052560" cy="11814310"/>
                </a:xfrm>
                <a:prstGeom prst="rect">
                  <a:avLst/>
                </a:prstGeom>
                <a:blipFill>
                  <a:blip r:embed="rId4"/>
                  <a:stretch>
                    <a:fillRect l="-2896" t="-1084" r="-1347" b="-310"/>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5"/>
            <a:stretch>
              <a:fillRect/>
            </a:stretch>
          </p:blipFill>
          <p:spPr>
            <a:xfrm>
              <a:off x="4686354" y="11535014"/>
              <a:ext cx="2069709" cy="506616"/>
            </a:xfrm>
            <a:prstGeom prst="rect">
              <a:avLst/>
            </a:prstGeom>
          </p:spPr>
        </p:pic>
      </p:grpSp>
      <p:grpSp>
        <p:nvGrpSpPr>
          <p:cNvPr id="28" name="Group 27">
            <a:extLst>
              <a:ext uri="{FF2B5EF4-FFF2-40B4-BE49-F238E27FC236}">
                <a16:creationId xmlns:a16="http://schemas.microsoft.com/office/drawing/2014/main" id="{AF262630-7949-479F-A536-F13BB5CC3E70}"/>
              </a:ext>
            </a:extLst>
          </p:cNvPr>
          <p:cNvGrpSpPr/>
          <p:nvPr/>
        </p:nvGrpSpPr>
        <p:grpSpPr>
          <a:xfrm>
            <a:off x="3346838" y="15450638"/>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6"/>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7"/>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8"/>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9"/>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056226" y="15899202"/>
            <a:ext cx="2709381" cy="2751522"/>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0"/>
          <a:stretch>
            <a:fillRect/>
          </a:stretch>
        </p:blipFill>
        <p:spPr>
          <a:xfrm>
            <a:off x="16686227" y="7539738"/>
            <a:ext cx="4289157" cy="2483063"/>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503320" y="10276850"/>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grpSp>
        <p:nvGrpSpPr>
          <p:cNvPr id="25" name="Group 24">
            <a:extLst>
              <a:ext uri="{FF2B5EF4-FFF2-40B4-BE49-F238E27FC236}">
                <a16:creationId xmlns:a16="http://schemas.microsoft.com/office/drawing/2014/main" id="{B65FE35F-24CF-4B11-B17A-A3F7F1D03440}"/>
              </a:ext>
            </a:extLst>
          </p:cNvPr>
          <p:cNvGrpSpPr/>
          <p:nvPr/>
        </p:nvGrpSpPr>
        <p:grpSpPr>
          <a:xfrm>
            <a:off x="11552981" y="14533760"/>
            <a:ext cx="10255243" cy="2260328"/>
            <a:chOff x="11627803" y="14801804"/>
            <a:chExt cx="10255243" cy="2260328"/>
          </a:xfrm>
        </p:grpSpPr>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1"/>
            <a:stretch>
              <a:fillRect/>
            </a:stretch>
          </p:blipFill>
          <p:spPr>
            <a:xfrm>
              <a:off x="12135204" y="14801804"/>
              <a:ext cx="1420100" cy="1420100"/>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2"/>
            <a:stretch>
              <a:fillRect/>
            </a:stretch>
          </p:blipFill>
          <p:spPr>
            <a:xfrm>
              <a:off x="15256979" y="14804537"/>
              <a:ext cx="1417368" cy="1417368"/>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3"/>
            <a:stretch>
              <a:fillRect/>
            </a:stretch>
          </p:blipFill>
          <p:spPr>
            <a:xfrm>
              <a:off x="18561099" y="14804538"/>
              <a:ext cx="1417368" cy="1417368"/>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1627803" y="16352718"/>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4784049" y="16431905"/>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124253" y="16354246"/>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gr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4"/>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5"/>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6"/>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7"/>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8"/>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19"/>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0"/>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1"/>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2"/>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3"/>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4"/>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5"/>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sp>
        <p:nvSpPr>
          <p:cNvPr id="49" name="Rectangle 48">
            <a:extLst>
              <a:ext uri="{FF2B5EF4-FFF2-40B4-BE49-F238E27FC236}">
                <a16:creationId xmlns:a16="http://schemas.microsoft.com/office/drawing/2014/main" id="{0C082B30-DA07-4252-BC11-814C6B91E657}"/>
              </a:ext>
            </a:extLst>
          </p:cNvPr>
          <p:cNvSpPr/>
          <p:nvPr/>
        </p:nvSpPr>
        <p:spPr>
          <a:xfrm>
            <a:off x="11844045" y="17129246"/>
            <a:ext cx="3825615" cy="1938992"/>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a:t>
            </a:r>
            <a:r>
              <a:rPr lang="en-US" sz="2400" i="1" dirty="0">
                <a:solidFill>
                  <a:srgbClr val="8C8C83"/>
                </a:solidFill>
                <a:cs typeface="Arial"/>
              </a:rPr>
              <a:t>-learn comparison of models by cross-validation scores in terms of number of pixels. </a:t>
            </a:r>
          </a:p>
        </p:txBody>
      </p:sp>
      <p:pic>
        <p:nvPicPr>
          <p:cNvPr id="8" name="Picture 7">
            <a:extLst>
              <a:ext uri="{FF2B5EF4-FFF2-40B4-BE49-F238E27FC236}">
                <a16:creationId xmlns:a16="http://schemas.microsoft.com/office/drawing/2014/main" id="{DC936AB4-E022-4D97-A988-2B4794FA2F3A}"/>
              </a:ext>
            </a:extLst>
          </p:cNvPr>
          <p:cNvPicPr>
            <a:picLocks noChangeAspect="1"/>
          </p:cNvPicPr>
          <p:nvPr/>
        </p:nvPicPr>
        <p:blipFill>
          <a:blip r:embed="rId26"/>
          <a:stretch>
            <a:fillRect/>
          </a:stretch>
        </p:blipFill>
        <p:spPr>
          <a:xfrm>
            <a:off x="15811848" y="16777249"/>
            <a:ext cx="4475166" cy="2948667"/>
          </a:xfrm>
          <a:prstGeom prst="rect">
            <a:avLst/>
          </a:prstGeom>
        </p:spPr>
      </p:pic>
      <p:sp>
        <p:nvSpPr>
          <p:cNvPr id="51" name="TextBox 50">
            <a:extLst>
              <a:ext uri="{FF2B5EF4-FFF2-40B4-BE49-F238E27FC236}">
                <a16:creationId xmlns:a16="http://schemas.microsoft.com/office/drawing/2014/main" id="{6A2AEC63-27CC-4E44-9658-3E7219ACF1F3}"/>
              </a:ext>
            </a:extLst>
          </p:cNvPr>
          <p:cNvSpPr txBox="1"/>
          <p:nvPr/>
        </p:nvSpPr>
        <p:spPr>
          <a:xfrm>
            <a:off x="11516118" y="3504059"/>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manually labelled 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pic>
        <p:nvPicPr>
          <p:cNvPr id="15" name="Picture 14">
            <a:extLst>
              <a:ext uri="{FF2B5EF4-FFF2-40B4-BE49-F238E27FC236}">
                <a16:creationId xmlns:a16="http://schemas.microsoft.com/office/drawing/2014/main" id="{31EB3D20-A791-44DB-B2BA-76A286EDE54D}"/>
              </a:ext>
            </a:extLst>
          </p:cNvPr>
          <p:cNvPicPr>
            <a:picLocks noChangeAspect="1"/>
          </p:cNvPicPr>
          <p:nvPr/>
        </p:nvPicPr>
        <p:blipFill>
          <a:blip r:embed="rId27"/>
          <a:stretch>
            <a:fillRect/>
          </a:stretch>
        </p:blipFill>
        <p:spPr>
          <a:xfrm>
            <a:off x="1984244" y="11863389"/>
            <a:ext cx="6457950" cy="819150"/>
          </a:xfrm>
          <a:prstGeom prst="rect">
            <a:avLst/>
          </a:prstGeom>
        </p:spPr>
      </p:pic>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1047</TotalTime>
  <Words>878</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宋体</vt:lpstr>
      <vt:lpstr>Arial</vt:lpstr>
      <vt:lpstr>Calibri</vt:lpstr>
      <vt:lpstr>Cambria Math</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158</cp:revision>
  <dcterms:created xsi:type="dcterms:W3CDTF">2014-02-05T19:15:20Z</dcterms:created>
  <dcterms:modified xsi:type="dcterms:W3CDTF">2018-06-02T18:24:47Z</dcterms:modified>
  <cp:category/>
</cp:coreProperties>
</file>