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50" d="100"/>
          <a:sy n="50" d="100"/>
        </p:scale>
        <p:origin x="2202" y="-1680"/>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5/29/2018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71646" y="5009165"/>
            <a:ext cx="9326880" cy="11998079"/>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411440" indent="-411440"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err="1"/>
              <a:t>Autoencoder</a:t>
            </a:r>
            <a:r>
              <a:rPr lang="en-US" altLang="zh-Hans" sz="2401" dirty="0"/>
              <a:t>.</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411440" indent="-411440">
              <a:buFont typeface="Arial"/>
              <a:buChar char="•"/>
            </a:pPr>
            <a:r>
              <a:rPr lang="en-US" altLang="zh-Hans" sz="2160" dirty="0">
                <a:latin typeface="Arial"/>
                <a:cs typeface="Arial"/>
              </a:rPr>
              <a:t>We</a:t>
            </a:r>
            <a:r>
              <a:rPr lang="zh-Hans" altLang="en-US" sz="2160" dirty="0">
                <a:latin typeface="Arial"/>
                <a:cs typeface="Arial"/>
              </a:rPr>
              <a:t> </a:t>
            </a:r>
            <a:r>
              <a:rPr lang="en-US" altLang="zh-Hans" sz="2160" dirty="0">
                <a:latin typeface="Arial"/>
                <a:cs typeface="Arial"/>
              </a:rPr>
              <a:t>trained</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using</a:t>
            </a:r>
            <a:r>
              <a:rPr lang="zh-Hans" altLang="en-US" sz="2160" dirty="0">
                <a:latin typeface="Arial"/>
                <a:cs typeface="Arial"/>
              </a:rPr>
              <a:t> </a:t>
            </a:r>
            <a:r>
              <a:rPr lang="en-US" altLang="zh-Hans" sz="2160" dirty="0">
                <a:latin typeface="Arial"/>
                <a:cs typeface="Arial"/>
              </a:rPr>
              <a:t>700</a:t>
            </a:r>
            <a:r>
              <a:rPr lang="zh-Hans" altLang="en-US" sz="2160" dirty="0">
                <a:latin typeface="Arial"/>
                <a:cs typeface="Arial"/>
              </a:rPr>
              <a:t> </a:t>
            </a:r>
            <a:r>
              <a:rPr lang="en-US" altLang="zh-Hans" sz="2160" dirty="0">
                <a:latin typeface="Arial"/>
                <a:cs typeface="Arial"/>
              </a:rPr>
              <a:t>MRI</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its</a:t>
            </a:r>
            <a:r>
              <a:rPr lang="zh-Hans" altLang="en-US" sz="2160" dirty="0">
                <a:latin typeface="Arial"/>
                <a:cs typeface="Arial"/>
              </a:rPr>
              <a:t> </a:t>
            </a:r>
            <a:r>
              <a:rPr lang="en-US" altLang="zh-Hans" sz="2160" dirty="0">
                <a:latin typeface="Arial"/>
                <a:cs typeface="Arial"/>
              </a:rPr>
              <a:t>corresponding</a:t>
            </a:r>
            <a:r>
              <a:rPr lang="zh-Hans" altLang="en-US" sz="2160" dirty="0">
                <a:latin typeface="Arial"/>
                <a:cs typeface="Arial"/>
              </a:rPr>
              <a:t> </a:t>
            </a:r>
            <a:r>
              <a:rPr lang="en-US" altLang="zh-Hans" sz="2160" dirty="0">
                <a:latin typeface="Arial"/>
                <a:cs typeface="Arial"/>
              </a:rPr>
              <a:t>skull-stripped</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with</a:t>
            </a:r>
            <a:r>
              <a:rPr lang="zh-Hans" altLang="en-US" sz="2160" dirty="0">
                <a:latin typeface="Arial"/>
                <a:cs typeface="Arial"/>
              </a:rPr>
              <a:t> </a:t>
            </a:r>
            <a:r>
              <a:rPr lang="en-US" altLang="zh-Hans" sz="2160" dirty="0">
                <a:latin typeface="Arial"/>
                <a:cs typeface="Arial"/>
              </a:rPr>
              <a:t>batch</a:t>
            </a:r>
            <a:r>
              <a:rPr lang="zh-Hans" altLang="en-US" sz="2160" dirty="0">
                <a:latin typeface="Arial"/>
                <a:cs typeface="Arial"/>
              </a:rPr>
              <a:t> </a:t>
            </a:r>
            <a:r>
              <a:rPr lang="en-US" altLang="zh-Hans" sz="2160" dirty="0">
                <a:latin typeface="Arial"/>
                <a:cs typeface="Arial"/>
              </a:rPr>
              <a:t>size</a:t>
            </a:r>
            <a:r>
              <a:rPr lang="zh-Hans" altLang="en-US" sz="2160" dirty="0">
                <a:latin typeface="Arial"/>
                <a:cs typeface="Arial"/>
              </a:rPr>
              <a:t> </a:t>
            </a:r>
            <a:r>
              <a:rPr lang="en-US" altLang="zh-Hans" sz="2160" dirty="0">
                <a:latin typeface="Arial"/>
                <a:cs typeface="Arial"/>
              </a:rPr>
              <a:t>15,</a:t>
            </a:r>
            <a:r>
              <a:rPr lang="zh-Hans" altLang="en-US" sz="2160" dirty="0">
                <a:latin typeface="Arial"/>
                <a:cs typeface="Arial"/>
              </a:rPr>
              <a:t> </a:t>
            </a:r>
            <a:r>
              <a:rPr lang="en-US" altLang="zh-Hans" sz="2160" dirty="0">
                <a:latin typeface="Arial"/>
                <a:cs typeface="Arial"/>
              </a:rPr>
              <a:t>learning</a:t>
            </a:r>
            <a:r>
              <a:rPr lang="zh-Hans" altLang="en-US" sz="2160" dirty="0">
                <a:latin typeface="Arial"/>
                <a:cs typeface="Arial"/>
              </a:rPr>
              <a:t> </a:t>
            </a:r>
            <a:r>
              <a:rPr lang="en-US" altLang="zh-Hans" sz="2160" dirty="0">
                <a:latin typeface="Arial"/>
                <a:cs typeface="Arial"/>
              </a:rPr>
              <a:t>rate</a:t>
            </a:r>
            <a:r>
              <a:rPr lang="zh-Hans" altLang="en-US" sz="2160" dirty="0">
                <a:latin typeface="Arial"/>
                <a:cs typeface="Arial"/>
              </a:rPr>
              <a:t> </a:t>
            </a:r>
            <a:r>
              <a:rPr lang="en-US" altLang="zh-Hans" sz="2160" dirty="0">
                <a:latin typeface="Arial"/>
                <a:cs typeface="Arial"/>
              </a:rPr>
              <a:t>0.003</a:t>
            </a:r>
            <a:r>
              <a:rPr lang="zh-Hans" altLang="en-US" sz="2160" dirty="0">
                <a:latin typeface="Arial"/>
                <a:cs typeface="Arial"/>
              </a:rPr>
              <a:t> </a:t>
            </a:r>
            <a:r>
              <a:rPr lang="en-US" altLang="zh-Hans" sz="2160" dirty="0">
                <a:latin typeface="Arial"/>
                <a:cs typeface="Arial"/>
              </a:rPr>
              <a:t>and</a:t>
            </a:r>
            <a:r>
              <a:rPr lang="zh-Hans" altLang="en-US" sz="2160" dirty="0">
                <a:latin typeface="Arial"/>
                <a:cs typeface="Arial"/>
              </a:rPr>
              <a:t> </a:t>
            </a:r>
            <a:r>
              <a:rPr lang="en-US" altLang="zh-Hans" sz="2160" dirty="0">
                <a:latin typeface="Arial"/>
                <a:cs typeface="Arial"/>
              </a:rPr>
              <a:t>50</a:t>
            </a:r>
            <a:r>
              <a:rPr lang="zh-Hans" altLang="en-US" sz="2160" dirty="0">
                <a:latin typeface="Arial"/>
                <a:cs typeface="Arial"/>
              </a:rPr>
              <a:t> </a:t>
            </a:r>
            <a:r>
              <a:rPr lang="en-US" altLang="zh-Hans" sz="2160" dirty="0">
                <a:latin typeface="Arial"/>
                <a:cs typeface="Arial"/>
              </a:rPr>
              <a:t>epochs,</a:t>
            </a:r>
            <a:r>
              <a:rPr lang="zh-Hans" altLang="en-US" sz="2160" dirty="0">
                <a:latin typeface="Arial"/>
                <a:cs typeface="Arial"/>
              </a:rPr>
              <a:t> </a:t>
            </a:r>
            <a:r>
              <a:rPr lang="en-US" altLang="zh-Hans" sz="2160" dirty="0">
                <a:latin typeface="Arial"/>
                <a:cs typeface="Arial"/>
              </a:rPr>
              <a:t>by</a:t>
            </a:r>
            <a:r>
              <a:rPr lang="zh-Hans" altLang="en-US" sz="2160" dirty="0">
                <a:latin typeface="Arial"/>
                <a:cs typeface="Arial"/>
              </a:rPr>
              <a:t> </a:t>
            </a:r>
            <a:r>
              <a:rPr lang="en-US" altLang="zh-Hans" sz="2160" dirty="0">
                <a:latin typeface="Arial"/>
                <a:cs typeface="Arial"/>
              </a:rPr>
              <a:t>optimizing</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equation</a:t>
            </a:r>
            <a:r>
              <a:rPr lang="zh-Hans" altLang="en-US" sz="2160" dirty="0">
                <a:latin typeface="Arial"/>
                <a:cs typeface="Arial"/>
              </a:rPr>
              <a:t> </a:t>
            </a:r>
            <a:r>
              <a:rPr lang="en-US" altLang="zh-Hans" sz="2160" dirty="0">
                <a:latin typeface="Arial"/>
                <a:cs typeface="Arial"/>
              </a:rPr>
              <a:t>(1).</a:t>
            </a:r>
            <a:r>
              <a:rPr lang="zh-Hans" altLang="en-US" sz="2160" dirty="0">
                <a:latin typeface="Arial"/>
                <a:cs typeface="Arial"/>
              </a:rPr>
              <a:t> </a:t>
            </a: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4</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is</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training</a:t>
            </a:r>
            <a:r>
              <a:rPr lang="zh-Hans" altLang="en-US" sz="2160" dirty="0">
                <a:latin typeface="Arial"/>
                <a:cs typeface="Arial"/>
              </a:rPr>
              <a:t> </a:t>
            </a:r>
            <a:r>
              <a:rPr lang="en-US" altLang="zh-Hans" sz="2160" dirty="0">
                <a:latin typeface="Arial"/>
                <a:cs typeface="Arial"/>
              </a:rPr>
              <a:t>loss.</a:t>
            </a:r>
          </a:p>
          <a:p>
            <a:pPr marL="411440" indent="-411440">
              <a:buFont typeface="Arial"/>
              <a:buChar char="•"/>
            </a:pPr>
            <a:endParaRPr lang="en-US" altLang="zh-Hans" sz="2160" dirty="0">
              <a:latin typeface="Arial"/>
              <a:cs typeface="Arial"/>
            </a:endParaRPr>
          </a:p>
          <a:p>
            <a:pPr marL="411440" indent="-411440">
              <a:buFont typeface="Arial"/>
              <a:buChar char="•"/>
            </a:pPr>
            <a:r>
              <a:rPr lang="en-US" altLang="zh-Hans" sz="2160" dirty="0">
                <a:latin typeface="Arial"/>
                <a:cs typeface="Arial"/>
              </a:rPr>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3214950"/>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And second row are learned stripped images. As shown in those images, our algorithm can perform skull stripping well on various slices of brains. The overall accuracy of our model is around 92%. One thing worth noting is that most of our model‘s inaccuracy comes from failing to strip a small portion of skull, As shown in figure 7.</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endParaRPr lang="en-US" sz="4320" b="1" dirty="0">
              <a:solidFill>
                <a:srgbClr val="2D669D"/>
              </a:solidFill>
              <a:latin typeface="Arial"/>
              <a:cs typeface="Arial"/>
            </a:endParaRP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a:t>Review</a:t>
            </a:r>
            <a:r>
              <a:rPr lang="en-US" sz="2160"/>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499383"/>
            <a:ext cx="146088"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499383"/>
            <a:ext cx="124475"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434033" y="-13028399"/>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sz="2401" dirty="0" err="1"/>
                <a:t>xtracranial</a:t>
              </a:r>
              <a:r>
                <a:rPr lang="en-US" sz="2401" dirty="0"/>
                <a:t> 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60603"/>
              <a:ext cx="6962153" cy="859842"/>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5579205"/>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21279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231822"/>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60441" y="8795378"/>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3" name="Picture 12">
            <a:extLst>
              <a:ext uri="{FF2B5EF4-FFF2-40B4-BE49-F238E27FC236}">
                <a16:creationId xmlns:a16="http://schemas.microsoft.com/office/drawing/2014/main" id="{D7E7FB30-F47E-434E-A6CC-18C0E935096E}"/>
              </a:ext>
            </a:extLst>
          </p:cNvPr>
          <p:cNvPicPr>
            <a:picLocks noChangeAspect="1"/>
          </p:cNvPicPr>
          <p:nvPr/>
        </p:nvPicPr>
        <p:blipFill>
          <a:blip r:embed="rId27"/>
          <a:stretch>
            <a:fillRect/>
          </a:stretch>
        </p:blipFill>
        <p:spPr>
          <a:xfrm>
            <a:off x="27199219" y="10056183"/>
            <a:ext cx="4385270" cy="3288952"/>
          </a:xfrm>
          <a:prstGeom prst="rect">
            <a:avLst/>
          </a:prstGeom>
        </p:spPr>
      </p:pic>
      <p:sp>
        <p:nvSpPr>
          <p:cNvPr id="49" name="Rectangle 48">
            <a:extLst>
              <a:ext uri="{FF2B5EF4-FFF2-40B4-BE49-F238E27FC236}">
                <a16:creationId xmlns:a16="http://schemas.microsoft.com/office/drawing/2014/main" id="{0C082B30-DA07-4252-BC11-814C6B91E657}"/>
              </a:ext>
            </a:extLst>
          </p:cNvPr>
          <p:cNvSpPr/>
          <p:nvPr/>
        </p:nvSpPr>
        <p:spPr>
          <a:xfrm>
            <a:off x="23373604" y="10000070"/>
            <a:ext cx="3825615" cy="2308324"/>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their accuracy and cross-validation scores in terms of number of pixels </a:t>
            </a:r>
          </a:p>
        </p:txBody>
      </p:sp>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1005</TotalTime>
  <Words>810</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140</cp:revision>
  <dcterms:created xsi:type="dcterms:W3CDTF">2014-02-05T19:15:20Z</dcterms:created>
  <dcterms:modified xsi:type="dcterms:W3CDTF">2018-05-30T04:42:45Z</dcterms:modified>
  <cp:category/>
</cp:coreProperties>
</file>