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p:scale>
          <a:sx n="66" d="100"/>
          <a:sy n="66" d="100"/>
        </p:scale>
        <p:origin x="-2208" y="-1008"/>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5/30/18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324214" y="8931377"/>
            <a:ext cx="4211223" cy="2405648"/>
          </a:xfrm>
          <a:prstGeom prst="rect">
            <a:avLst/>
          </a:prstGeom>
        </p:spPr>
      </p:pic>
      <p:sp>
        <p:nvSpPr>
          <p:cNvPr id="7" name="TextBox 6"/>
          <p:cNvSpPr txBox="1"/>
          <p:nvPr/>
        </p:nvSpPr>
        <p:spPr>
          <a:xfrm>
            <a:off x="11771646" y="5009165"/>
            <a:ext cx="9326880" cy="12405754"/>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a:t>Autoencoder.</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trained</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using</a:t>
            </a:r>
            <a:r>
              <a:rPr lang="zh-Hans" altLang="en-US" sz="2401" dirty="0"/>
              <a:t> </a:t>
            </a:r>
            <a:r>
              <a:rPr lang="en-US" altLang="zh-Hans" sz="2401" dirty="0"/>
              <a:t>700</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and</a:t>
            </a:r>
            <a:r>
              <a:rPr lang="zh-Hans" altLang="en-US" sz="2401" dirty="0"/>
              <a:t> </a:t>
            </a:r>
            <a:r>
              <a:rPr lang="en-US" altLang="zh-Hans" sz="2401" dirty="0"/>
              <a:t>its</a:t>
            </a:r>
            <a:r>
              <a:rPr lang="zh-Hans" altLang="en-US" sz="2401" dirty="0"/>
              <a:t> </a:t>
            </a:r>
            <a:r>
              <a:rPr lang="en-US" altLang="zh-Hans" sz="2401" dirty="0"/>
              <a:t>corresponding</a:t>
            </a:r>
            <a:r>
              <a:rPr lang="zh-Hans" altLang="en-US" sz="2401" dirty="0"/>
              <a:t> </a:t>
            </a:r>
            <a:r>
              <a:rPr lang="en-US" altLang="zh-Hans" sz="2401" dirty="0"/>
              <a:t>skull-stripped</a:t>
            </a:r>
            <a:r>
              <a:rPr lang="zh-Hans" altLang="en-US" sz="2401" dirty="0"/>
              <a:t> </a:t>
            </a:r>
            <a:r>
              <a:rPr lang="en-US" altLang="zh-Hans" sz="2401" dirty="0"/>
              <a:t>images</a:t>
            </a:r>
            <a:r>
              <a:rPr lang="zh-Hans" altLang="en-US" sz="2401" dirty="0"/>
              <a:t> </a:t>
            </a:r>
            <a:r>
              <a:rPr lang="en-US" altLang="zh-Hans" sz="2401" dirty="0"/>
              <a:t>with</a:t>
            </a:r>
            <a:r>
              <a:rPr lang="zh-Hans" altLang="en-US" sz="2401" dirty="0"/>
              <a:t> </a:t>
            </a:r>
            <a:r>
              <a:rPr lang="en-US" altLang="zh-Hans" sz="2401" dirty="0"/>
              <a:t>batch</a:t>
            </a:r>
            <a:r>
              <a:rPr lang="zh-Hans" altLang="en-US" sz="2401" dirty="0"/>
              <a:t> </a:t>
            </a:r>
            <a:r>
              <a:rPr lang="en-US" altLang="zh-Hans" sz="2401" dirty="0"/>
              <a:t>size</a:t>
            </a:r>
            <a:r>
              <a:rPr lang="zh-Hans" altLang="en-US" sz="2401" dirty="0"/>
              <a:t> </a:t>
            </a:r>
            <a:r>
              <a:rPr lang="en-US" altLang="zh-Hans" sz="2401" dirty="0"/>
              <a:t>15,</a:t>
            </a:r>
            <a:r>
              <a:rPr lang="zh-Hans" altLang="en-US" sz="2401" dirty="0"/>
              <a:t> </a:t>
            </a:r>
            <a:r>
              <a:rPr lang="en-US" altLang="zh-Hans" sz="2401" dirty="0"/>
              <a:t>learning</a:t>
            </a:r>
            <a:r>
              <a:rPr lang="zh-Hans" altLang="en-US" sz="2401" dirty="0"/>
              <a:t> </a:t>
            </a:r>
            <a:r>
              <a:rPr lang="en-US" altLang="zh-Hans" sz="2401" dirty="0"/>
              <a:t>rate</a:t>
            </a:r>
            <a:r>
              <a:rPr lang="zh-Hans" altLang="en-US" sz="2401" dirty="0"/>
              <a:t> </a:t>
            </a:r>
            <a:r>
              <a:rPr lang="en-US" altLang="zh-Hans" sz="2401" dirty="0"/>
              <a:t>0.003</a:t>
            </a:r>
            <a:r>
              <a:rPr lang="zh-Hans" altLang="en-US" sz="2401" dirty="0"/>
              <a:t> </a:t>
            </a:r>
            <a:r>
              <a:rPr lang="en-US" altLang="zh-Hans" sz="2401" dirty="0"/>
              <a:t>and</a:t>
            </a:r>
            <a:r>
              <a:rPr lang="zh-Hans" altLang="en-US" sz="2401" dirty="0"/>
              <a:t> </a:t>
            </a:r>
            <a:r>
              <a:rPr lang="en-US" altLang="zh-Hans" sz="2401" dirty="0"/>
              <a:t>50</a:t>
            </a:r>
            <a:r>
              <a:rPr lang="zh-Hans" altLang="en-US" sz="2401" dirty="0"/>
              <a:t> </a:t>
            </a:r>
            <a:r>
              <a:rPr lang="en-US" altLang="zh-Hans" sz="2401" dirty="0"/>
              <a:t>epochs,</a:t>
            </a:r>
            <a:r>
              <a:rPr lang="zh-Hans" altLang="en-US" sz="2401" dirty="0"/>
              <a:t> </a:t>
            </a:r>
            <a:r>
              <a:rPr lang="en-US" altLang="zh-Hans" sz="2401" dirty="0"/>
              <a:t>by</a:t>
            </a:r>
            <a:r>
              <a:rPr lang="zh-Hans" altLang="en-US" sz="2401" dirty="0"/>
              <a:t> </a:t>
            </a:r>
            <a:r>
              <a:rPr lang="en-US" altLang="zh-Hans" sz="2401" dirty="0"/>
              <a:t>optimizing</a:t>
            </a:r>
            <a:r>
              <a:rPr lang="zh-Hans" altLang="en-US" sz="2401" dirty="0"/>
              <a:t> </a:t>
            </a:r>
            <a:r>
              <a:rPr lang="en-US" altLang="zh-Hans" sz="2401" dirty="0"/>
              <a:t>the</a:t>
            </a:r>
            <a:r>
              <a:rPr lang="zh-Hans" altLang="en-US" sz="2401" dirty="0"/>
              <a:t> </a:t>
            </a:r>
            <a:r>
              <a:rPr lang="en-US" altLang="zh-Hans" sz="2401" dirty="0"/>
              <a:t>equation</a:t>
            </a:r>
            <a:r>
              <a:rPr lang="zh-Hans" altLang="en-US" sz="2401" dirty="0"/>
              <a:t> </a:t>
            </a:r>
            <a:r>
              <a:rPr lang="en-US" altLang="zh-Hans" sz="2401" dirty="0"/>
              <a:t>(1).</a:t>
            </a:r>
            <a:r>
              <a:rPr lang="zh-Hans" altLang="en-US" sz="2401" dirty="0"/>
              <a:t> </a:t>
            </a:r>
            <a:r>
              <a:rPr lang="en-US" altLang="zh-Hans" sz="2401" dirty="0"/>
              <a:t>Figure</a:t>
            </a:r>
            <a:r>
              <a:rPr lang="zh-Hans" altLang="en-US" sz="2401" dirty="0"/>
              <a:t> </a:t>
            </a:r>
            <a:r>
              <a:rPr lang="en-US" altLang="zh-Hans" sz="2401" dirty="0"/>
              <a:t>4</a:t>
            </a:r>
            <a:r>
              <a:rPr lang="zh-Hans" altLang="en-US" sz="2401" dirty="0"/>
              <a:t> </a:t>
            </a:r>
            <a:r>
              <a:rPr lang="en-US" altLang="zh-Hans" sz="2401" dirty="0"/>
              <a:t>above</a:t>
            </a:r>
            <a:r>
              <a:rPr lang="zh-Hans" altLang="en-US" sz="2401" dirty="0"/>
              <a:t> </a:t>
            </a:r>
            <a:r>
              <a:rPr lang="en-US" altLang="zh-Hans" sz="2401" dirty="0"/>
              <a:t>is</a:t>
            </a:r>
            <a:r>
              <a:rPr lang="zh-Hans" altLang="en-US" sz="2401" dirty="0"/>
              <a:t> </a:t>
            </a:r>
            <a:r>
              <a:rPr lang="en-US" altLang="zh-Hans" sz="2401" dirty="0"/>
              <a:t>the</a:t>
            </a:r>
            <a:r>
              <a:rPr lang="zh-Hans" altLang="en-US" sz="2401" dirty="0"/>
              <a:t> </a:t>
            </a:r>
            <a:r>
              <a:rPr lang="en-US" altLang="zh-Hans" sz="2401" dirty="0"/>
              <a:t>training</a:t>
            </a:r>
            <a:r>
              <a:rPr lang="zh-Hans" altLang="en-US" sz="2401" dirty="0"/>
              <a:t> </a:t>
            </a:r>
            <a:r>
              <a:rPr lang="en-US" altLang="zh-Hans" sz="2401" dirty="0"/>
              <a:t>loss.</a:t>
            </a:r>
          </a:p>
          <a:p>
            <a:pPr marL="342864" indent="-342864" algn="just">
              <a:buFont typeface="Arial" panose="020B0604020202020204" pitchFamily="34" charset="0"/>
              <a:buChar char="•"/>
            </a:pPr>
            <a:r>
              <a:rPr lang="en-US" altLang="zh-Hans" sz="2401" dirty="0"/>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sp>
        <p:nvSpPr>
          <p:cNvPr id="16" name="TextBox 15"/>
          <p:cNvSpPr txBox="1"/>
          <p:nvPr/>
        </p:nvSpPr>
        <p:spPr>
          <a:xfrm>
            <a:off x="10390909" y="11324268"/>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741991"/>
            <a:ext cx="32918400" cy="104794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525397"/>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9" name="TextBox 8"/>
          <p:cNvSpPr txBox="1"/>
          <p:nvPr/>
        </p:nvSpPr>
        <p:spPr>
          <a:xfrm>
            <a:off x="22983100" y="6717332"/>
            <a:ext cx="9052560" cy="12550153"/>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endParaRPr lang="en-US" altLang="zh-Hans" sz="2160" dirty="0">
              <a:latin typeface="Arial"/>
              <a:cs typeface="Arial"/>
            </a:endParaRPr>
          </a:p>
          <a:p>
            <a:pPr marL="342900" indent="-342900">
              <a:buFont typeface="Arial" panose="020B0604020202020204" pitchFamily="34" charset="0"/>
              <a:buChar char="•"/>
            </a:pP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6</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are</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test</a:t>
            </a:r>
            <a:r>
              <a:rPr lang="zh-Hans" altLang="en-US" sz="2160" dirty="0">
                <a:latin typeface="Arial"/>
                <a:cs typeface="Arial"/>
              </a:rPr>
              <a:t> </a:t>
            </a:r>
            <a:r>
              <a:rPr lang="en-US" altLang="zh-Hans" sz="2160" dirty="0">
                <a:latin typeface="Arial"/>
                <a:cs typeface="Arial"/>
              </a:rPr>
              <a:t>results</a:t>
            </a:r>
            <a:r>
              <a:rPr lang="zh-Hans" altLang="en-US" sz="2160" dirty="0">
                <a:latin typeface="Arial"/>
                <a:cs typeface="Arial"/>
              </a:rPr>
              <a:t> </a:t>
            </a:r>
            <a:r>
              <a:rPr lang="en-US" altLang="zh-Hans" sz="2160" dirty="0">
                <a:latin typeface="Arial"/>
                <a:cs typeface="Arial"/>
              </a:rPr>
              <a:t>of</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The first row are original unstripped images. The second row are learned stripped images. As shown in those images, our algorithm can perform skull stripping well on various slices of brains. This is a deliberately introduced test line you should delete this line after you see it. The overall accuracy of our model is around 92%. One thing worth noting is that most of our model‘s inaccuracy comes from failing to strip a small portion of skull, as shown in the</a:t>
            </a:r>
            <a:r>
              <a:rPr lang="zh-Hans" altLang="en-US" sz="2160" dirty="0">
                <a:latin typeface="Arial"/>
                <a:cs typeface="Arial"/>
              </a:rPr>
              <a:t> </a:t>
            </a:r>
            <a:r>
              <a:rPr lang="en-US" altLang="zh-Hans" sz="2160" dirty="0">
                <a:latin typeface="Arial"/>
                <a:cs typeface="Arial"/>
              </a:rPr>
              <a:t>first</a:t>
            </a:r>
            <a:r>
              <a:rPr lang="zh-Hans" altLang="en-US" sz="2160" dirty="0">
                <a:latin typeface="Arial"/>
                <a:cs typeface="Arial"/>
              </a:rPr>
              <a:t> </a:t>
            </a:r>
            <a:r>
              <a:rPr lang="en-US" altLang="zh-Hans" sz="2160" dirty="0">
                <a:latin typeface="Arial"/>
                <a:cs typeface="Arial"/>
              </a:rPr>
              <a:t>pair</a:t>
            </a:r>
            <a:r>
              <a:rPr lang="zh-Hans" altLang="en-US" sz="2160" dirty="0">
                <a:latin typeface="Arial"/>
                <a:cs typeface="Arial"/>
              </a:rPr>
              <a:t> </a:t>
            </a:r>
            <a:r>
              <a:rPr lang="en-US" altLang="zh-Hans" sz="2160" dirty="0">
                <a:latin typeface="Arial"/>
                <a:cs typeface="Arial"/>
              </a:rPr>
              <a:t>of</a:t>
            </a:r>
            <a:r>
              <a:rPr lang="zh-Hans" altLang="en-US" sz="2160" dirty="0">
                <a:latin typeface="Arial"/>
                <a:cs typeface="Arial"/>
              </a:rPr>
              <a:t> </a:t>
            </a:r>
            <a:r>
              <a:rPr lang="en-US" altLang="zh-Hans" sz="2160" dirty="0">
                <a:latin typeface="Arial"/>
                <a:cs typeface="Arial"/>
              </a:rPr>
              <a:t>images</a:t>
            </a:r>
            <a:r>
              <a:rPr lang="zh-Hans" altLang="en-US" sz="2160" dirty="0">
                <a:latin typeface="Arial"/>
                <a:cs typeface="Arial"/>
              </a:rPr>
              <a:t> </a:t>
            </a:r>
            <a:r>
              <a:rPr lang="en-US" altLang="zh-Hans" sz="2160" dirty="0">
                <a:latin typeface="Arial"/>
                <a:cs typeface="Arial"/>
              </a:rPr>
              <a:t>in</a:t>
            </a:r>
            <a:r>
              <a:rPr lang="zh-Hans" altLang="en-US" sz="2160" dirty="0">
                <a:latin typeface="Arial"/>
                <a:cs typeface="Arial"/>
              </a:rPr>
              <a:t> </a:t>
            </a: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6.</a:t>
            </a:r>
            <a:r>
              <a:rPr lang="zh-Hans" altLang="en-US" sz="2160" dirty="0">
                <a:latin typeface="Arial"/>
                <a:cs typeface="Arial"/>
              </a:rPr>
              <a:t> </a:t>
            </a:r>
            <a:r>
              <a:rPr lang="en-US" altLang="zh-Hans" sz="2160" dirty="0">
                <a:latin typeface="Arial"/>
                <a:cs typeface="Arial"/>
              </a:rPr>
              <a:t>The core brain parts remain intact, which is desirable for skull stripping.</a:t>
            </a:r>
            <a:endParaRPr lang="en-US" sz="2160" dirty="0">
              <a:latin typeface="Arial"/>
              <a:cs typeface="Arial"/>
            </a:endParaRPr>
          </a:p>
          <a:p>
            <a:endParaRPr lang="en-US" sz="2160" dirty="0">
              <a:latin typeface="Arial"/>
              <a:cs typeface="Arial"/>
            </a:endParaRPr>
          </a:p>
          <a:p>
            <a:pPr marL="342900" indent="-342900">
              <a:buFont typeface="Arial" panose="020B0604020202020204" pitchFamily="34" charset="0"/>
              <a:buChar char="•"/>
            </a:pPr>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r>
              <a:rPr lang="en-US" sz="2160" dirty="0">
                <a:latin typeface="Arial"/>
                <a:cs typeface="Arial"/>
              </a:rPr>
              <a:t>              </a:t>
            </a:r>
          </a:p>
          <a:p>
            <a:endParaRPr lang="en-US" sz="4320" b="1" dirty="0">
              <a:solidFill>
                <a:srgbClr val="2D669D"/>
              </a:solidFill>
              <a:latin typeface="Arial"/>
              <a:cs typeface="Arial"/>
            </a:endParaRP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We compared and analyzed different machine learning models applied to skull stripping, including Logistic Regression, SVM and random forest.</a:t>
            </a:r>
          </a:p>
          <a:p>
            <a:pPr marL="342864" indent="-342864" algn="just">
              <a:buFont typeface="Arial" panose="020B0604020202020204" pitchFamily="34" charset="0"/>
              <a:buChar char="•"/>
            </a:pPr>
            <a:r>
              <a:rPr lang="en-US" sz="2160" dirty="0"/>
              <a:t>Because of their weakness in strong assumptions in dataset, they are not robust to circumstances with high noises or improperly aligned skulls. </a:t>
            </a:r>
          </a:p>
          <a:p>
            <a:pPr marL="342864" indent="-342864" algn="just">
              <a:buFont typeface="Arial" panose="020B0604020202020204" pitchFamily="34" charset="0"/>
              <a:buChar char="•"/>
            </a:pPr>
            <a:r>
              <a:rPr lang="en-US" sz="2160" dirty="0"/>
              <a:t>Then we propose a CNN approach that is similar to autoencoder, and with this scheme, we can remove those noises and be robust to new structures. </a:t>
            </a:r>
          </a:p>
          <a:p>
            <a:pPr marL="342864" indent="-342864" algn="just">
              <a:buFont typeface="Arial" panose="020B0604020202020204" pitchFamily="34" charset="0"/>
              <a:buChar char="•"/>
            </a:pPr>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err="1"/>
              <a:t>Butman</a:t>
            </a:r>
            <a:r>
              <a:rPr lang="en-US" sz="2160" dirty="0"/>
              <a:t> J, Roy S, Pham D. </a:t>
            </a:r>
            <a:r>
              <a:rPr lang="en-US" sz="2160" b="1" dirty="0"/>
              <a:t>Robust skull stripping using multiple MR</a:t>
            </a:r>
          </a:p>
          <a:p>
            <a:r>
              <a:rPr lang="en-US" sz="2160" b="1" dirty="0"/>
              <a:t> image contrasts insensitive to pathology.</a:t>
            </a:r>
            <a:r>
              <a:rPr lang="en-US" sz="2160" dirty="0"/>
              <a:t> </a:t>
            </a:r>
            <a:r>
              <a:rPr lang="en-US" sz="2160" dirty="0" err="1"/>
              <a:t>NeuroImage</a:t>
            </a:r>
            <a:r>
              <a:rPr lang="en-US" sz="2160" dirty="0"/>
              <a:t> . 2017;146:132-147.</a:t>
            </a:r>
            <a:endParaRPr lang="en-US" sz="2160" i="1" dirty="0"/>
          </a:p>
          <a:p>
            <a:pPr marL="411440" indent="-411440">
              <a:buFont typeface="Arial"/>
              <a:buChar char="•"/>
            </a:pPr>
            <a:r>
              <a:rPr lang="en-US" sz="2160" dirty="0" err="1"/>
              <a:t>Kalavathi,P</a:t>
            </a:r>
            <a:r>
              <a:rPr lang="en-US" sz="2160" dirty="0"/>
              <a:t>. and V.B. Surya </a:t>
            </a:r>
            <a:r>
              <a:rPr lang="en-US" sz="2160" dirty="0" err="1"/>
              <a:t>Prasath</a:t>
            </a:r>
            <a:r>
              <a:rPr lang="en-US" sz="2160" dirty="0"/>
              <a:t>. </a:t>
            </a:r>
            <a:r>
              <a:rPr lang="en-US" sz="2160" b="1" dirty="0"/>
              <a:t>“Methods on Skull Stripping of MRI Head Scan Images – a </a:t>
            </a:r>
            <a:r>
              <a:rPr lang="en-US" sz="2160" b="1" dirty="0" err="1"/>
              <a:t>Review</a:t>
            </a:r>
            <a:r>
              <a:rPr lang="en-US" sz="2160" dirty="0" err="1"/>
              <a:t>.”Advances</a:t>
            </a:r>
            <a:r>
              <a:rPr lang="en-US" sz="2160" dirty="0"/>
              <a:t> in </a:t>
            </a:r>
            <a:r>
              <a:rPr lang="en-US" sz="2160" dirty="0" err="1"/>
              <a:t>Pediatries</a:t>
            </a:r>
            <a:r>
              <a:rPr lang="en-US" sz="2160" dirty="0"/>
              <a:t>., U.S. National Library of Medicine, June 2016, www.ncbi.nlm.nih.gov/pmc/articles/PMC4879034.</a:t>
            </a:r>
            <a:endParaRPr lang="en-US" sz="2160" dirty="0">
              <a:latin typeface="Arial"/>
              <a:cs typeface="Arial"/>
            </a:endParaRPr>
          </a:p>
        </p:txBody>
      </p:sp>
      <p:sp>
        <p:nvSpPr>
          <p:cNvPr id="27" name="Rectangle 26"/>
          <p:cNvSpPr>
            <a:spLocks noChangeArrowheads="1"/>
          </p:cNvSpPr>
          <p:nvPr/>
        </p:nvSpPr>
        <p:spPr bwMode="auto">
          <a:xfrm>
            <a:off x="10891804" y="3499383"/>
            <a:ext cx="146088"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4" y="3499383"/>
            <a:ext cx="124475"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434033" y="-13028399"/>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grpSp>
        <p:nvGrpSpPr>
          <p:cNvPr id="4" name="Group 3">
            <a:extLst>
              <a:ext uri="{FF2B5EF4-FFF2-40B4-BE49-F238E27FC236}">
                <a16:creationId xmlns:a16="http://schemas.microsoft.com/office/drawing/2014/main" id="{7B8A676B-0F9B-445D-94C1-25DB6DBAD4FC}"/>
              </a:ext>
            </a:extLst>
          </p:cNvPr>
          <p:cNvGrpSpPr/>
          <p:nvPr/>
        </p:nvGrpSpPr>
        <p:grpSpPr>
          <a:xfrm>
            <a:off x="929348" y="3914515"/>
            <a:ext cx="9052560" cy="10705930"/>
            <a:chOff x="950278" y="5073412"/>
            <a:chExt cx="9052560" cy="10705930"/>
          </a:xfrm>
        </p:grpSpPr>
        <p:sp>
          <p:nvSpPr>
            <p:cNvPr id="5" name="TextBox 4"/>
            <p:cNvSpPr txBox="1"/>
            <p:nvPr/>
          </p:nvSpPr>
          <p:spPr>
            <a:xfrm>
              <a:off x="950278" y="5073412"/>
              <a:ext cx="9052560" cy="1070593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from </a:t>
              </a:r>
              <a:r>
                <a:rPr lang="en-US" sz="2401" dirty="0" err="1"/>
                <a:t>xtracranial</a:t>
              </a:r>
              <a:r>
                <a:rPr lang="en-US" sz="2401" dirty="0"/>
                <a:t> or non-brain tissues that has nothing to do with brain diseases such as Alzheimer’s disease, aneurysm in the brain and etc.</a:t>
              </a:r>
            </a:p>
            <a:p>
              <a:pPr marL="342864" indent="-342864" algn="just">
                <a:buFont typeface="Arial" panose="020B0604020202020204" pitchFamily="34" charset="0"/>
                <a:buChar char="•"/>
              </a:pPr>
              <a:r>
                <a:rPr lang="en-US" sz="2401" dirty="0"/>
                <a:t>Machine learning is a broad concept that include many interesting algorithms that we would like to implement and experiment on. For example, </a:t>
              </a:r>
              <a:r>
                <a:rPr lang="en-US" sz="2401" dirty="0" err="1"/>
                <a:t>Butman</a:t>
              </a:r>
              <a:r>
                <a:rPr lang="en-US" sz="2401" dirty="0"/>
                <a:t> introduced a robust machine learning method that detects the brain boundary by random forest. </a:t>
              </a:r>
              <a:endParaRPr lang="en-US" sz="2639" dirty="0">
                <a:latin typeface=""/>
              </a:endParaRP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sz="2401" dirty="0"/>
                <a:t>and have a loss function of </a:t>
              </a:r>
            </a:p>
            <a:p>
              <a:pPr algn="just"/>
              <a:endParaRPr lang="en-US" sz="2401" dirty="0"/>
            </a:p>
            <a:p>
              <a:pPr algn="just"/>
              <a:r>
                <a:rPr lang="en-US" sz="2401" dirty="0"/>
                <a:t> </a:t>
              </a:r>
            </a:p>
            <a:p>
              <a:pPr marL="342864" indent="-342864" algn="just">
                <a:buFont typeface="Arial" panose="020B0604020202020204" pitchFamily="34" charset="0"/>
                <a:buChar char="•"/>
              </a:pPr>
              <a:r>
                <a:rPr lang="en-US" sz="2401" dirty="0"/>
                <a:t>We experimented on the significance of each feature like local patch, color and position and implemented baseline models like Random Forest, SVM and logistic regression with loss function. </a:t>
              </a:r>
              <a:r>
                <a:rPr lang="en-US" sz="2160" dirty="0">
                  <a:latin typeface="Arial"/>
                  <a:cs typeface="Arial"/>
                </a:rPr>
                <a:t> </a:t>
              </a:r>
            </a:p>
          </p:txBody>
        </p:sp>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4"/>
            <a:stretch>
              <a:fillRect/>
            </a:stretch>
          </p:blipFill>
          <p:spPr>
            <a:xfrm>
              <a:off x="4873214" y="12985956"/>
              <a:ext cx="2375063" cy="581359"/>
            </a:xfrm>
            <a:prstGeom prst="rect">
              <a:avLst/>
            </a:prstGeom>
          </p:spPr>
        </p:pic>
        <p:pic>
          <p:nvPicPr>
            <p:cNvPr id="6" name="Picture 5">
              <a:extLst>
                <a:ext uri="{FF2B5EF4-FFF2-40B4-BE49-F238E27FC236}">
                  <a16:creationId xmlns:a16="http://schemas.microsoft.com/office/drawing/2014/main" id="{36D467BD-3754-4822-97EF-CE8B0A6537B2}"/>
                </a:ext>
              </a:extLst>
            </p:cNvPr>
            <p:cNvPicPr>
              <a:picLocks noChangeAspect="1"/>
            </p:cNvPicPr>
            <p:nvPr/>
          </p:nvPicPr>
          <p:blipFill>
            <a:blip r:embed="rId5"/>
            <a:stretch>
              <a:fillRect/>
            </a:stretch>
          </p:blipFill>
          <p:spPr>
            <a:xfrm>
              <a:off x="1422242" y="13770438"/>
              <a:ext cx="6962153" cy="859842"/>
            </a:xfrm>
            <a:prstGeom prst="rect">
              <a:avLst/>
            </a:prstGeom>
          </p:spPr>
        </p:pic>
      </p:grpSp>
      <p:pic>
        <p:nvPicPr>
          <p:cNvPr id="10" name="Picture 9">
            <a:extLst>
              <a:ext uri="{FF2B5EF4-FFF2-40B4-BE49-F238E27FC236}">
                <a16:creationId xmlns:a16="http://schemas.microsoft.com/office/drawing/2014/main" id="{46F08D6D-FCF3-4093-99E9-D6607893FB42}"/>
              </a:ext>
            </a:extLst>
          </p:cNvPr>
          <p:cNvPicPr>
            <a:picLocks noChangeAspect="1"/>
          </p:cNvPicPr>
          <p:nvPr/>
        </p:nvPicPr>
        <p:blipFill>
          <a:blip r:embed="rId6"/>
          <a:stretch>
            <a:fillRect/>
          </a:stretch>
        </p:blipFill>
        <p:spPr>
          <a:xfrm>
            <a:off x="630654" y="15579205"/>
            <a:ext cx="3559277" cy="3364019"/>
          </a:xfrm>
          <a:prstGeom prst="rect">
            <a:avLst/>
          </a:prstGeom>
        </p:spPr>
      </p:pic>
      <p:grpSp>
        <p:nvGrpSpPr>
          <p:cNvPr id="28" name="Group 27">
            <a:extLst>
              <a:ext uri="{FF2B5EF4-FFF2-40B4-BE49-F238E27FC236}">
                <a16:creationId xmlns:a16="http://schemas.microsoft.com/office/drawing/2014/main" id="{AF262630-7949-479F-A536-F13BB5CC3E70}"/>
              </a:ext>
            </a:extLst>
          </p:cNvPr>
          <p:cNvGrpSpPr/>
          <p:nvPr/>
        </p:nvGrpSpPr>
        <p:grpSpPr>
          <a:xfrm>
            <a:off x="4128109" y="15212794"/>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7"/>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8"/>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9"/>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10"/>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586645" y="15231822"/>
            <a:ext cx="2804264" cy="4413516"/>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a:p>
            <a:pPr algn="just"/>
            <a:endParaRPr lang="en-US" sz="2160" i="1" dirty="0">
              <a:solidFill>
                <a:srgbClr val="8C8C83"/>
              </a:solidFill>
              <a:cs typeface="Arial"/>
            </a:endParaRPr>
          </a:p>
          <a:p>
            <a:pPr algn="just"/>
            <a:r>
              <a:rPr lang="en-US" sz="2160" i="1" dirty="0">
                <a:solidFill>
                  <a:srgbClr val="8C8C83"/>
                </a:solidFill>
                <a:cs typeface="Arial"/>
              </a:rPr>
              <a:t>Figure 2. A breakdown of the accuracy of random forest model by normalizing the error</a:t>
            </a: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1"/>
          <a:stretch>
            <a:fillRect/>
          </a:stretch>
        </p:blipFill>
        <p:spPr>
          <a:xfrm>
            <a:off x="17160441" y="8795378"/>
            <a:ext cx="3901524" cy="2258656"/>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389785" y="11324268"/>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2"/>
          <a:stretch>
            <a:fillRect/>
          </a:stretch>
        </p:blipFill>
        <p:spPr>
          <a:xfrm>
            <a:off x="12299025" y="16109078"/>
            <a:ext cx="1890778" cy="1890778"/>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3"/>
          <a:stretch>
            <a:fillRect/>
          </a:stretch>
        </p:blipFill>
        <p:spPr>
          <a:xfrm>
            <a:off x="15716013" y="16111810"/>
            <a:ext cx="1871595" cy="1871595"/>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4"/>
          <a:stretch>
            <a:fillRect/>
          </a:stretch>
        </p:blipFill>
        <p:spPr>
          <a:xfrm>
            <a:off x="19088782" y="16076421"/>
            <a:ext cx="1885269" cy="1885269"/>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2047252" y="18096509"/>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5364850" y="18096509"/>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542590" y="18092851"/>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5"/>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6"/>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7"/>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8"/>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9"/>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20"/>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1"/>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2"/>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3"/>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4"/>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5"/>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6"/>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501500"/>
            <a:ext cx="2766719" cy="830997"/>
          </a:xfrm>
          <a:prstGeom prst="rect">
            <a:avLst/>
          </a:prstGeom>
        </p:spPr>
        <p:txBody>
          <a:bodyPr wrap="non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pic>
        <p:nvPicPr>
          <p:cNvPr id="13" name="Picture 12">
            <a:extLst>
              <a:ext uri="{FF2B5EF4-FFF2-40B4-BE49-F238E27FC236}">
                <a16:creationId xmlns:a16="http://schemas.microsoft.com/office/drawing/2014/main" id="{D7E7FB30-F47E-434E-A6CC-18C0E935096E}"/>
              </a:ext>
            </a:extLst>
          </p:cNvPr>
          <p:cNvPicPr>
            <a:picLocks noChangeAspect="1"/>
          </p:cNvPicPr>
          <p:nvPr/>
        </p:nvPicPr>
        <p:blipFill>
          <a:blip r:embed="rId27"/>
          <a:stretch>
            <a:fillRect/>
          </a:stretch>
        </p:blipFill>
        <p:spPr>
          <a:xfrm>
            <a:off x="27199219" y="10473262"/>
            <a:ext cx="4385270" cy="3288952"/>
          </a:xfrm>
          <a:prstGeom prst="rect">
            <a:avLst/>
          </a:prstGeom>
        </p:spPr>
      </p:pic>
      <p:sp>
        <p:nvSpPr>
          <p:cNvPr id="49" name="Rectangle 48">
            <a:extLst>
              <a:ext uri="{FF2B5EF4-FFF2-40B4-BE49-F238E27FC236}">
                <a16:creationId xmlns:a16="http://schemas.microsoft.com/office/drawing/2014/main" id="{0C082B30-DA07-4252-BC11-814C6B91E657}"/>
              </a:ext>
            </a:extLst>
          </p:cNvPr>
          <p:cNvSpPr/>
          <p:nvPr/>
        </p:nvSpPr>
        <p:spPr>
          <a:xfrm>
            <a:off x="23269079" y="10701141"/>
            <a:ext cx="3825615" cy="2308324"/>
          </a:xfrm>
          <a:prstGeom prst="rect">
            <a:avLst/>
          </a:prstGeom>
        </p:spPr>
        <p:txBody>
          <a:bodyPr wrap="squar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Figure.7  A </a:t>
            </a:r>
            <a:r>
              <a:rPr lang="en-US" sz="2400" i="1" dirty="0" err="1">
                <a:solidFill>
                  <a:srgbClr val="8C8C83"/>
                </a:solidFill>
                <a:cs typeface="Arial"/>
              </a:rPr>
              <a:t>sklearn</a:t>
            </a:r>
            <a:r>
              <a:rPr lang="en-US" sz="2400" i="1" dirty="0">
                <a:solidFill>
                  <a:srgbClr val="8C8C83"/>
                </a:solidFill>
                <a:cs typeface="Arial"/>
              </a:rPr>
              <a:t> comparison of models by their accuracy and cross-validation scores in terms of number of pixels </a:t>
            </a:r>
          </a:p>
        </p:txBody>
      </p:sp>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1010</TotalTime>
  <Words>833</Words>
  <Application>Microsoft Macintosh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宋体</vt:lpstr>
      <vt:lpstr>Arial</vt:lpstr>
      <vt:lpstr>Calibri</vt:lpstr>
      <vt:lpstr>36x60Poster</vt:lpstr>
      <vt:lpstr>Skull Stripping for MRI: a Deep CNN approach </vt:lpstr>
    </vt:vector>
  </TitlesOfParts>
  <Manager/>
  <Company>UCLA</Company>
  <LinksUpToDate>false</LinksUpToDate>
  <SharedDoc>false</SharedDoc>
  <HyperlinkBase/>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Jingyue Shen</cp:lastModifiedBy>
  <cp:revision>144</cp:revision>
  <dcterms:created xsi:type="dcterms:W3CDTF">2014-02-05T19:15:20Z</dcterms:created>
  <dcterms:modified xsi:type="dcterms:W3CDTF">2018-05-31T01:16:37Z</dcterms:modified>
  <cp:category/>
</cp:coreProperties>
</file>