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varScale="1">
        <p:scale>
          <a:sx n="40" d="100"/>
          <a:sy n="40" d="100"/>
        </p:scale>
        <p:origin x="504" y="264"/>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5/28/18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324214" y="8931377"/>
            <a:ext cx="4211223" cy="2405648"/>
          </a:xfrm>
          <a:prstGeom prst="rect">
            <a:avLst/>
          </a:prstGeom>
        </p:spPr>
      </p:pic>
      <p:sp>
        <p:nvSpPr>
          <p:cNvPr id="7" name="TextBox 6"/>
          <p:cNvSpPr txBox="1"/>
          <p:nvPr/>
        </p:nvSpPr>
        <p:spPr>
          <a:xfrm>
            <a:off x="11734484" y="5073412"/>
            <a:ext cx="9326880" cy="11998079"/>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411440" indent="-411440"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err="1"/>
              <a:t>Autoencoder</a:t>
            </a:r>
            <a:r>
              <a:rPr lang="en-US" altLang="zh-Hans" sz="2401" dirty="0"/>
              <a:t>.</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411440" indent="-411440">
              <a:buFont typeface="Arial"/>
              <a:buChar char="•"/>
            </a:pPr>
            <a:r>
              <a:rPr lang="en-US" altLang="zh-Hans" sz="2160" dirty="0">
                <a:latin typeface="Arial"/>
                <a:cs typeface="Arial"/>
              </a:rPr>
              <a:t>We</a:t>
            </a:r>
            <a:r>
              <a:rPr lang="zh-Hans" altLang="en-US" sz="2160" dirty="0">
                <a:latin typeface="Arial"/>
                <a:cs typeface="Arial"/>
              </a:rPr>
              <a:t> </a:t>
            </a:r>
            <a:r>
              <a:rPr lang="en-US" altLang="zh-Hans" sz="2160" dirty="0">
                <a:latin typeface="Arial"/>
                <a:cs typeface="Arial"/>
              </a:rPr>
              <a:t>trained</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using</a:t>
            </a:r>
            <a:r>
              <a:rPr lang="zh-Hans" altLang="en-US" sz="2160" dirty="0">
                <a:latin typeface="Arial"/>
                <a:cs typeface="Arial"/>
              </a:rPr>
              <a:t> </a:t>
            </a:r>
            <a:r>
              <a:rPr lang="en-US" altLang="zh-Hans" sz="2160" dirty="0">
                <a:latin typeface="Arial"/>
                <a:cs typeface="Arial"/>
              </a:rPr>
              <a:t>700</a:t>
            </a:r>
            <a:r>
              <a:rPr lang="zh-Hans" altLang="en-US" sz="2160" dirty="0">
                <a:latin typeface="Arial"/>
                <a:cs typeface="Arial"/>
              </a:rPr>
              <a:t> </a:t>
            </a:r>
            <a:r>
              <a:rPr lang="en-US" altLang="zh-Hans" sz="2160" dirty="0">
                <a:latin typeface="Arial"/>
                <a:cs typeface="Arial"/>
              </a:rPr>
              <a:t>MRI</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and</a:t>
            </a:r>
            <a:r>
              <a:rPr lang="zh-Hans" altLang="en-US" sz="2160" dirty="0">
                <a:latin typeface="Arial"/>
                <a:cs typeface="Arial"/>
              </a:rPr>
              <a:t> </a:t>
            </a:r>
            <a:r>
              <a:rPr lang="en-US" altLang="zh-Hans" sz="2160" dirty="0">
                <a:latin typeface="Arial"/>
                <a:cs typeface="Arial"/>
              </a:rPr>
              <a:t>its</a:t>
            </a:r>
            <a:r>
              <a:rPr lang="zh-Hans" altLang="en-US" sz="2160" dirty="0">
                <a:latin typeface="Arial"/>
                <a:cs typeface="Arial"/>
              </a:rPr>
              <a:t> </a:t>
            </a:r>
            <a:r>
              <a:rPr lang="en-US" altLang="zh-Hans" sz="2160" dirty="0">
                <a:latin typeface="Arial"/>
                <a:cs typeface="Arial"/>
              </a:rPr>
              <a:t>corresponding</a:t>
            </a:r>
            <a:r>
              <a:rPr lang="zh-Hans" altLang="en-US" sz="2160" dirty="0">
                <a:latin typeface="Arial"/>
                <a:cs typeface="Arial"/>
              </a:rPr>
              <a:t> </a:t>
            </a:r>
            <a:r>
              <a:rPr lang="en-US" altLang="zh-Hans" sz="2160" dirty="0">
                <a:latin typeface="Arial"/>
                <a:cs typeface="Arial"/>
              </a:rPr>
              <a:t>skull-stripped</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with</a:t>
            </a:r>
            <a:r>
              <a:rPr lang="zh-Hans" altLang="en-US" sz="2160" dirty="0">
                <a:latin typeface="Arial"/>
                <a:cs typeface="Arial"/>
              </a:rPr>
              <a:t> </a:t>
            </a:r>
            <a:r>
              <a:rPr lang="en-US" altLang="zh-Hans" sz="2160" dirty="0">
                <a:latin typeface="Arial"/>
                <a:cs typeface="Arial"/>
              </a:rPr>
              <a:t>batch</a:t>
            </a:r>
            <a:r>
              <a:rPr lang="zh-Hans" altLang="en-US" sz="2160" dirty="0">
                <a:latin typeface="Arial"/>
                <a:cs typeface="Arial"/>
              </a:rPr>
              <a:t> </a:t>
            </a:r>
            <a:r>
              <a:rPr lang="en-US" altLang="zh-Hans" sz="2160" dirty="0">
                <a:latin typeface="Arial"/>
                <a:cs typeface="Arial"/>
              </a:rPr>
              <a:t>size</a:t>
            </a:r>
            <a:r>
              <a:rPr lang="zh-Hans" altLang="en-US" sz="2160" dirty="0">
                <a:latin typeface="Arial"/>
                <a:cs typeface="Arial"/>
              </a:rPr>
              <a:t> </a:t>
            </a:r>
            <a:r>
              <a:rPr lang="en-US" altLang="zh-Hans" sz="2160" dirty="0">
                <a:latin typeface="Arial"/>
                <a:cs typeface="Arial"/>
              </a:rPr>
              <a:t>15,</a:t>
            </a:r>
            <a:r>
              <a:rPr lang="zh-Hans" altLang="en-US" sz="2160" dirty="0">
                <a:latin typeface="Arial"/>
                <a:cs typeface="Arial"/>
              </a:rPr>
              <a:t> </a:t>
            </a:r>
            <a:r>
              <a:rPr lang="en-US" altLang="zh-Hans" sz="2160" dirty="0">
                <a:latin typeface="Arial"/>
                <a:cs typeface="Arial"/>
              </a:rPr>
              <a:t>learning</a:t>
            </a:r>
            <a:r>
              <a:rPr lang="zh-Hans" altLang="en-US" sz="2160" dirty="0">
                <a:latin typeface="Arial"/>
                <a:cs typeface="Arial"/>
              </a:rPr>
              <a:t> </a:t>
            </a:r>
            <a:r>
              <a:rPr lang="en-US" altLang="zh-Hans" sz="2160" dirty="0">
                <a:latin typeface="Arial"/>
                <a:cs typeface="Arial"/>
              </a:rPr>
              <a:t>rate</a:t>
            </a:r>
            <a:r>
              <a:rPr lang="zh-Hans" altLang="en-US" sz="2160" dirty="0">
                <a:latin typeface="Arial"/>
                <a:cs typeface="Arial"/>
              </a:rPr>
              <a:t> </a:t>
            </a:r>
            <a:r>
              <a:rPr lang="en-US" altLang="zh-Hans" sz="2160" dirty="0">
                <a:latin typeface="Arial"/>
                <a:cs typeface="Arial"/>
              </a:rPr>
              <a:t>0.003</a:t>
            </a:r>
            <a:r>
              <a:rPr lang="zh-Hans" altLang="en-US" sz="2160" dirty="0">
                <a:latin typeface="Arial"/>
                <a:cs typeface="Arial"/>
              </a:rPr>
              <a:t> </a:t>
            </a:r>
            <a:r>
              <a:rPr lang="en-US" altLang="zh-Hans" sz="2160" dirty="0">
                <a:latin typeface="Arial"/>
                <a:cs typeface="Arial"/>
              </a:rPr>
              <a:t>and</a:t>
            </a:r>
            <a:r>
              <a:rPr lang="zh-Hans" altLang="en-US" sz="2160" dirty="0">
                <a:latin typeface="Arial"/>
                <a:cs typeface="Arial"/>
              </a:rPr>
              <a:t> </a:t>
            </a:r>
            <a:r>
              <a:rPr lang="en-US" altLang="zh-Hans" sz="2160" dirty="0">
                <a:latin typeface="Arial"/>
                <a:cs typeface="Arial"/>
              </a:rPr>
              <a:t>50</a:t>
            </a:r>
            <a:r>
              <a:rPr lang="zh-Hans" altLang="en-US" sz="2160" dirty="0">
                <a:latin typeface="Arial"/>
                <a:cs typeface="Arial"/>
              </a:rPr>
              <a:t> </a:t>
            </a:r>
            <a:r>
              <a:rPr lang="en-US" altLang="zh-Hans" sz="2160" dirty="0">
                <a:latin typeface="Arial"/>
                <a:cs typeface="Arial"/>
              </a:rPr>
              <a:t>epochs,</a:t>
            </a:r>
            <a:r>
              <a:rPr lang="zh-Hans" altLang="en-US" sz="2160" dirty="0">
                <a:latin typeface="Arial"/>
                <a:cs typeface="Arial"/>
              </a:rPr>
              <a:t> </a:t>
            </a:r>
            <a:r>
              <a:rPr lang="en-US" altLang="zh-Hans" sz="2160" dirty="0">
                <a:latin typeface="Arial"/>
                <a:cs typeface="Arial"/>
              </a:rPr>
              <a:t>by</a:t>
            </a:r>
            <a:r>
              <a:rPr lang="zh-Hans" altLang="en-US" sz="2160" dirty="0">
                <a:latin typeface="Arial"/>
                <a:cs typeface="Arial"/>
              </a:rPr>
              <a:t> </a:t>
            </a:r>
            <a:r>
              <a:rPr lang="en-US" altLang="zh-Hans" sz="2160" dirty="0">
                <a:latin typeface="Arial"/>
                <a:cs typeface="Arial"/>
              </a:rPr>
              <a:t>optimizing</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equation</a:t>
            </a:r>
            <a:r>
              <a:rPr lang="zh-Hans" altLang="en-US" sz="2160" dirty="0">
                <a:latin typeface="Arial"/>
                <a:cs typeface="Arial"/>
              </a:rPr>
              <a:t> </a:t>
            </a:r>
            <a:r>
              <a:rPr lang="en-US" altLang="zh-Hans" sz="2160" dirty="0">
                <a:latin typeface="Arial"/>
                <a:cs typeface="Arial"/>
              </a:rPr>
              <a:t>(1).</a:t>
            </a:r>
            <a:r>
              <a:rPr lang="zh-Hans" altLang="en-US" sz="2160" dirty="0">
                <a:latin typeface="Arial"/>
                <a:cs typeface="Arial"/>
              </a:rPr>
              <a:t> </a:t>
            </a: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4</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is</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training</a:t>
            </a:r>
            <a:r>
              <a:rPr lang="zh-Hans" altLang="en-US" sz="2160" dirty="0">
                <a:latin typeface="Arial"/>
                <a:cs typeface="Arial"/>
              </a:rPr>
              <a:t> </a:t>
            </a:r>
            <a:r>
              <a:rPr lang="en-US" altLang="zh-Hans" sz="2160" dirty="0">
                <a:latin typeface="Arial"/>
                <a:cs typeface="Arial"/>
              </a:rPr>
              <a:t>loss.</a:t>
            </a:r>
          </a:p>
          <a:p>
            <a:pPr marL="411440" indent="-411440">
              <a:buFont typeface="Arial"/>
              <a:buChar char="•"/>
            </a:pPr>
            <a:endParaRPr lang="en-US" altLang="zh-Hans" sz="2160" dirty="0">
              <a:latin typeface="Arial"/>
              <a:cs typeface="Arial"/>
            </a:endParaRPr>
          </a:p>
          <a:p>
            <a:pPr marL="411440" indent="-411440">
              <a:buFont typeface="Arial"/>
              <a:buChar char="•"/>
            </a:pPr>
            <a:r>
              <a:rPr lang="en-US" altLang="zh-Hans" sz="2160" dirty="0">
                <a:latin typeface="Arial"/>
                <a:cs typeface="Arial"/>
              </a:rPr>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sp>
        <p:nvSpPr>
          <p:cNvPr id="16" name="TextBox 15"/>
          <p:cNvSpPr txBox="1"/>
          <p:nvPr/>
        </p:nvSpPr>
        <p:spPr>
          <a:xfrm>
            <a:off x="10390909" y="11324268"/>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921747"/>
            <a:ext cx="32918400" cy="86819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from </a:t>
            </a:r>
            <a:r>
              <a:rPr lang="en-US" sz="2401" dirty="0" err="1"/>
              <a:t>xtra</a:t>
            </a:r>
            <a:r>
              <a:rPr lang="en-US" sz="2401" dirty="0"/>
              <a:t>-cranial 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sp>
        <p:nvSpPr>
          <p:cNvPr id="9" name="TextBox 8"/>
          <p:cNvSpPr txBox="1"/>
          <p:nvPr/>
        </p:nvSpPr>
        <p:spPr>
          <a:xfrm>
            <a:off x="22983100" y="6717332"/>
            <a:ext cx="9052560" cy="13879748"/>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are</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test</a:t>
            </a:r>
            <a:r>
              <a:rPr lang="zh-Hans" altLang="en-US" sz="2160" dirty="0">
                <a:latin typeface="Arial"/>
                <a:cs typeface="Arial"/>
              </a:rPr>
              <a:t> </a:t>
            </a:r>
            <a:r>
              <a:rPr lang="en-US" altLang="zh-Hans" sz="2160" dirty="0">
                <a:latin typeface="Arial"/>
                <a:cs typeface="Arial"/>
              </a:rPr>
              <a:t>results</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The first row are original unstripped images. And second row are learned stripped images. As shown in those images, our algorithm can perform skull stripping well on various slices of brains. The overall accuracy of our model is around 92%. One thing worth noting is that most of our model‘s inaccuracy comes from failing to strip a small portion of skull, As shown in figure 7.</a:t>
            </a:r>
            <a:r>
              <a:rPr lang="zh-Hans" altLang="en-US" sz="2160" dirty="0">
                <a:latin typeface="Arial"/>
                <a:cs typeface="Arial"/>
              </a:rPr>
              <a:t> </a:t>
            </a:r>
            <a:r>
              <a:rPr lang="en-US" altLang="zh-Hans" sz="2160" dirty="0">
                <a:latin typeface="Arial"/>
                <a:cs typeface="Arial"/>
              </a:rPr>
              <a:t>The core brain parts remain intact, which is desirable for skull stripping.</a:t>
            </a:r>
            <a:endParaRPr lang="en-US" sz="2160" dirty="0">
              <a:latin typeface="Arial"/>
              <a:cs typeface="Arial"/>
            </a:endParaRPr>
          </a:p>
          <a:p>
            <a:endParaRPr lang="en-US" sz="2160" dirty="0">
              <a:latin typeface="Arial"/>
              <a:cs typeface="Arial"/>
            </a:endParaRPr>
          </a:p>
          <a:p>
            <a:pPr marL="342900" indent="-342900">
              <a:buFont typeface="Arial" panose="020B0604020202020204" pitchFamily="34" charset="0"/>
              <a:buChar char="•"/>
            </a:pPr>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r>
              <a:rPr lang="en-US" sz="2160" dirty="0">
                <a:latin typeface="Arial"/>
                <a:cs typeface="Arial"/>
              </a:rPr>
              <a:t>                  </a:t>
            </a: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This innovative imaging software can provide insights into Stroke from standard DSA. It is particularly promising for retrospective studies and during clot-retrieval interventions as it offers an objective, continuous measure to characterize angiographic observations.</a:t>
            </a:r>
          </a:p>
          <a:p>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a:t>D. Liebeskind, F. </a:t>
            </a:r>
            <a:r>
              <a:rPr lang="en-US" sz="2160" dirty="0" err="1"/>
              <a:t>Scalzo</a:t>
            </a:r>
            <a:r>
              <a:rPr lang="en-US" sz="2160" dirty="0"/>
              <a:t>, N. </a:t>
            </a:r>
            <a:r>
              <a:rPr lang="en-US" sz="2160" dirty="0" err="1"/>
              <a:t>Sanossian</a:t>
            </a:r>
            <a:r>
              <a:rPr lang="en-US" sz="2160" dirty="0"/>
              <a:t>, R. Gupta, T. </a:t>
            </a:r>
            <a:r>
              <a:rPr lang="en-US" sz="2160" dirty="0" err="1"/>
              <a:t>Jovin</a:t>
            </a:r>
            <a:r>
              <a:rPr lang="en-US" sz="2160" dirty="0"/>
              <a:t>, G. Walker, G. Albers, H. </a:t>
            </a:r>
            <a:r>
              <a:rPr lang="en-US" sz="2160" dirty="0" err="1"/>
              <a:t>Lutsep</a:t>
            </a:r>
            <a:r>
              <a:rPr lang="en-US" sz="2160" dirty="0"/>
              <a:t>, W. Smith, R. </a:t>
            </a:r>
            <a:r>
              <a:rPr lang="en-US" sz="2160" dirty="0" err="1"/>
              <a:t>Nogueira</a:t>
            </a:r>
            <a:r>
              <a:rPr lang="en-US" sz="2160" dirty="0"/>
              <a:t>. </a:t>
            </a:r>
            <a:r>
              <a:rPr lang="en-US" sz="2160" b="1" dirty="0"/>
              <a:t>Perfusion Angiography in TREVO2</a:t>
            </a:r>
            <a:r>
              <a:rPr lang="en-US" sz="2160" dirty="0"/>
              <a:t>: </a:t>
            </a:r>
            <a:r>
              <a:rPr lang="en-US" sz="2160" b="1" dirty="0"/>
              <a:t>Quantitative Reperfusion After Endovascular Therapy in Acute Stroke. </a:t>
            </a:r>
            <a:r>
              <a:rPr lang="en-US" sz="2160" i="1" dirty="0"/>
              <a:t>Stroke.2013; 44: AWP39.</a:t>
            </a:r>
          </a:p>
          <a:p>
            <a:endParaRPr lang="en-US" sz="2160" i="1" dirty="0"/>
          </a:p>
          <a:p>
            <a:pPr marL="411440" indent="-411440">
              <a:buFont typeface="Arial"/>
              <a:buChar char="•"/>
            </a:pPr>
            <a:r>
              <a:rPr lang="en-US" sz="2160" dirty="0"/>
              <a:t>D. Liebeskind, G. </a:t>
            </a:r>
            <a:r>
              <a:rPr lang="en-US" sz="2160" dirty="0" err="1"/>
              <a:t>Szilagyi</a:t>
            </a:r>
            <a:r>
              <a:rPr lang="en-US" sz="2160" dirty="0"/>
              <a:t>, S. Black , B. Buck</a:t>
            </a:r>
            <a:r>
              <a:rPr lang="en-US" sz="2160" b="1" dirty="0"/>
              <a:t>. Perfusion Angiography: a novel technique for characterization of perfusion in cerebral ischemia</a:t>
            </a:r>
            <a:r>
              <a:rPr lang="en-US" sz="2160" dirty="0"/>
              <a:t>. </a:t>
            </a:r>
            <a:r>
              <a:rPr lang="en-US" sz="2160" i="1" dirty="0"/>
              <a:t>Stroke.2008,39:576.</a:t>
            </a:r>
          </a:p>
          <a:p>
            <a:pPr marL="411440" indent="-411440">
              <a:buFont typeface="Arial"/>
              <a:buChar char="•"/>
            </a:pPr>
            <a:endParaRPr lang="en-US" sz="2160" dirty="0">
              <a:latin typeface="Arial"/>
              <a:cs typeface="Arial"/>
            </a:endParaRPr>
          </a:p>
        </p:txBody>
      </p:sp>
      <p:sp>
        <p:nvSpPr>
          <p:cNvPr id="27" name="Rectangle 26"/>
          <p:cNvSpPr>
            <a:spLocks noChangeArrowheads="1"/>
          </p:cNvSpPr>
          <p:nvPr/>
        </p:nvSpPr>
        <p:spPr bwMode="auto">
          <a:xfrm>
            <a:off x="10799798" y="3242417"/>
            <a:ext cx="137726" cy="1594052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4" y="3242417"/>
            <a:ext cx="137160" cy="1594052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390620" y="-13285365"/>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pic>
        <p:nvPicPr>
          <p:cNvPr id="6" name="Picture 5">
            <a:extLst>
              <a:ext uri="{FF2B5EF4-FFF2-40B4-BE49-F238E27FC236}">
                <a16:creationId xmlns:a16="http://schemas.microsoft.com/office/drawing/2014/main" id="{36D467BD-3754-4822-97EF-CE8B0A6537B2}"/>
              </a:ext>
            </a:extLst>
          </p:cNvPr>
          <p:cNvPicPr>
            <a:picLocks noChangeAspect="1"/>
          </p:cNvPicPr>
          <p:nvPr/>
        </p:nvPicPr>
        <p:blipFill>
          <a:blip r:embed="rId5"/>
          <a:stretch>
            <a:fillRect/>
          </a:stretch>
        </p:blipFill>
        <p:spPr>
          <a:xfrm>
            <a:off x="1422242" y="13760603"/>
            <a:ext cx="6962153" cy="859842"/>
          </a:xfrm>
          <a:prstGeom prst="rect">
            <a:avLst/>
          </a:prstGeom>
        </p:spPr>
      </p:pic>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6"/>
          <a:stretch>
            <a:fillRect/>
          </a:stretch>
        </p:blipFill>
        <p:spPr>
          <a:xfrm>
            <a:off x="630654" y="16145753"/>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5779342"/>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7"/>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8"/>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9"/>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10"/>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798370"/>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sp>
        <p:nvSpPr>
          <p:cNvPr id="13" name="TextBox 12">
            <a:extLst>
              <a:ext uri="{FF2B5EF4-FFF2-40B4-BE49-F238E27FC236}">
                <a16:creationId xmlns:a16="http://schemas.microsoft.com/office/drawing/2014/main" id="{DEB77006-C22B-594B-95D2-E37F33298B5E}"/>
              </a:ext>
            </a:extLst>
          </p:cNvPr>
          <p:cNvSpPr txBox="1"/>
          <p:nvPr/>
        </p:nvSpPr>
        <p:spPr>
          <a:xfrm>
            <a:off x="8231133" y="13865479"/>
            <a:ext cx="643125" cy="584775"/>
          </a:xfrm>
          <a:prstGeom prst="rect">
            <a:avLst/>
          </a:prstGeom>
          <a:noFill/>
        </p:spPr>
        <p:txBody>
          <a:bodyPr wrap="none" rtlCol="0">
            <a:spAutoFit/>
          </a:bodyPr>
          <a:lstStyle/>
          <a:p>
            <a:r>
              <a:rPr lang="en-US" altLang="zh-Hans" sz="3200" dirty="0">
                <a:cs typeface="Arial" panose="020B0604020202020204" pitchFamily="34" charset="0"/>
              </a:rPr>
              <a:t>(1)</a:t>
            </a:r>
            <a:endParaRPr lang="en-US" sz="3200" dirty="0">
              <a:cs typeface="Arial" panose="020B0604020202020204" pitchFamily="34" charset="0"/>
            </a:endParaRP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1"/>
          <a:stretch>
            <a:fillRect/>
          </a:stretch>
        </p:blipFill>
        <p:spPr>
          <a:xfrm>
            <a:off x="17123279" y="8859625"/>
            <a:ext cx="3901524" cy="2258656"/>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389785" y="11324268"/>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2"/>
          <a:stretch>
            <a:fillRect/>
          </a:stretch>
        </p:blipFill>
        <p:spPr>
          <a:xfrm>
            <a:off x="12299025" y="16109078"/>
            <a:ext cx="1890778" cy="1890778"/>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3"/>
          <a:stretch>
            <a:fillRect/>
          </a:stretch>
        </p:blipFill>
        <p:spPr>
          <a:xfrm>
            <a:off x="15716013" y="16111810"/>
            <a:ext cx="1871595" cy="1871595"/>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4"/>
          <a:stretch>
            <a:fillRect/>
          </a:stretch>
        </p:blipFill>
        <p:spPr>
          <a:xfrm>
            <a:off x="19088782" y="16076421"/>
            <a:ext cx="1885269" cy="1885269"/>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2047252" y="18096509"/>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5364850" y="18096509"/>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542590" y="18092851"/>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5"/>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6"/>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7"/>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8"/>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9"/>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20"/>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1"/>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2"/>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3"/>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4"/>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5"/>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6"/>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658778"/>
            <a:ext cx="2766719" cy="461665"/>
          </a:xfrm>
          <a:prstGeom prst="rect">
            <a:avLst/>
          </a:prstGeom>
        </p:spPr>
        <p:txBody>
          <a:bodyPr wrap="none">
            <a:spAutoFit/>
          </a:bodyPr>
          <a:lstStyle/>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pic>
        <p:nvPicPr>
          <p:cNvPr id="1059" name="Picture 1058">
            <a:extLst>
              <a:ext uri="{FF2B5EF4-FFF2-40B4-BE49-F238E27FC236}">
                <a16:creationId xmlns:a16="http://schemas.microsoft.com/office/drawing/2014/main" id="{D4B9BCAF-75C0-A145-A59C-641D469FA02C}"/>
              </a:ext>
            </a:extLst>
          </p:cNvPr>
          <p:cNvPicPr>
            <a:picLocks noChangeAspect="1"/>
          </p:cNvPicPr>
          <p:nvPr/>
        </p:nvPicPr>
        <p:blipFill>
          <a:blip r:embed="rId27"/>
          <a:stretch>
            <a:fillRect/>
          </a:stretch>
        </p:blipFill>
        <p:spPr>
          <a:xfrm>
            <a:off x="28904444" y="9480564"/>
            <a:ext cx="1520866" cy="1481713"/>
          </a:xfrm>
          <a:prstGeom prst="rect">
            <a:avLst/>
          </a:prstGeom>
        </p:spPr>
      </p:pic>
      <p:pic>
        <p:nvPicPr>
          <p:cNvPr id="1061" name="Picture 1060">
            <a:extLst>
              <a:ext uri="{FF2B5EF4-FFF2-40B4-BE49-F238E27FC236}">
                <a16:creationId xmlns:a16="http://schemas.microsoft.com/office/drawing/2014/main" id="{45DD3585-7CB0-104E-A3B0-6EA1F2A927FF}"/>
              </a:ext>
            </a:extLst>
          </p:cNvPr>
          <p:cNvPicPr>
            <a:picLocks noChangeAspect="1"/>
          </p:cNvPicPr>
          <p:nvPr/>
        </p:nvPicPr>
        <p:blipFill>
          <a:blip r:embed="rId28"/>
          <a:stretch>
            <a:fillRect/>
          </a:stretch>
        </p:blipFill>
        <p:spPr>
          <a:xfrm>
            <a:off x="30902367" y="9480564"/>
            <a:ext cx="1481713" cy="1481713"/>
          </a:xfrm>
          <a:prstGeom prst="rect">
            <a:avLst/>
          </a:prstGeom>
        </p:spPr>
      </p:pic>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896</TotalTime>
  <Words>728</Words>
  <Application>Microsoft Macintosh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Jingyue Shen</cp:lastModifiedBy>
  <cp:revision>129</cp:revision>
  <dcterms:created xsi:type="dcterms:W3CDTF">2014-02-05T19:15:20Z</dcterms:created>
  <dcterms:modified xsi:type="dcterms:W3CDTF">2018-05-29T04:16:45Z</dcterms:modified>
  <cp:category/>
</cp:coreProperties>
</file>