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6" r:id="rId2"/>
    <p:sldId id="302" r:id="rId3"/>
    <p:sldId id="303" r:id="rId4"/>
    <p:sldId id="323" r:id="rId5"/>
    <p:sldId id="274" r:id="rId6"/>
    <p:sldId id="334" r:id="rId7"/>
    <p:sldId id="335" r:id="rId8"/>
    <p:sldId id="281" r:id="rId9"/>
    <p:sldId id="349" r:id="rId10"/>
    <p:sldId id="350" r:id="rId11"/>
    <p:sldId id="325" r:id="rId12"/>
    <p:sldId id="348" r:id="rId13"/>
    <p:sldId id="324" r:id="rId14"/>
    <p:sldId id="287" r:id="rId15"/>
    <p:sldId id="301" r:id="rId16"/>
    <p:sldId id="290" r:id="rId17"/>
    <p:sldId id="295" r:id="rId18"/>
    <p:sldId id="296" r:id="rId19"/>
    <p:sldId id="297" r:id="rId20"/>
    <p:sldId id="305" r:id="rId21"/>
    <p:sldId id="347" r:id="rId22"/>
    <p:sldId id="346"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53D"/>
    <a:srgbClr val="6666FF"/>
    <a:srgbClr val="80BE63"/>
    <a:srgbClr val="6C9AC3"/>
    <a:srgbClr val="E28F41"/>
    <a:srgbClr val="4747FF"/>
    <a:srgbClr val="4F4F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73" autoAdjust="0"/>
    <p:restoredTop sz="45930" autoAdjust="0"/>
  </p:normalViewPr>
  <p:slideViewPr>
    <p:cSldViewPr snapToGrid="0" showGuides="1">
      <p:cViewPr varScale="1">
        <p:scale>
          <a:sx n="34" d="100"/>
          <a:sy n="34" d="100"/>
        </p:scale>
        <p:origin x="1516" y="36"/>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11/8/2022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a:t>
            </a:r>
            <a:r>
              <a:rPr lang="en-US" i="1" dirty="0">
                <a:latin typeface="Palatino Linotype" panose="02040502050505030304" pitchFamily="18" charset="0"/>
              </a:rPr>
              <a:t>Deep Learning Foundations </a:t>
            </a:r>
            <a:r>
              <a:rPr lang="en-US" dirty="0">
                <a:latin typeface="Palatino Linotype" panose="02040502050505030304" pitchFamily="18" charset="0"/>
              </a:rPr>
              <a:t>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Design a deep learning model called ResNet with 50 layers and capable of distinguishing between 1000 categories of images.  This box is colored black because the inner workings of deep models are often opaque, not amenable to inquiry.  Also, we do not discuss the technical details of the Resnet50 architecture here.</a:t>
            </a:r>
          </a:p>
          <a:p>
            <a:pPr marL="228600" indent="-228600">
              <a:buAutoNum type="arabicPeriod"/>
            </a:pPr>
            <a:r>
              <a:rPr lang="en-US" dirty="0"/>
              <a:t>Train the ResNet model using the ImageNet dataset.  </a:t>
            </a:r>
            <a:r>
              <a:rPr lang="en-US"/>
              <a:t>This dataset </a:t>
            </a:r>
            <a:r>
              <a:rPr lang="en-US" dirty="0"/>
              <a:t>has a distinguished history in the field of AI, being one of the largest and earliest training datasets.  Since 2010, it has been the dataset used for the ImageNet Large Scale Visual Recognition Challenge (ILSVRC).  AlexNet was the first deep neural network to blow away the competition in 2012.</a:t>
            </a:r>
          </a:p>
          <a:p>
            <a:pPr marL="228600" indent="-228600">
              <a:buAutoNum type="arabicPeriod"/>
            </a:pPr>
            <a:r>
              <a:rPr lang="en-US" dirty="0"/>
              <a:t>Move the trained model to production.  Submit a pizza image to the model to see if it classifies it correctly.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333333"/>
              </a:solidFill>
              <a:effectLst/>
              <a:latin typeface="Helvetica" panose="020B0604020202020204" pitchFamily="34" charset="0"/>
            </a:endParaRPr>
          </a:p>
          <a:p>
            <a:pPr marL="0" indent="0">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831189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279087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 deep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And another look at the three types of ML/DL systems:</a:t>
            </a:r>
          </a:p>
          <a:p>
            <a:pPr marL="0" indent="0" algn="l">
              <a:buNone/>
            </a:pPr>
            <a:endParaRPr lang="en-US" sz="1800" b="0" i="0" u="none" strike="noStrike" baseline="0" dirty="0">
              <a:latin typeface="OpenSans"/>
            </a:endParaRPr>
          </a:p>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And finally, this image summarizes some of the primary ways in which AI is being used today.   I present these applications because background knowledge is key to helping you imagine AI possibilities in your domain.  Of course, the challenge is to take an application in another area and then modify it, so it works in yours.  I believe this is where a lot of innovation is going to happen in the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neural network types and innovation is ongoing in this area.  So, I’d like to conclude this presentation with a brief overview of some of the more popular architectures, including their various applications.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873866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3C3C3B"/>
                </a:solidFill>
                <a:effectLst/>
                <a:latin typeface="+mn-lt"/>
              </a:rPr>
              <a:t>A </a:t>
            </a:r>
            <a:r>
              <a:rPr lang="en-US" sz="1100" b="1" i="0" dirty="0">
                <a:solidFill>
                  <a:srgbClr val="3C3C3B"/>
                </a:solidFill>
                <a:effectLst/>
                <a:latin typeface="+mn-lt"/>
              </a:rPr>
              <a:t>fully connected network </a:t>
            </a:r>
            <a:r>
              <a:rPr lang="en-US" sz="1100" b="0" i="0" dirty="0">
                <a:solidFill>
                  <a:srgbClr val="3C3C3B"/>
                </a:solidFill>
                <a:effectLst/>
                <a:latin typeface="+mn-lt"/>
              </a:rPr>
              <a:t>is the most basic kind of neural network, also known as feed-forward networks. </a:t>
            </a:r>
            <a:r>
              <a:rPr lang="en-US" sz="1100" b="0" i="0" dirty="0">
                <a:solidFill>
                  <a:srgbClr val="3C3C3B"/>
                </a:solidFill>
                <a:effectLst/>
                <a:latin typeface="Calibri" panose="020F0502020204030204" pitchFamily="34" charset="0"/>
                <a:cs typeface="Calibri" panose="020F0502020204030204" pitchFamily="34" charset="0"/>
              </a:rPr>
              <a:t>Some application include:</a:t>
            </a:r>
          </a:p>
          <a:p>
            <a:endParaRPr lang="en-US" sz="1100" b="0" i="0" dirty="0">
              <a:solidFill>
                <a:srgbClr val="3C3C3B"/>
              </a:solidFill>
              <a:effectLst/>
              <a:latin typeface="+mn-lt"/>
            </a:endParaRP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AI models used primarily for image recognition tasks.  In a fully connected network, each neuron in a layer is connected to every other neuron in the next layer (previous slide).  CNNs, however, adopt a different strategy and do not use a fully connected architecture.  As well, CNNs are typically constructed with one or more convolution and/or pooling layers.  These specialized layers allow the model to extract local features from images which are then fed to the subsequent layers.  </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As pictured here, the red arrow indicates that the hidden layer connects back to itself, thereby allowing the network to remember what it has already done.  RNN’s are a good choice for sequenced data where the order of the data elements is important.  More recently, </a:t>
            </a:r>
            <a:r>
              <a:rPr lang="en-US" sz="1100" b="1" i="0" dirty="0">
                <a:solidFill>
                  <a:srgbClr val="3C3C3B"/>
                </a:solidFill>
                <a:effectLst/>
                <a:latin typeface="Calibri" panose="020F0502020204030204" pitchFamily="34" charset="0"/>
                <a:cs typeface="Calibri" panose="020F0502020204030204" pitchFamily="34" charset="0"/>
              </a:rPr>
              <a:t>Transformers</a:t>
            </a:r>
            <a:r>
              <a:rPr lang="en-US" sz="1100" b="0" i="0" dirty="0">
                <a:solidFill>
                  <a:srgbClr val="3C3C3B"/>
                </a:solidFill>
                <a:effectLst/>
                <a:latin typeface="Calibri" panose="020F0502020204030204" pitchFamily="34" charset="0"/>
                <a:cs typeface="Calibri" panose="020F0502020204030204" pitchFamily="34" charset="0"/>
              </a:rPr>
              <a:t> have started to displace RNNs as they are more versatile and effective.</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 </a:t>
            </a:r>
            <a:r>
              <a:rPr lang="en-US" sz="1100" b="1" dirty="0">
                <a:latin typeface="+mn-lt"/>
              </a:rPr>
              <a:t>generative adversarial network (GAN) </a:t>
            </a:r>
            <a:r>
              <a:rPr lang="en-US" sz="1100" dirty="0">
                <a:latin typeface="+mn-lt"/>
              </a:rPr>
              <a:t>is a model in which two neural networks compete with each other to become more accurate in their predictions.  The two neural networks that make up a GAN are referred to as the generator and the discriminator. The goal of the generator is to artificially manufacture outputs that could easily be mistaken for real data. The goal of the discriminator is to identify which outputs it receives have been artificially created.</a:t>
            </a:r>
          </a:p>
          <a:p>
            <a:endParaRPr lang="en-US" sz="1100" b="1" i="0" dirty="0">
              <a:solidFill>
                <a:srgbClr val="3C3C3B"/>
              </a:solidFill>
              <a:effectLst/>
              <a:latin typeface="+mn-lt"/>
            </a:endParaRPr>
          </a:p>
          <a:p>
            <a:pPr algn="l"/>
            <a:r>
              <a:rPr lang="en-US" sz="1800" b="0" i="0" u="none" strike="noStrike" baseline="0" dirty="0">
                <a:latin typeface="OpenSans"/>
              </a:rPr>
              <a:t>GANs are a big area of research, and there are many use cases for them. Some of the useful applications of GANs are as follows:</a:t>
            </a:r>
          </a:p>
          <a:p>
            <a:pPr algn="l"/>
            <a:endParaRPr lang="en-US" sz="1800" b="0" i="0" u="none" strike="noStrike" baseline="0" dirty="0">
              <a:latin typeface="OpenSans"/>
            </a:endParaRPr>
          </a:p>
          <a:p>
            <a:pPr algn="l"/>
            <a:r>
              <a:rPr lang="en-US" sz="1800" b="0" i="0" u="none" strike="noStrike" baseline="0" dirty="0">
                <a:latin typeface="OpenSans"/>
              </a:rPr>
              <a:t>• Image translation</a:t>
            </a:r>
          </a:p>
          <a:p>
            <a:pPr algn="l"/>
            <a:r>
              <a:rPr lang="en-US" sz="1800" b="0" i="0" u="none" strike="noStrike" baseline="0" dirty="0">
                <a:latin typeface="OpenSans"/>
              </a:rPr>
              <a:t>• Text to image synthesis</a:t>
            </a:r>
          </a:p>
          <a:p>
            <a:pPr algn="l"/>
            <a:r>
              <a:rPr lang="en-US" sz="1800" b="0" i="0" u="none" strike="noStrike" baseline="0" dirty="0">
                <a:latin typeface="OpenSans"/>
              </a:rPr>
              <a:t>• Generating videos</a:t>
            </a:r>
          </a:p>
          <a:p>
            <a:pPr algn="l"/>
            <a:r>
              <a:rPr lang="en-US" sz="1800" b="0" i="0" u="none" strike="noStrike" baseline="0" dirty="0">
                <a:latin typeface="OpenSans"/>
              </a:rPr>
              <a:t>• The restoration of art</a:t>
            </a:r>
          </a:p>
          <a:p>
            <a:pPr algn="l"/>
            <a:endParaRPr lang="en-US" sz="1800" b="0" i="0" u="none" strike="noStrike" baseline="0"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Create Symbolic Link</a:t>
            </a:r>
          </a:p>
          <a:p>
            <a:pPr marL="228600" indent="-228600">
              <a:buAutoNum type="arabicPeriod"/>
            </a:pPr>
            <a:r>
              <a:rPr lang="en-US" dirty="0"/>
              <a:t>Overview of Jupyter &amp; CoLab</a:t>
            </a:r>
          </a:p>
          <a:p>
            <a:pPr marL="228600" indent="-228600">
              <a:buAutoNum type="arabicPeriod"/>
            </a:pPr>
            <a:r>
              <a:rPr lang="en-US" dirty="0"/>
              <a:t>Clone the repository</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328824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3573760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r>
              <a:rPr lang="en-US" dirty="0">
                <a:latin typeface="Palatino Linotype" panose="02040502050505030304" pitchFamily="18" charset="0"/>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of deep learning.  Keep in mind that this series is foundational for our intermediate workshops.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100" dirty="0">
                <a:solidFill>
                  <a:schemeClr val="tx1">
                    <a:lumMod val="75000"/>
                    <a:lumOff val="25000"/>
                  </a:schemeClr>
                </a:solidFill>
              </a:rPr>
              <a:t>Two essential questions…</a:t>
            </a:r>
          </a:p>
          <a:p>
            <a:pPr marL="228600" indent="-228600">
              <a:buAutoNum type="arabicPeriod"/>
            </a:pPr>
            <a:r>
              <a:rPr lang="en-US" sz="1100" dirty="0">
                <a:solidFill>
                  <a:schemeClr val="tx1">
                    <a:lumMod val="75000"/>
                    <a:lumOff val="25000"/>
                  </a:schemeClr>
                </a:solidFill>
              </a:rPr>
              <a:t>1st question:  Just as you can drive a car without understanding the laws of thermodynamics, you can drive neural networks without having to master the math (calculus) which underpin them.  Do not need a year of calculus…</a:t>
            </a:r>
          </a:p>
          <a:p>
            <a:pPr marL="228600" indent="-228600">
              <a:buAutoNum type="arabicPeriod"/>
            </a:pPr>
            <a:r>
              <a:rPr lang="en-US" sz="1100" dirty="0">
                <a:solidFill>
                  <a:schemeClr val="tx1">
                    <a:lumMod val="75000"/>
                    <a:lumOff val="25000"/>
                  </a:schemeClr>
                </a:solidFill>
              </a:rPr>
              <a:t>Higher level understanding – the various dials and gauges (hyperparameters) </a:t>
            </a:r>
          </a:p>
          <a:p>
            <a:pPr marL="228600" indent="-228600">
              <a:buAutoNum type="arabicPeriod"/>
            </a:pPr>
            <a:r>
              <a:rPr lang="en-US" sz="1100" dirty="0">
                <a:solidFill>
                  <a:schemeClr val="tx1">
                    <a:lumMod val="75000"/>
                    <a:lumOff val="25000"/>
                  </a:schemeClr>
                </a:solidFill>
              </a:rPr>
              <a:t>2</a:t>
            </a:r>
            <a:r>
              <a:rPr lang="en-US" sz="1100" baseline="30000" dirty="0">
                <a:solidFill>
                  <a:schemeClr val="tx1">
                    <a:lumMod val="75000"/>
                    <a:lumOff val="25000"/>
                  </a:schemeClr>
                </a:solidFill>
              </a:rPr>
              <a:t>nd</a:t>
            </a:r>
            <a:r>
              <a:rPr lang="en-US" sz="1100" dirty="0">
                <a:solidFill>
                  <a:schemeClr val="tx1">
                    <a:lumMod val="75000"/>
                    <a:lumOff val="25000"/>
                  </a:schemeClr>
                </a:solidFill>
              </a:rPr>
              <a:t> question: Equally important – but one you must creatively answer yourself, though we will share applications in today’s mini-lectures.</a:t>
            </a:r>
          </a:p>
          <a:p>
            <a:pPr marL="228600" indent="-228600">
              <a:buAutoNum type="arabicPeriod"/>
            </a:pPr>
            <a:endParaRPr lang="en-US" sz="1100" dirty="0">
              <a:solidFill>
                <a:schemeClr val="tx1">
                  <a:lumMod val="75000"/>
                  <a:lumOff val="25000"/>
                </a:schemeClr>
              </a:solidFill>
            </a:endParaRPr>
          </a:p>
          <a:p>
            <a:pPr marL="0" indent="0">
              <a:buNone/>
            </a:pPr>
            <a:r>
              <a:rPr lang="en-US" sz="1100" dirty="0">
                <a:solidFill>
                  <a:schemeClr val="tx1">
                    <a:lumMod val="75000"/>
                    <a:lumOff val="25000"/>
                  </a:schemeClr>
                </a:solidFill>
              </a:rPr>
              <a:t>=====</a:t>
            </a:r>
          </a:p>
          <a:p>
            <a:r>
              <a:rPr lang="en-US" sz="1100" dirty="0">
                <a:solidFill>
                  <a:schemeClr val="tx1">
                    <a:lumMod val="75000"/>
                    <a:lumOff val="25000"/>
                  </a:schemeClr>
                </a:solidFill>
              </a:rPr>
              <a:t>This workshop series is guided by two essential questions:  How does it – a particular AI algorithm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With respect to the first question, let me assure you that you can do interesting work in AI without having to master the mathematical details.  Just as you can drive a car without understanding the laws of thermodynamics, likewise you can drive the various types of neural network without having to master the calculus, statistics, and algebra which power them.  Of course, you need to know how they work at a higher level – what the various dials and gauges mean (called </a:t>
            </a:r>
            <a:r>
              <a:rPr lang="en-US" sz="1100" b="1" dirty="0">
                <a:solidFill>
                  <a:schemeClr val="tx1">
                    <a:lumMod val="75000"/>
                    <a:lumOff val="25000"/>
                  </a:schemeClr>
                </a:solidFill>
              </a:rPr>
              <a:t>hyperparameters</a:t>
            </a:r>
            <a:r>
              <a:rPr lang="en-US" sz="1100" dirty="0">
                <a:solidFill>
                  <a:schemeClr val="tx1">
                    <a:lumMod val="75000"/>
                    <a:lumOff val="25000"/>
                  </a:schemeClr>
                </a:solidFill>
              </a:rPr>
              <a:t>) – and the various ways you can manage the learning process.  But you do not need a year of calculus to achieve that kind of understanding.</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this learning experience.  It is not a question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This graphic comes from our “What is AI” workshop</a:t>
            </a:r>
          </a:p>
          <a:p>
            <a:pPr marL="228600" lvl="0" indent="-228600">
              <a:buAutoNum type="arabicPeriod"/>
            </a:pPr>
            <a:r>
              <a:rPr lang="en-US" sz="1200" b="0" i="0" kern="1200" dirty="0">
                <a:solidFill>
                  <a:schemeClr val="tx1"/>
                </a:solidFill>
                <a:effectLst/>
                <a:latin typeface="+mn-lt"/>
                <a:ea typeface="+mn-ea"/>
                <a:cs typeface="+mn-cs"/>
              </a:rPr>
              <a:t>Expansive AI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AI encompasses ML and DL</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review and revisit definitions</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t>
            </a: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260327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11/8/2022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11/8/2022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8FB0D-07DB-47CA-8420-1D4F7061660D}"/>
              </a:ext>
            </a:extLst>
          </p:cNvPr>
          <p:cNvSpPr txBox="1"/>
          <p:nvPr/>
        </p:nvSpPr>
        <p:spPr>
          <a:xfrm>
            <a:off x="4765010" y="3415027"/>
            <a:ext cx="2528047" cy="1446550"/>
          </a:xfrm>
          <a:prstGeom prst="rect">
            <a:avLst/>
          </a:prstGeom>
          <a:solidFill>
            <a:schemeClr val="tx1">
              <a:lumMod val="75000"/>
              <a:lumOff val="25000"/>
            </a:schemeClr>
          </a:solidFill>
          <a:effectLst>
            <a:outerShdw blurRad="50800" dist="38100" dir="2700000" algn="tl" rotWithShape="0">
              <a:prstClr val="black">
                <a:alpha val="40000"/>
              </a:prstClr>
            </a:outerShdw>
          </a:effectLst>
        </p:spPr>
        <p:txBody>
          <a:bodyPr wrap="square" rtlCol="0">
            <a:spAutoFit/>
          </a:bodyPr>
          <a:lstStyle/>
          <a:p>
            <a:pPr algn="ctr"/>
            <a:r>
              <a:rPr lang="en-US" sz="4400" dirty="0">
                <a:solidFill>
                  <a:schemeClr val="bg1"/>
                </a:solidFill>
              </a:rPr>
              <a:t>ResNet50 Model</a:t>
            </a:r>
          </a:p>
        </p:txBody>
      </p:sp>
      <p:sp>
        <p:nvSpPr>
          <p:cNvPr id="6" name="TextBox 5">
            <a:extLst>
              <a:ext uri="{FF2B5EF4-FFF2-40B4-BE49-F238E27FC236}">
                <a16:creationId xmlns:a16="http://schemas.microsoft.com/office/drawing/2014/main" id="{37637D3B-6D68-4E28-BD8F-0AD3FFA5BA99}"/>
              </a:ext>
            </a:extLst>
          </p:cNvPr>
          <p:cNvSpPr txBox="1"/>
          <p:nvPr/>
        </p:nvSpPr>
        <p:spPr>
          <a:xfrm>
            <a:off x="4692444" y="5002083"/>
            <a:ext cx="2807111" cy="400110"/>
          </a:xfrm>
          <a:prstGeom prst="rect">
            <a:avLst/>
          </a:prstGeom>
          <a:noFill/>
        </p:spPr>
        <p:txBody>
          <a:bodyPr wrap="square" rtlCol="0">
            <a:spAutoFit/>
          </a:bodyPr>
          <a:lstStyle/>
          <a:p>
            <a:pPr algn="ctr"/>
            <a:r>
              <a:rPr lang="en-US" sz="2000" dirty="0">
                <a:latin typeface="Palatino Linotype" panose="02040502050505030304" pitchFamily="18" charset="0"/>
              </a:rPr>
              <a:t>1,000 Categories</a:t>
            </a:r>
          </a:p>
        </p:txBody>
      </p:sp>
      <p:sp>
        <p:nvSpPr>
          <p:cNvPr id="8" name="Rectangle 3">
            <a:extLst>
              <a:ext uri="{FF2B5EF4-FFF2-40B4-BE49-F238E27FC236}">
                <a16:creationId xmlns:a16="http://schemas.microsoft.com/office/drawing/2014/main" id="{151B5A88-D186-4EDA-B422-A0D053BED3FB}"/>
              </a:ext>
            </a:extLst>
          </p:cNvPr>
          <p:cNvSpPr>
            <a:spLocks noChangeArrowheads="1"/>
          </p:cNvSpPr>
          <p:nvPr/>
        </p:nvSpPr>
        <p:spPr bwMode="auto">
          <a:xfrm>
            <a:off x="8895309" y="3085262"/>
            <a:ext cx="3235670" cy="198249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238050" rIns="31740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Palatino Linotype" panose="02040502050505030304" pitchFamily="18" charset="0"/>
              </a:rPr>
              <a:t>“This is an image of a </a:t>
            </a:r>
            <a:r>
              <a:rPr kumimoji="0" lang="en-US" altLang="en-US" sz="3600" b="1" i="0" u="none" strike="noStrike" cap="none" normalizeH="0" baseline="0" dirty="0">
                <a:ln>
                  <a:noFill/>
                </a:ln>
                <a:solidFill>
                  <a:schemeClr val="tx1"/>
                </a:solidFill>
                <a:effectLst/>
                <a:latin typeface="Palatino Linotype" panose="02040502050505030304" pitchFamily="18" charset="0"/>
              </a:rPr>
              <a:t>pizza</a:t>
            </a:r>
            <a:r>
              <a:rPr lang="en-US" altLang="en-US" sz="3600" dirty="0">
                <a:latin typeface="Palatino Linotype" panose="02040502050505030304" pitchFamily="18" charset="0"/>
              </a:rPr>
              <a:t>”</a:t>
            </a:r>
            <a:endParaRPr kumimoji="0" lang="en-US" altLang="en-US" sz="3600" b="0" i="0" u="none" strike="noStrike" cap="none" normalizeH="0" baseline="0" dirty="0">
              <a:ln>
                <a:noFill/>
              </a:ln>
              <a:solidFill>
                <a:schemeClr val="tx1"/>
              </a:solidFill>
              <a:effectLst/>
              <a:latin typeface="Palatino Linotype" panose="02040502050505030304" pitchFamily="18" charset="0"/>
            </a:endParaRPr>
          </a:p>
        </p:txBody>
      </p:sp>
      <p:sp>
        <p:nvSpPr>
          <p:cNvPr id="3" name="Arrow: Down 2">
            <a:extLst>
              <a:ext uri="{FF2B5EF4-FFF2-40B4-BE49-F238E27FC236}">
                <a16:creationId xmlns:a16="http://schemas.microsoft.com/office/drawing/2014/main" id="{BF633941-9BDB-4AFB-B04A-86C0646F495E}"/>
              </a:ext>
            </a:extLst>
          </p:cNvPr>
          <p:cNvSpPr/>
          <p:nvPr/>
        </p:nvSpPr>
        <p:spPr>
          <a:xfrm>
            <a:off x="5751732" y="1837628"/>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A00043E-A9FF-4BCD-9C7A-5AF317E84E16}"/>
              </a:ext>
            </a:extLst>
          </p:cNvPr>
          <p:cNvSpPr txBox="1"/>
          <p:nvPr/>
        </p:nvSpPr>
        <p:spPr>
          <a:xfrm>
            <a:off x="6204858" y="2136337"/>
            <a:ext cx="1941775" cy="461665"/>
          </a:xfrm>
          <a:prstGeom prst="rect">
            <a:avLst/>
          </a:prstGeom>
          <a:noFill/>
        </p:spPr>
        <p:txBody>
          <a:bodyPr wrap="square" rtlCol="0">
            <a:spAutoFit/>
          </a:bodyPr>
          <a:lstStyle/>
          <a:p>
            <a:r>
              <a:rPr lang="en-US" sz="2400" dirty="0">
                <a:latin typeface="Palatino Linotype" panose="02040502050505030304" pitchFamily="18" charset="0"/>
              </a:rPr>
              <a:t>Train Model</a:t>
            </a:r>
          </a:p>
        </p:txBody>
      </p:sp>
      <p:sp>
        <p:nvSpPr>
          <p:cNvPr id="13" name="Arrow: Down 12">
            <a:extLst>
              <a:ext uri="{FF2B5EF4-FFF2-40B4-BE49-F238E27FC236}">
                <a16:creationId xmlns:a16="http://schemas.microsoft.com/office/drawing/2014/main" id="{36D80043-7C58-41E5-B844-9E2E4807153A}"/>
              </a:ext>
            </a:extLst>
          </p:cNvPr>
          <p:cNvSpPr/>
          <p:nvPr/>
        </p:nvSpPr>
        <p:spPr>
          <a:xfrm rot="16200000">
            <a:off x="3459329" y="3470245"/>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Arrow: Down 13">
            <a:extLst>
              <a:ext uri="{FF2B5EF4-FFF2-40B4-BE49-F238E27FC236}">
                <a16:creationId xmlns:a16="http://schemas.microsoft.com/office/drawing/2014/main" id="{BBCAA52B-C55B-412E-B452-C621562AC8AF}"/>
              </a:ext>
            </a:extLst>
          </p:cNvPr>
          <p:cNvSpPr/>
          <p:nvPr/>
        </p:nvSpPr>
        <p:spPr>
          <a:xfrm rot="16200000">
            <a:off x="7994192" y="3435438"/>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Training ImageNet in 15 Minutes With ChainerMN: A Scalable Distributed Deep  Learning Framework">
            <a:extLst>
              <a:ext uri="{FF2B5EF4-FFF2-40B4-BE49-F238E27FC236}">
                <a16:creationId xmlns:a16="http://schemas.microsoft.com/office/drawing/2014/main" id="{CEF4F8A8-AAFD-46CD-B64F-22BE9246A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570" y="469820"/>
            <a:ext cx="5114925" cy="8953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wooden, dish, wood, fresh&#10;&#10;Description automatically generated">
            <a:extLst>
              <a:ext uri="{FF2B5EF4-FFF2-40B4-BE49-F238E27FC236}">
                <a16:creationId xmlns:a16="http://schemas.microsoft.com/office/drawing/2014/main" id="{E6D40174-38D8-4877-A789-A79FFDD28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09" y="3085262"/>
            <a:ext cx="1893377" cy="22871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0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p:bldP spid="3" grpId="0" animBg="1"/>
      <p:bldP spid="12" grpId="0"/>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1">
            <a:extLst>
              <a:ext uri="{FF2B5EF4-FFF2-40B4-BE49-F238E27FC236}">
                <a16:creationId xmlns:a16="http://schemas.microsoft.com/office/drawing/2014/main" id="{B1DC3772-3811-4D33-8C3E-73B5414A38FE}"/>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Simple Classification Model)</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01.1_resnet.ipynb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Architectures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646777"/>
            <a:ext cx="6578883" cy="4440746"/>
          </a:xfrm>
          <a:prstGeom prst="rect">
            <a:avLst/>
          </a:prstGeom>
        </p:spPr>
      </p:pic>
      <p:sp>
        <p:nvSpPr>
          <p:cNvPr id="3" name="Title 1">
            <a:extLst>
              <a:ext uri="{FF2B5EF4-FFF2-40B4-BE49-F238E27FC236}">
                <a16:creationId xmlns:a16="http://schemas.microsoft.com/office/drawing/2014/main" id="{E67ECF1F-6E1A-4319-AD15-9BA09F9B5E49}"/>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Fully-Connected Network</a:t>
            </a:r>
          </a:p>
        </p:txBody>
      </p:sp>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2267F-0737-40CB-ABEF-A5C6BC50BABC}"/>
              </a:ext>
            </a:extLst>
          </p:cNvPr>
          <p:cNvPicPr>
            <a:picLocks noChangeAspect="1"/>
          </p:cNvPicPr>
          <p:nvPr/>
        </p:nvPicPr>
        <p:blipFill>
          <a:blip r:embed="rId3"/>
          <a:stretch>
            <a:fillRect/>
          </a:stretch>
        </p:blipFill>
        <p:spPr>
          <a:xfrm>
            <a:off x="819150" y="1628775"/>
            <a:ext cx="10553700" cy="4933950"/>
          </a:xfrm>
          <a:prstGeom prst="rect">
            <a:avLst/>
          </a:prstGeom>
        </p:spPr>
      </p:pic>
      <p:sp>
        <p:nvSpPr>
          <p:cNvPr id="4" name="Title 1">
            <a:extLst>
              <a:ext uri="{FF2B5EF4-FFF2-40B4-BE49-F238E27FC236}">
                <a16:creationId xmlns:a16="http://schemas.microsoft.com/office/drawing/2014/main" id="{2C8D8193-3519-4889-999A-10CF304A5AD4}"/>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Convolutional Neural Network</a:t>
            </a:r>
          </a:p>
        </p:txBody>
      </p:sp>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286125" y="1473084"/>
            <a:ext cx="4333875" cy="4751503"/>
          </a:xfrm>
          <a:prstGeom prst="rect">
            <a:avLst/>
          </a:prstGeom>
        </p:spPr>
      </p:pic>
      <p:sp>
        <p:nvSpPr>
          <p:cNvPr id="4" name="Title 1">
            <a:extLst>
              <a:ext uri="{FF2B5EF4-FFF2-40B4-BE49-F238E27FC236}">
                <a16:creationId xmlns:a16="http://schemas.microsoft.com/office/drawing/2014/main" id="{7DFF3218-D94E-4034-8ACB-6FD894676D7E}"/>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Recurrent Neural Network</a:t>
            </a:r>
          </a:p>
        </p:txBody>
      </p:sp>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2019300"/>
            <a:ext cx="10648950" cy="3924300"/>
          </a:xfrm>
          <a:prstGeom prst="rect">
            <a:avLst/>
          </a:prstGeom>
        </p:spPr>
      </p:pic>
      <p:sp>
        <p:nvSpPr>
          <p:cNvPr id="3" name="Title 1">
            <a:extLst>
              <a:ext uri="{FF2B5EF4-FFF2-40B4-BE49-F238E27FC236}">
                <a16:creationId xmlns:a16="http://schemas.microsoft.com/office/drawing/2014/main" id="{7011B29A-A21A-4D4A-9005-371BFA70E48B}"/>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Generative Adversarial Network</a:t>
            </a:r>
          </a:p>
        </p:txBody>
      </p:sp>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4" name="Title 1">
            <a:extLst>
              <a:ext uri="{FF2B5EF4-FFF2-40B4-BE49-F238E27FC236}">
                <a16:creationId xmlns:a16="http://schemas.microsoft.com/office/drawing/2014/main" id="{074D5D9A-A4E8-45A6-897D-5EA85164402A}"/>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(Tensorflow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01.2_tensorflow_intro.ipynb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2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Artificial Intelligence</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Machine Learning</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9D380D-CD2C-418B-8085-C8D70ECDECF5}"/>
              </a:ext>
            </a:extLst>
          </p:cNvPr>
          <p:cNvSpPr txBox="1">
            <a:spLocks/>
          </p:cNvSpPr>
          <p:nvPr/>
        </p:nvSpPr>
        <p:spPr>
          <a:xfrm>
            <a:off x="0" y="365127"/>
            <a:ext cx="12191999" cy="827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What is this?</a:t>
            </a:r>
          </a:p>
        </p:txBody>
      </p:sp>
      <p:pic>
        <p:nvPicPr>
          <p:cNvPr id="3" name="Picture 2" descr="A picture containing wooden, dish, wood, fresh&#10;&#10;Description automatically generated">
            <a:extLst>
              <a:ext uri="{FF2B5EF4-FFF2-40B4-BE49-F238E27FC236}">
                <a16:creationId xmlns:a16="http://schemas.microsoft.com/office/drawing/2014/main" id="{2EED5855-D4DD-418A-89B1-91DFA46D9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534" y="2030782"/>
            <a:ext cx="2314931" cy="27964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9436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3439</TotalTime>
  <Words>2161</Words>
  <Application>Microsoft Office PowerPoint</Application>
  <PresentationFormat>Widescreen</PresentationFormat>
  <Paragraphs>161</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DINPro</vt:lpstr>
      <vt:lpstr>OpenSans</vt:lpstr>
      <vt:lpstr>Arial</vt:lpstr>
      <vt:lpstr>Calibri</vt:lpstr>
      <vt:lpstr>Calibri Light</vt:lpstr>
      <vt:lpstr>Helvetica</vt:lpstr>
      <vt:lpstr>Lato</vt:lpstr>
      <vt:lpstr>Palatino Linotype</vt:lpstr>
      <vt:lpstr>Wingdings</vt:lpstr>
      <vt:lpstr>Office Theme</vt:lpstr>
      <vt:lpstr>PowerPoint Presentation</vt:lpstr>
      <vt:lpstr>PowerPoint Presentation</vt:lpstr>
      <vt:lpstr>PowerPoint Presentation</vt:lpstr>
      <vt:lpstr>Essential Questions</vt:lpstr>
      <vt:lpstr>PowerPoint Presentation</vt:lpstr>
      <vt:lpstr>Artificial Intelligence</vt:lpstr>
      <vt:lpstr>Machine Learning</vt:lpstr>
      <vt:lpstr>Deep Learning</vt:lpstr>
      <vt:lpstr>PowerPoint Presentation</vt:lpstr>
      <vt:lpstr>PowerPoint Presentation</vt:lpstr>
      <vt:lpstr>PowerPoint Presentation</vt:lpstr>
      <vt:lpstr>PowerPoint Presentation</vt:lpstr>
      <vt:lpstr>PowerPoint Presentation</vt:lpstr>
      <vt:lpstr>Applications</vt:lpstr>
      <vt:lpstr>             Neural Network Architectures</vt:lpstr>
      <vt:lpstr>Fully-Connected Network</vt:lpstr>
      <vt:lpstr>Convolutional Neural Network</vt:lpstr>
      <vt:lpstr>Recurrent Neural Network</vt:lpstr>
      <vt:lpstr>Generative Adversarial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324</cp:revision>
  <cp:lastPrinted>2021-06-29T20:31:42Z</cp:lastPrinted>
  <dcterms:created xsi:type="dcterms:W3CDTF">2021-03-18T17:30:04Z</dcterms:created>
  <dcterms:modified xsi:type="dcterms:W3CDTF">2022-11-08T14:41:34Z</dcterms:modified>
</cp:coreProperties>
</file>