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298" r:id="rId3"/>
    <p:sldId id="330" r:id="rId4"/>
    <p:sldId id="307" r:id="rId5"/>
    <p:sldId id="324" r:id="rId6"/>
    <p:sldId id="325" r:id="rId7"/>
    <p:sldId id="326" r:id="rId8"/>
    <p:sldId id="300" r:id="rId9"/>
    <p:sldId id="327" r:id="rId10"/>
    <p:sldId id="331" r:id="rId11"/>
    <p:sldId id="323" r:id="rId12"/>
    <p:sldId id="329" r:id="rId13"/>
    <p:sldId id="305" r:id="rId14"/>
    <p:sldId id="32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880"/>
    <a:srgbClr val="62BD7D"/>
    <a:srgbClr val="6D6CCA"/>
    <a:srgbClr val="4F4FFF"/>
    <a:srgbClr val="65BB7B"/>
    <a:srgbClr val="1A73E8"/>
    <a:srgbClr val="4747FF"/>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65006" autoAdjust="0"/>
  </p:normalViewPr>
  <p:slideViewPr>
    <p:cSldViewPr snapToGrid="0" showGuides="1">
      <p:cViewPr varScale="1">
        <p:scale>
          <a:sx n="48" d="100"/>
          <a:sy n="48" d="100"/>
        </p:scale>
        <p:origin x="1260"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following recommendations come from Jon Krohn’s wonderful book: </a:t>
            </a:r>
            <a:r>
              <a:rPr lang="en-US" i="1" dirty="0"/>
              <a:t>Deep Learning Illustrated:</a:t>
            </a:r>
          </a:p>
          <a:p>
            <a:pPr marL="0" indent="0">
              <a:buNone/>
            </a:pPr>
            <a:endParaRPr lang="en-US" dirty="0"/>
          </a:p>
          <a:p>
            <a:pPr marL="228600" indent="-228600">
              <a:buAutoNum type="arabicPeriod"/>
            </a:pPr>
            <a:r>
              <a:rPr lang="en-US" dirty="0"/>
              <a:t>Because it’s either all on or off, the perceptron is not a practical consideration for deep neural networks.</a:t>
            </a:r>
          </a:p>
          <a:p>
            <a:pPr marL="228600" indent="-228600">
              <a:buAutoNum type="arabicPeriod"/>
            </a:pPr>
            <a:r>
              <a:rPr lang="en-US" dirty="0"/>
              <a:t>The Sigmoid is an acceptable option, but neural networks comprised of sigmoid functions tend to train slower than those with Tanh or ReLU functions.  Limit the use of sigmoid functions to situations where the neuron needs to provide output within the range of 0 – 1. </a:t>
            </a:r>
          </a:p>
          <a:p>
            <a:pPr marL="228600" indent="-228600">
              <a:buAutoNum type="arabicPeriod"/>
            </a:pPr>
            <a:r>
              <a:rPr lang="en-US" dirty="0"/>
              <a:t>The Tanh is a solid choice as the 0 centered output helps networks train rapidly.</a:t>
            </a:r>
          </a:p>
          <a:p>
            <a:pPr marL="228600" indent="-228600">
              <a:buAutoNum type="arabicPeriod"/>
            </a:pPr>
            <a:r>
              <a:rPr lang="en-US" dirty="0"/>
              <a:t>According to Krohn, the best choice is the ReLU (Rectified Linear Unit) because of its computation efficiency.  This function tends to lead to well-calibrated neural networks in the shortest training time. </a:t>
            </a:r>
          </a:p>
          <a:p>
            <a:pPr marL="228600" indent="-228600">
              <a:buAutoNum type="arabicPeriod"/>
            </a:pPr>
            <a:endParaRPr lang="en-US" dirty="0"/>
          </a:p>
          <a:p>
            <a:pPr marL="0" indent="0">
              <a:buNone/>
            </a:pPr>
            <a:r>
              <a:rPr lang="en-US" dirty="0"/>
              <a:t>In recent years, Keras has released a variety of advanced activation functions.  Leaky ReLU, parametric ReLU, and exponential linear unit are all derived from the basic ReLU function.  Refer to the Keras documentation for more information about these options.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8545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Tensorflow Playground: </a:t>
            </a:r>
            <a:r>
              <a:rPr lang="en-US" sz="1200" dirty="0">
                <a:solidFill>
                  <a:schemeClr val="tx1">
                    <a:lumMod val="65000"/>
                    <a:lumOff val="35000"/>
                  </a:schemeClr>
                </a:solidFill>
                <a:latin typeface="Palatino Linotype" panose="02040502050505030304" pitchFamily="18" charset="0"/>
              </a:rPr>
              <a:t>https://playground.tensorflow.org/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Source: Google Teachable Machine: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Two Locations for the Hanfu/Hanbok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https://drive.google.com/file/d/1q3RIgIoeePNW-fEgNyCgh45gBvMAdeOU/view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ato" panose="020F0502020204030203" pitchFamily="34" charset="0"/>
              </a:rPr>
              <a:t>	https://drive.google.com/file/d/1WbZPzunh6u9f0leymbzmVrJjSxq6JW5w/view?usp=sharing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1868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84198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Alright, we met this diagram in our first mini-lecture.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this presentation, I want to take a closer look at the activation function and some of the options available to us.  The choice of activation function is important as it can have a major impact on how well a deep model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Rosenblatt’s original perceptron was a simple animal.  When z was any value less than or equal to zero, the perceptron output 0.  If z became positive to even the tiniest extent, the perceptron outputs 1.  But this sudden and extreme transition is not optimal during training.  Essentially, the neuron has no finesse – it’s either yelling or its silent. </a:t>
            </a:r>
          </a:p>
          <a:p>
            <a:endParaRPr lang="en-US" dirty="0"/>
          </a:p>
          <a:p>
            <a:r>
              <a:rPr lang="en-US" dirty="0"/>
              <a:t>Think about it like this.  In real life, learning is generally incremental, consisting of a series of small steps towards mastery.  It’s rarely the case that complete understanding occurs in an instant, at a moment in time.  The same holds true in deep learning.  Ideally, we’d like to move along a gradient, capable of reflecting small learning adjustments.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12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  </a:t>
            </a:r>
          </a:p>
          <a:p>
            <a:endParaRPr lang="en-US" b="0" i="0" dirty="0">
              <a:solidFill>
                <a:srgbClr val="3D3B49"/>
              </a:solidFill>
              <a:effectLst/>
              <a:latin typeface="+mn-lt"/>
            </a:endParaRPr>
          </a:p>
          <a:p>
            <a:pPr marL="228600" indent="-228600">
              <a:buAutoNum type="arabicPeriod"/>
            </a:pPr>
            <a:r>
              <a:rPr lang="en-US" b="0" i="0" dirty="0">
                <a:solidFill>
                  <a:srgbClr val="3D3B49"/>
                </a:solidFill>
                <a:effectLst/>
                <a:latin typeface="+mn-lt"/>
              </a:rPr>
              <a:t>Now in Python, a </a:t>
            </a:r>
            <a:r>
              <a:rPr lang="en-US" b="0" i="0" dirty="0">
                <a:solidFill>
                  <a:srgbClr val="000000"/>
                </a:solidFill>
                <a:effectLst/>
                <a:latin typeface="Verdana" panose="020B0604030504040204" pitchFamily="34" charset="0"/>
              </a:rPr>
              <a:t>function is a named block of code that only runs when it is called.  Most functions allow you to pass data – called parameters – into them.  Most functions also return a value once they’ve been executed.  Here we see a simple function called f, with one parameter called x.  When we pass a value on the x-axis to this function, it returns a value that is then assigned to a variable named y.</a:t>
            </a:r>
          </a:p>
          <a:p>
            <a:pPr marL="0" indent="0">
              <a:buNone/>
            </a:pP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Pictured here are graphs for three different linear functions.  In the case of the graph on the left, i</a:t>
            </a:r>
            <a:r>
              <a:rPr lang="en-US" dirty="0">
                <a:latin typeface="+mn-lt"/>
              </a:rPr>
              <a:t>f we pick any point on the X axis, and go vertically up until we hit the line, the value of that intersection on the Y axis is the same as the value on the X axis.  That is, the output, or y value, of this curve is always the same as the input, or x value. We call this the identity function.</a:t>
            </a:r>
          </a:p>
          <a:p>
            <a:endParaRPr lang="en-US" dirty="0">
              <a:latin typeface="+mn-lt"/>
            </a:endParaRPr>
          </a:p>
          <a:p>
            <a:r>
              <a:rPr lang="en-US" dirty="0">
                <a:latin typeface="+mn-lt"/>
              </a:rPr>
              <a:t>With the other two graphs, the lines are tilted, reflecting different slopes.  This is typically what we see in simple linear regression.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outputs 0 for all negative inputs, otherwise the output is the input.</a:t>
            </a:r>
          </a:p>
          <a:p>
            <a:endParaRPr lang="en-US" dirty="0"/>
          </a:p>
          <a:p>
            <a:r>
              <a:rPr lang="en-US" dirty="0"/>
              <a:t>The ReLU activation function is popular because it’s simple and trains well.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In this example, we see a smooth transition between 0 and 1 for x values ranging from -6 to 6.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1636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Activation Functions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7" name="Picture 6" descr="Logo, icon&#10;&#10;Description automatically generated">
            <a:extLst>
              <a:ext uri="{FF2B5EF4-FFF2-40B4-BE49-F238E27FC236}">
                <a16:creationId xmlns:a16="http://schemas.microsoft.com/office/drawing/2014/main" id="{7BBCC340-6080-FBFA-F2B4-FFF558BBC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821" y="6028821"/>
            <a:ext cx="829179" cy="829179"/>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B29A-AACD-1561-D3B4-0B5FEB8BE11E}"/>
              </a:ext>
            </a:extLst>
          </p:cNvPr>
          <p:cNvSpPr txBox="1"/>
          <p:nvPr/>
        </p:nvSpPr>
        <p:spPr>
          <a:xfrm>
            <a:off x="1634833" y="2243985"/>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Perceptron</a:t>
            </a:r>
            <a:endParaRPr lang="en-US" sz="2800" dirty="0">
              <a:latin typeface="Avenir" panose="02000503020000020003" pitchFamily="2" charset="0"/>
              <a:cs typeface="Arial" panose="020B0604020202020204" pitchFamily="34" charset="0"/>
            </a:endParaRPr>
          </a:p>
        </p:txBody>
      </p:sp>
      <p:sp>
        <p:nvSpPr>
          <p:cNvPr id="3" name="TextBox 2">
            <a:extLst>
              <a:ext uri="{FF2B5EF4-FFF2-40B4-BE49-F238E27FC236}">
                <a16:creationId xmlns:a16="http://schemas.microsoft.com/office/drawing/2014/main" id="{D7701655-7D41-DC02-833A-FAFC4AAF7A6A}"/>
              </a:ext>
            </a:extLst>
          </p:cNvPr>
          <p:cNvSpPr txBox="1"/>
          <p:nvPr/>
        </p:nvSpPr>
        <p:spPr>
          <a:xfrm>
            <a:off x="1634834" y="3135078"/>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Sigmoid</a:t>
            </a:r>
            <a:endParaRPr lang="en-US" sz="2800" dirty="0">
              <a:latin typeface="Avenir" panose="02000503020000020003" pitchFamily="2" charset="0"/>
              <a:cs typeface="Arial" panose="020B0604020202020204" pitchFamily="34" charset="0"/>
            </a:endParaRPr>
          </a:p>
        </p:txBody>
      </p:sp>
      <p:sp>
        <p:nvSpPr>
          <p:cNvPr id="4" name="Title 1">
            <a:extLst>
              <a:ext uri="{FF2B5EF4-FFF2-40B4-BE49-F238E27FC236}">
                <a16:creationId xmlns:a16="http://schemas.microsoft.com/office/drawing/2014/main" id="{9DE96B20-09B4-B6BB-5387-54DDEE8D503B}"/>
              </a:ext>
            </a:extLst>
          </p:cNvPr>
          <p:cNvSpPr txBox="1">
            <a:spLocks/>
          </p:cNvSpPr>
          <p:nvPr/>
        </p:nvSpPr>
        <p:spPr>
          <a:xfrm>
            <a:off x="0" y="79380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Arial" panose="020B0604020202020204" pitchFamily="34" charset="0"/>
              </a:rPr>
              <a:t>Activation Function Recommendations</a:t>
            </a:r>
          </a:p>
        </p:txBody>
      </p:sp>
      <p:sp>
        <p:nvSpPr>
          <p:cNvPr id="5" name="TextBox 4">
            <a:extLst>
              <a:ext uri="{FF2B5EF4-FFF2-40B4-BE49-F238E27FC236}">
                <a16:creationId xmlns:a16="http://schemas.microsoft.com/office/drawing/2014/main" id="{250A24AE-2646-D6E9-25F3-58B54E27662C}"/>
              </a:ext>
            </a:extLst>
          </p:cNvPr>
          <p:cNvSpPr txBox="1"/>
          <p:nvPr/>
        </p:nvSpPr>
        <p:spPr>
          <a:xfrm>
            <a:off x="1634835" y="4026171"/>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u="none" strike="noStrike" baseline="0" dirty="0">
                <a:latin typeface="Avenir" panose="02000503020000020003" pitchFamily="2" charset="0"/>
                <a:cs typeface="Arial" panose="020B0604020202020204" pitchFamily="34" charset="0"/>
              </a:rPr>
              <a:t>Tanh</a:t>
            </a:r>
            <a:endParaRPr lang="en-US" sz="2800" dirty="0">
              <a:latin typeface="Avenir" panose="02000503020000020003" pitchFamily="2" charset="0"/>
              <a:cs typeface="Arial" panose="020B0604020202020204" pitchFamily="34" charset="0"/>
            </a:endParaRPr>
          </a:p>
        </p:txBody>
      </p:sp>
      <p:pic>
        <p:nvPicPr>
          <p:cNvPr id="6" name="Picture 5" descr="A picture containing dark, gauge&#10;&#10;Description automatically generated">
            <a:extLst>
              <a:ext uri="{FF2B5EF4-FFF2-40B4-BE49-F238E27FC236}">
                <a16:creationId xmlns:a16="http://schemas.microsoft.com/office/drawing/2014/main" id="{08E9D0E9-A243-6926-8EA1-96522CB1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7" name="TextBox 6">
            <a:extLst>
              <a:ext uri="{FF2B5EF4-FFF2-40B4-BE49-F238E27FC236}">
                <a16:creationId xmlns:a16="http://schemas.microsoft.com/office/drawing/2014/main" id="{CAD40E05-EABD-1D48-9C7E-3B5636892515}"/>
              </a:ext>
            </a:extLst>
          </p:cNvPr>
          <p:cNvSpPr txBox="1"/>
          <p:nvPr/>
        </p:nvSpPr>
        <p:spPr>
          <a:xfrm>
            <a:off x="1634839" y="4917264"/>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The </a:t>
            </a:r>
            <a:r>
              <a:rPr lang="en-US" sz="2800" i="1" dirty="0">
                <a:latin typeface="Avenir" panose="02000503020000020003" pitchFamily="2" charset="0"/>
                <a:cs typeface="Arial" panose="020B0604020202020204" pitchFamily="34" charset="0"/>
              </a:rPr>
              <a:t>ReLU</a:t>
            </a:r>
            <a:endParaRPr lang="en-US" sz="2800" dirty="0">
              <a:latin typeface="Avenir" panose="02000503020000020003" pitchFamily="2" charset="0"/>
              <a:cs typeface="Arial" panose="020B0604020202020204" pitchFamily="34" charset="0"/>
            </a:endParaRPr>
          </a:p>
        </p:txBody>
      </p:sp>
      <p:sp>
        <p:nvSpPr>
          <p:cNvPr id="8" name="TextBox 7">
            <a:extLst>
              <a:ext uri="{FF2B5EF4-FFF2-40B4-BE49-F238E27FC236}">
                <a16:creationId xmlns:a16="http://schemas.microsoft.com/office/drawing/2014/main" id="{E310DC65-CF60-4AE7-F7FE-FB16F70D11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(2020). </a:t>
            </a:r>
            <a:r>
              <a:rPr lang="en-US" sz="1400" i="1" dirty="0">
                <a:solidFill>
                  <a:schemeClr val="tx1">
                    <a:lumMod val="65000"/>
                    <a:lumOff val="35000"/>
                  </a:schemeClr>
                </a:solidFill>
                <a:latin typeface="+mj-lt"/>
                <a:ea typeface="Verdana" panose="020B0604030504040204" pitchFamily="34" charset="0"/>
              </a:rPr>
              <a:t>Deep learning Illustrated</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Addison-Wesley. (</a:t>
            </a:r>
            <a:r>
              <a:rPr lang="en-US" sz="1400" dirty="0">
                <a:solidFill>
                  <a:schemeClr val="tx1">
                    <a:lumMod val="65000"/>
                    <a:lumOff val="35000"/>
                  </a:schemeClr>
                </a:solidFill>
                <a:latin typeface="+mj-lt"/>
                <a:ea typeface="Verdana" panose="020B0604030504040204" pitchFamily="34" charset="0"/>
              </a:rPr>
              <a:t>p. 96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9935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4B7D9DA-40E9-9902-5E5B-3FB88A54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908" y="1953266"/>
            <a:ext cx="4088183" cy="3501050"/>
          </a:xfrm>
          <a:prstGeom prst="rect">
            <a:avLst/>
          </a:prstGeom>
        </p:spPr>
      </p:pic>
      <p:sp>
        <p:nvSpPr>
          <p:cNvPr id="2" name="Pentagon 1">
            <a:extLst>
              <a:ext uri="{FF2B5EF4-FFF2-40B4-BE49-F238E27FC236}">
                <a16:creationId xmlns:a16="http://schemas.microsoft.com/office/drawing/2014/main" id="{358D42F0-6BE3-8697-B095-89F4D789AAD0}"/>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7EEAB3-FB35-71C0-1957-2607DEC2DD9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4" name="Picture 3" descr="A picture containing dark, gauge&#10;&#10;Description automatically generated">
            <a:extLst>
              <a:ext uri="{FF2B5EF4-FFF2-40B4-BE49-F238E27FC236}">
                <a16:creationId xmlns:a16="http://schemas.microsoft.com/office/drawing/2014/main" id="{DC3E5137-89C7-7C1E-2B81-69724420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3">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grpSp>
        <p:nvGrpSpPr>
          <p:cNvPr id="6" name="Group 5">
            <a:extLst>
              <a:ext uri="{FF2B5EF4-FFF2-40B4-BE49-F238E27FC236}">
                <a16:creationId xmlns:a16="http://schemas.microsoft.com/office/drawing/2014/main" id="{A3BF69C7-420F-4142-9E9B-0557941AF73A}"/>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7BC5115F-D8CC-0954-BC12-42E7981424E0}"/>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A32E4A-A038-0867-688A-C595DB1A824E}"/>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9D5C083D-132B-6B06-42D2-36907825D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101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835731"/>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a:t>
            </a:r>
            <a:r>
              <a:rPr lang="en-US" sz="3600" dirty="0">
                <a:solidFill>
                  <a:schemeClr val="tx1">
                    <a:lumMod val="65000"/>
                    <a:lumOff val="35000"/>
                  </a:schemeClr>
                </a:solidFill>
                <a:effectLst/>
                <a:latin typeface="Avenir" panose="02000503020000020003" pitchFamily="2" charset="0"/>
              </a:rPr>
              <a:t>Multi-class Classification Using a Perceptron) </a:t>
            </a:r>
            <a:r>
              <a:rPr lang="en-US" sz="3600" dirty="0">
                <a:solidFill>
                  <a:schemeClr val="tx1">
                    <a:lumMod val="65000"/>
                    <a:lumOff val="35000"/>
                  </a:schemeClr>
                </a:solidFill>
                <a:latin typeface="Avenir" panose="02000503020000020003" pitchFamily="2" charset="0"/>
                <a:cs typeface="Segoe UI Light" panose="020B0502040204020203" pitchFamily="34" charset="0"/>
              </a:rPr>
              <a:t>02.3_multi_classifier.ipynb</a:t>
            </a:r>
          </a:p>
        </p:txBody>
      </p:sp>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312720"/>
            <a:ext cx="12178137" cy="1116280"/>
          </a:xfrm>
          <a:noFill/>
        </p:spPr>
        <p:txBody>
          <a:bodyPr>
            <a:noAutofit/>
          </a:bodyPr>
          <a:lstStyle/>
          <a:p>
            <a:pPr algn="ctr"/>
            <a:r>
              <a:rPr lang="en-US" sz="3600" dirty="0">
                <a:solidFill>
                  <a:schemeClr val="tx1">
                    <a:lumMod val="65000"/>
                    <a:lumOff val="35000"/>
                  </a:schemeClr>
                </a:solidFill>
                <a:latin typeface="Avenir" panose="02000503020000020003" pitchFamily="2" charset="0"/>
              </a:rPr>
              <a:t>(Perceptron as Binary Classifier) </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02.2_binary_classifier.ipynb</a:t>
            </a:r>
            <a:endParaRPr lang="en-US" sz="3600" dirty="0">
              <a:solidFill>
                <a:schemeClr val="tx1">
                  <a:lumMod val="65000"/>
                  <a:lumOff val="35000"/>
                </a:schemeClr>
              </a:solidFill>
              <a:latin typeface="Avenir" panose="02000503020000020003" pitchFamily="2" charset="0"/>
              <a:cs typeface="Segoe UI Light" panose="020B0502040204020203" pitchFamily="34" charset="0"/>
            </a:endParaRPr>
          </a:p>
        </p:txBody>
      </p:sp>
      <p:sp>
        <p:nvSpPr>
          <p:cNvPr id="2" name="Pentagon 1">
            <a:extLst>
              <a:ext uri="{FF2B5EF4-FFF2-40B4-BE49-F238E27FC236}">
                <a16:creationId xmlns:a16="http://schemas.microsoft.com/office/drawing/2014/main" id="{4AC85853-4046-D097-04ED-5AA786743F06}"/>
              </a:ext>
            </a:extLst>
          </p:cNvPr>
          <p:cNvSpPr/>
          <p:nvPr/>
        </p:nvSpPr>
        <p:spPr>
          <a:xfrm>
            <a:off x="-13447" y="559959"/>
            <a:ext cx="2985248" cy="805143"/>
          </a:xfrm>
          <a:prstGeom prst="homePlate">
            <a:avLst/>
          </a:prstGeom>
          <a:solidFill>
            <a:srgbClr val="65BB7B"/>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731487-0B11-0378-C024-7199FF208F46}"/>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pic>
        <p:nvPicPr>
          <p:cNvPr id="3" name="Picture 2" descr="A picture containing dark, gauge&#10;&#10;Description automatically generated">
            <a:extLst>
              <a:ext uri="{FF2B5EF4-FFF2-40B4-BE49-F238E27FC236}">
                <a16:creationId xmlns:a16="http://schemas.microsoft.com/office/drawing/2014/main" id="{9E4180D6-6AB4-4F30-A00B-8A5E5C8AA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18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(Rosenblatt’s Perceptron)</a:t>
            </a:r>
            <a:br>
              <a:rPr lang="en-US" sz="3600" dirty="0">
                <a:solidFill>
                  <a:schemeClr val="tx1">
                    <a:lumMod val="65000"/>
                    <a:lumOff val="35000"/>
                  </a:schemeClr>
                </a:solidFill>
                <a:latin typeface="Avenir" panose="02000503020000020003" pitchFamily="2" charset="0"/>
              </a:rPr>
            </a:br>
            <a:r>
              <a:rPr lang="en-US" sz="3600" dirty="0">
                <a:solidFill>
                  <a:schemeClr val="tx1">
                    <a:lumMod val="65000"/>
                    <a:lumOff val="35000"/>
                  </a:schemeClr>
                </a:solidFill>
                <a:latin typeface="Avenir" panose="02000503020000020003" pitchFamily="2" charset="0"/>
              </a:rPr>
              <a:t>     </a:t>
            </a:r>
            <a:r>
              <a:rPr lang="en-US" sz="2800" dirty="0">
                <a:solidFill>
                  <a:schemeClr val="tx1">
                    <a:lumMod val="65000"/>
                    <a:lumOff val="35000"/>
                  </a:schemeClr>
                </a:solidFill>
                <a:latin typeface="Avenir" panose="02000503020000020003" pitchFamily="2" charset="0"/>
              </a:rPr>
              <a:t>02.1_perceptron.ipynb</a:t>
            </a:r>
            <a:endParaRPr lang="en-US" sz="2800" dirty="0">
              <a:solidFill>
                <a:schemeClr val="tx1">
                  <a:lumMod val="65000"/>
                  <a:lumOff val="35000"/>
                </a:schemeClr>
              </a:solidFill>
              <a:latin typeface="Avenir" panose="02000503020000020003" pitchFamily="2" charset="0"/>
              <a:cs typeface="Segoe UI Light" panose="020B0502040204020203" pitchFamily="34" charset="0"/>
            </a:endParaRPr>
          </a:p>
        </p:txBody>
      </p:sp>
      <p:grpSp>
        <p:nvGrpSpPr>
          <p:cNvPr id="2" name="Group 1">
            <a:extLst>
              <a:ext uri="{FF2B5EF4-FFF2-40B4-BE49-F238E27FC236}">
                <a16:creationId xmlns:a16="http://schemas.microsoft.com/office/drawing/2014/main" id="{EC8DD91F-1301-8306-E306-8A987B5349E5}"/>
              </a:ext>
            </a:extLst>
          </p:cNvPr>
          <p:cNvGrpSpPr/>
          <p:nvPr/>
        </p:nvGrpSpPr>
        <p:grpSpPr>
          <a:xfrm>
            <a:off x="-116541" y="559959"/>
            <a:ext cx="3088342" cy="805143"/>
            <a:chOff x="-116541" y="559959"/>
            <a:chExt cx="3088342" cy="805143"/>
          </a:xfrm>
        </p:grpSpPr>
        <p:sp>
          <p:nvSpPr>
            <p:cNvPr id="5" name="Pentagon 4">
              <a:extLst>
                <a:ext uri="{FF2B5EF4-FFF2-40B4-BE49-F238E27FC236}">
                  <a16:creationId xmlns:a16="http://schemas.microsoft.com/office/drawing/2014/main" id="{2606BB2E-8CC9-E08E-90DF-7EA30367F007}"/>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E8D1E3-DEAF-64C6-B25C-43D5EC71C005}"/>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4" name="Picture 3" descr="A picture containing dark, gauge&#10;&#10;Description automatically generated">
            <a:extLst>
              <a:ext uri="{FF2B5EF4-FFF2-40B4-BE49-F238E27FC236}">
                <a16:creationId xmlns:a16="http://schemas.microsoft.com/office/drawing/2014/main" id="{7DE1BA64-0CEE-D8A6-3257-F0FE5F19F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cxnSp>
        <p:nvCxnSpPr>
          <p:cNvPr id="39" name="Straight Arrow Connector 38">
            <a:extLst>
              <a:ext uri="{FF2B5EF4-FFF2-40B4-BE49-F238E27FC236}">
                <a16:creationId xmlns:a16="http://schemas.microsoft.com/office/drawing/2014/main" id="{A480BB73-FE79-C93F-650A-13D84A53484C}"/>
              </a:ext>
            </a:extLst>
          </p:cNvPr>
          <p:cNvCxnSpPr>
            <a:cxnSpLocks/>
          </p:cNvCxnSpPr>
          <p:nvPr/>
        </p:nvCxnSpPr>
        <p:spPr>
          <a:xfrm>
            <a:off x="6902405" y="3392991"/>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D0A1E8-8354-8E44-4915-7868B1FD0CC2}"/>
              </a:ext>
            </a:extLst>
          </p:cNvPr>
          <p:cNvCxnSpPr>
            <a:cxnSpLocks/>
          </p:cNvCxnSpPr>
          <p:nvPr/>
        </p:nvCxnSpPr>
        <p:spPr>
          <a:xfrm>
            <a:off x="8374515" y="3398104"/>
            <a:ext cx="450869" cy="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w="38100">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4">
                  <a:lumMod val="60000"/>
                  <a:lumOff val="40000"/>
                </a:schemeClr>
              </a:solidFill>
            </a:endParaRPr>
          </a:p>
        </p:txBody>
      </p:sp>
      <p:sp>
        <p:nvSpPr>
          <p:cNvPr id="3" name="Oval 2">
            <a:extLst>
              <a:ext uri="{FF2B5EF4-FFF2-40B4-BE49-F238E27FC236}">
                <a16:creationId xmlns:a16="http://schemas.microsoft.com/office/drawing/2014/main" id="{7CA14B3A-6BFA-D465-EA06-EF3A5974A0B1}"/>
              </a:ext>
            </a:extLst>
          </p:cNvPr>
          <p:cNvSpPr/>
          <p:nvPr/>
        </p:nvSpPr>
        <p:spPr>
          <a:xfrm>
            <a:off x="5763361" y="2825579"/>
            <a:ext cx="1130471" cy="1130471"/>
          </a:xfrm>
          <a:prstGeom prst="ellipse">
            <a:avLst/>
          </a:prstGeom>
          <a:solidFill>
            <a:srgbClr val="6D6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latin typeface="Avenir Light" panose="020B0402020203020204" pitchFamily="34" charset="77"/>
              </a:rPr>
              <a:t>+</a:t>
            </a:r>
          </a:p>
        </p:txBody>
      </p:sp>
      <p:sp>
        <p:nvSpPr>
          <p:cNvPr id="4" name="Rounded Rectangle 3">
            <a:extLst>
              <a:ext uri="{FF2B5EF4-FFF2-40B4-BE49-F238E27FC236}">
                <a16:creationId xmlns:a16="http://schemas.microsoft.com/office/drawing/2014/main" id="{56DB8365-DFDE-B3BE-1BE9-B37D2A1AF4FA}"/>
              </a:ext>
            </a:extLst>
          </p:cNvPr>
          <p:cNvSpPr/>
          <p:nvPr/>
        </p:nvSpPr>
        <p:spPr>
          <a:xfrm>
            <a:off x="7353274" y="2941068"/>
            <a:ext cx="1021241" cy="878207"/>
          </a:xfrm>
          <a:prstGeom prst="roundRect">
            <a:avLst>
              <a:gd name="adj" fmla="val 32805"/>
            </a:avLst>
          </a:prstGeom>
          <a:solidFill>
            <a:srgbClr val="62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Elbow Connector 5">
            <a:extLst>
              <a:ext uri="{FF2B5EF4-FFF2-40B4-BE49-F238E27FC236}">
                <a16:creationId xmlns:a16="http://schemas.microsoft.com/office/drawing/2014/main" id="{5D80067B-A56C-D2F8-24C0-3AFE965185D9}"/>
              </a:ext>
            </a:extLst>
          </p:cNvPr>
          <p:cNvCxnSpPr>
            <a:cxnSpLocks/>
          </p:cNvCxnSpPr>
          <p:nvPr/>
        </p:nvCxnSpPr>
        <p:spPr>
          <a:xfrm rot="10800000" flipV="1">
            <a:off x="7580109" y="3152277"/>
            <a:ext cx="510621" cy="432640"/>
          </a:xfrm>
          <a:prstGeom prst="bentConnector3">
            <a:avLst>
              <a:gd name="adj1"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DDB678-AF17-4B64-EB73-E6C94F044C15}"/>
              </a:ext>
            </a:extLst>
          </p:cNvPr>
          <p:cNvSpPr txBox="1"/>
          <p:nvPr/>
        </p:nvSpPr>
        <p:spPr>
          <a:xfrm>
            <a:off x="3143520" y="666073"/>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1</a:t>
            </a:r>
          </a:p>
        </p:txBody>
      </p:sp>
      <p:sp>
        <p:nvSpPr>
          <p:cNvPr id="14" name="TextBox 13">
            <a:extLst>
              <a:ext uri="{FF2B5EF4-FFF2-40B4-BE49-F238E27FC236}">
                <a16:creationId xmlns:a16="http://schemas.microsoft.com/office/drawing/2014/main" id="{6B7AC336-2CFC-3A06-2DAE-48AE23D35C19}"/>
              </a:ext>
            </a:extLst>
          </p:cNvPr>
          <p:cNvSpPr txBox="1"/>
          <p:nvPr/>
        </p:nvSpPr>
        <p:spPr>
          <a:xfrm>
            <a:off x="3143520" y="1943421"/>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2</a:t>
            </a:r>
          </a:p>
        </p:txBody>
      </p:sp>
      <p:sp>
        <p:nvSpPr>
          <p:cNvPr id="15" name="TextBox 14">
            <a:extLst>
              <a:ext uri="{FF2B5EF4-FFF2-40B4-BE49-F238E27FC236}">
                <a16:creationId xmlns:a16="http://schemas.microsoft.com/office/drawing/2014/main" id="{D5B3CC96-DFB5-1F3B-DB99-769E6EF731EC}"/>
              </a:ext>
            </a:extLst>
          </p:cNvPr>
          <p:cNvSpPr txBox="1"/>
          <p:nvPr/>
        </p:nvSpPr>
        <p:spPr>
          <a:xfrm>
            <a:off x="3143520" y="3233196"/>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3</a:t>
            </a:r>
          </a:p>
        </p:txBody>
      </p:sp>
      <p:sp>
        <p:nvSpPr>
          <p:cNvPr id="16" name="TextBox 15">
            <a:extLst>
              <a:ext uri="{FF2B5EF4-FFF2-40B4-BE49-F238E27FC236}">
                <a16:creationId xmlns:a16="http://schemas.microsoft.com/office/drawing/2014/main" id="{8CA68D91-28D5-2248-0C88-1FC86750A0B8}"/>
              </a:ext>
            </a:extLst>
          </p:cNvPr>
          <p:cNvSpPr txBox="1"/>
          <p:nvPr/>
        </p:nvSpPr>
        <p:spPr>
          <a:xfrm>
            <a:off x="3110548" y="4507227"/>
            <a:ext cx="1040654"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Input 4</a:t>
            </a:r>
          </a:p>
        </p:txBody>
      </p:sp>
      <p:sp>
        <p:nvSpPr>
          <p:cNvPr id="17" name="TextBox 16">
            <a:extLst>
              <a:ext uri="{FF2B5EF4-FFF2-40B4-BE49-F238E27FC236}">
                <a16:creationId xmlns:a16="http://schemas.microsoft.com/office/drawing/2014/main" id="{6023C5C0-3467-F6D6-8FF1-FC31A055CD64}"/>
              </a:ext>
            </a:extLst>
          </p:cNvPr>
          <p:cNvSpPr txBox="1"/>
          <p:nvPr/>
        </p:nvSpPr>
        <p:spPr>
          <a:xfrm>
            <a:off x="3240645" y="5792409"/>
            <a:ext cx="1152935" cy="338554"/>
          </a:xfrm>
          <a:prstGeom prst="rect">
            <a:avLst/>
          </a:prstGeom>
          <a:noFill/>
        </p:spPr>
        <p:txBody>
          <a:bodyPr wrap="square" rtlCol="0">
            <a:spAutoFit/>
          </a:bodyPr>
          <a:lstStyle/>
          <a:p>
            <a:pPr algn="ctr"/>
            <a:r>
              <a:rPr lang="en-US" sz="1600" dirty="0">
                <a:solidFill>
                  <a:srgbClr val="3D3880"/>
                </a:solidFill>
                <a:latin typeface="Avenir Medium" panose="02000503020000020003" pitchFamily="2" charset="0"/>
              </a:rPr>
              <a:t>Bias = 1.0</a:t>
            </a:r>
          </a:p>
        </p:txBody>
      </p:sp>
      <p:cxnSp>
        <p:nvCxnSpPr>
          <p:cNvPr id="24" name="Straight Arrow Connector 23">
            <a:extLst>
              <a:ext uri="{FF2B5EF4-FFF2-40B4-BE49-F238E27FC236}">
                <a16:creationId xmlns:a16="http://schemas.microsoft.com/office/drawing/2014/main" id="{BC932ABE-BF58-1448-3913-FBEE3E303AE1}"/>
              </a:ext>
            </a:extLst>
          </p:cNvPr>
          <p:cNvCxnSpPr>
            <a:cxnSpLocks/>
          </p:cNvCxnSpPr>
          <p:nvPr/>
        </p:nvCxnSpPr>
        <p:spPr>
          <a:xfrm>
            <a:off x="4067521" y="845680"/>
            <a:ext cx="1929169" cy="2048472"/>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9EBD-55C8-C9A3-590C-89C50581574B}"/>
              </a:ext>
            </a:extLst>
          </p:cNvPr>
          <p:cNvCxnSpPr>
            <a:cxnSpLocks/>
          </p:cNvCxnSpPr>
          <p:nvPr/>
        </p:nvCxnSpPr>
        <p:spPr>
          <a:xfrm>
            <a:off x="4017422" y="2097686"/>
            <a:ext cx="1786481" cy="1058135"/>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3EADB4-825F-1FD4-0A13-A2B2DBEB0A1C}"/>
              </a:ext>
            </a:extLst>
          </p:cNvPr>
          <p:cNvCxnSpPr>
            <a:cxnSpLocks/>
          </p:cNvCxnSpPr>
          <p:nvPr/>
        </p:nvCxnSpPr>
        <p:spPr>
          <a:xfrm>
            <a:off x="4005390" y="3392458"/>
            <a:ext cx="1749398" cy="11293"/>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F0FEE9-85E4-D9DD-6493-C4145D28D566}"/>
              </a:ext>
            </a:extLst>
          </p:cNvPr>
          <p:cNvCxnSpPr>
            <a:cxnSpLocks/>
          </p:cNvCxnSpPr>
          <p:nvPr/>
        </p:nvCxnSpPr>
        <p:spPr>
          <a:xfrm flipV="1">
            <a:off x="4017422" y="3644147"/>
            <a:ext cx="1781550" cy="1038670"/>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AF25D-B301-5E64-E221-271D51E6F73D}"/>
              </a:ext>
            </a:extLst>
          </p:cNvPr>
          <p:cNvCxnSpPr>
            <a:cxnSpLocks/>
          </p:cNvCxnSpPr>
          <p:nvPr/>
        </p:nvCxnSpPr>
        <p:spPr>
          <a:xfrm flipV="1">
            <a:off x="4332875" y="3865584"/>
            <a:ext cx="1670629" cy="1998641"/>
          </a:xfrm>
          <a:prstGeom prst="straightConnector1">
            <a:avLst/>
          </a:prstGeom>
          <a:ln w="38100">
            <a:solidFill>
              <a:srgbClr val="3D38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7D1D4C-2C91-464E-B058-D62386BF251F}"/>
              </a:ext>
            </a:extLst>
          </p:cNvPr>
          <p:cNvSpPr txBox="1"/>
          <p:nvPr/>
        </p:nvSpPr>
        <p:spPr>
          <a:xfrm>
            <a:off x="4726838" y="4663701"/>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5</a:t>
            </a:r>
          </a:p>
        </p:txBody>
      </p:sp>
      <p:sp>
        <p:nvSpPr>
          <p:cNvPr id="19" name="TextBox 18">
            <a:extLst>
              <a:ext uri="{FF2B5EF4-FFF2-40B4-BE49-F238E27FC236}">
                <a16:creationId xmlns:a16="http://schemas.microsoft.com/office/drawing/2014/main" id="{D1B01FD4-A388-828B-74B2-5ED012EAB9C6}"/>
              </a:ext>
            </a:extLst>
          </p:cNvPr>
          <p:cNvSpPr txBox="1"/>
          <p:nvPr/>
        </p:nvSpPr>
        <p:spPr>
          <a:xfrm>
            <a:off x="4393580" y="4021110"/>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4</a:t>
            </a:r>
          </a:p>
        </p:txBody>
      </p:sp>
      <p:sp>
        <p:nvSpPr>
          <p:cNvPr id="20" name="TextBox 19">
            <a:extLst>
              <a:ext uri="{FF2B5EF4-FFF2-40B4-BE49-F238E27FC236}">
                <a16:creationId xmlns:a16="http://schemas.microsoft.com/office/drawing/2014/main" id="{42822AEA-30D5-28BA-5FF8-AD664D206764}"/>
              </a:ext>
            </a:extLst>
          </p:cNvPr>
          <p:cNvSpPr txBox="1"/>
          <p:nvPr/>
        </p:nvSpPr>
        <p:spPr>
          <a:xfrm>
            <a:off x="4262852" y="3215244"/>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3</a:t>
            </a:r>
          </a:p>
        </p:txBody>
      </p:sp>
      <p:sp>
        <p:nvSpPr>
          <p:cNvPr id="21" name="TextBox 20">
            <a:extLst>
              <a:ext uri="{FF2B5EF4-FFF2-40B4-BE49-F238E27FC236}">
                <a16:creationId xmlns:a16="http://schemas.microsoft.com/office/drawing/2014/main" id="{C0017F2F-050D-2871-30CA-19C8AA3BDE24}"/>
              </a:ext>
            </a:extLst>
          </p:cNvPr>
          <p:cNvSpPr txBox="1"/>
          <p:nvPr/>
        </p:nvSpPr>
        <p:spPr>
          <a:xfrm>
            <a:off x="4393579" y="2452281"/>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2</a:t>
            </a:r>
          </a:p>
        </p:txBody>
      </p:sp>
      <p:sp>
        <p:nvSpPr>
          <p:cNvPr id="22" name="TextBox 21">
            <a:extLst>
              <a:ext uri="{FF2B5EF4-FFF2-40B4-BE49-F238E27FC236}">
                <a16:creationId xmlns:a16="http://schemas.microsoft.com/office/drawing/2014/main" id="{C05AC471-3A6D-542A-8258-CEC3375DEFAB}"/>
              </a:ext>
            </a:extLst>
          </p:cNvPr>
          <p:cNvSpPr txBox="1"/>
          <p:nvPr/>
        </p:nvSpPr>
        <p:spPr>
          <a:xfrm>
            <a:off x="4726837" y="1852582"/>
            <a:ext cx="1152935" cy="338554"/>
          </a:xfrm>
          <a:prstGeom prst="rect">
            <a:avLst/>
          </a:prstGeom>
          <a:solidFill>
            <a:schemeClr val="bg1">
              <a:alpha val="93000"/>
            </a:schemeClr>
          </a:solidFill>
        </p:spPr>
        <p:txBody>
          <a:bodyPr wrap="square" rtlCol="0">
            <a:spAutoFit/>
          </a:bodyPr>
          <a:lstStyle/>
          <a:p>
            <a:pPr algn="ctr"/>
            <a:r>
              <a:rPr lang="en-US" sz="1600" dirty="0">
                <a:solidFill>
                  <a:srgbClr val="62BD7D"/>
                </a:solidFill>
                <a:latin typeface="Avenir Medium" panose="02000503020000020003" pitchFamily="2" charset="0"/>
              </a:rPr>
              <a:t>Weight 1</a:t>
            </a:r>
          </a:p>
        </p:txBody>
      </p:sp>
      <p:sp>
        <p:nvSpPr>
          <p:cNvPr id="44" name="TextBox 43">
            <a:extLst>
              <a:ext uri="{FF2B5EF4-FFF2-40B4-BE49-F238E27FC236}">
                <a16:creationId xmlns:a16="http://schemas.microsoft.com/office/drawing/2014/main" id="{9C6E7E90-4EA8-242A-5C1F-7194A269314B}"/>
              </a:ext>
            </a:extLst>
          </p:cNvPr>
          <p:cNvSpPr txBox="1"/>
          <p:nvPr/>
        </p:nvSpPr>
        <p:spPr>
          <a:xfrm>
            <a:off x="6204835" y="4757579"/>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Net Input</a:t>
            </a:r>
          </a:p>
          <a:p>
            <a:pPr algn="ctr"/>
            <a:r>
              <a:rPr lang="en-US" sz="1400" b="1" dirty="0">
                <a:solidFill>
                  <a:srgbClr val="3D3880"/>
                </a:solidFill>
                <a:latin typeface="Avenir Black" panose="02000503020000020003" pitchFamily="2" charset="0"/>
              </a:rPr>
              <a:t>Function</a:t>
            </a:r>
          </a:p>
        </p:txBody>
      </p:sp>
      <p:sp>
        <p:nvSpPr>
          <p:cNvPr id="45" name="TextBox 44">
            <a:extLst>
              <a:ext uri="{FF2B5EF4-FFF2-40B4-BE49-F238E27FC236}">
                <a16:creationId xmlns:a16="http://schemas.microsoft.com/office/drawing/2014/main" id="{137714E5-58F8-61D3-357C-86F2ECAA9D6C}"/>
              </a:ext>
            </a:extLst>
          </p:cNvPr>
          <p:cNvSpPr txBox="1"/>
          <p:nvPr/>
        </p:nvSpPr>
        <p:spPr>
          <a:xfrm>
            <a:off x="7769785" y="4676504"/>
            <a:ext cx="1300998" cy="523220"/>
          </a:xfrm>
          <a:prstGeom prst="rect">
            <a:avLst/>
          </a:prstGeom>
          <a:noFill/>
        </p:spPr>
        <p:txBody>
          <a:bodyPr wrap="square" rtlCol="0">
            <a:spAutoFit/>
          </a:bodyPr>
          <a:lstStyle/>
          <a:p>
            <a:pPr algn="ctr"/>
            <a:r>
              <a:rPr lang="en-US" sz="1400" b="1" dirty="0">
                <a:solidFill>
                  <a:srgbClr val="3D3880"/>
                </a:solidFill>
                <a:latin typeface="Avenir Black" panose="02000503020000020003" pitchFamily="2" charset="0"/>
              </a:rPr>
              <a:t>Activation</a:t>
            </a:r>
          </a:p>
          <a:p>
            <a:pPr algn="ctr"/>
            <a:r>
              <a:rPr lang="en-US" sz="1400" b="1" dirty="0">
                <a:solidFill>
                  <a:srgbClr val="3D3880"/>
                </a:solidFill>
                <a:latin typeface="Avenir Black" panose="02000503020000020003" pitchFamily="2" charset="0"/>
              </a:rPr>
              <a:t>Function</a:t>
            </a:r>
          </a:p>
        </p:txBody>
      </p:sp>
      <p:grpSp>
        <p:nvGrpSpPr>
          <p:cNvPr id="51" name="Group 50">
            <a:extLst>
              <a:ext uri="{FF2B5EF4-FFF2-40B4-BE49-F238E27FC236}">
                <a16:creationId xmlns:a16="http://schemas.microsoft.com/office/drawing/2014/main" id="{87502EE3-8CA3-BA20-72A2-C315D67AB2A8}"/>
              </a:ext>
            </a:extLst>
          </p:cNvPr>
          <p:cNvGrpSpPr/>
          <p:nvPr/>
        </p:nvGrpSpPr>
        <p:grpSpPr>
          <a:xfrm>
            <a:off x="6318957" y="3858135"/>
            <a:ext cx="990600" cy="831338"/>
            <a:chOff x="9846733" y="3333203"/>
            <a:chExt cx="990600" cy="831338"/>
          </a:xfrm>
        </p:grpSpPr>
        <p:cxnSp>
          <p:nvCxnSpPr>
            <p:cNvPr id="47" name="Straight Connector 46">
              <a:extLst>
                <a:ext uri="{FF2B5EF4-FFF2-40B4-BE49-F238E27FC236}">
                  <a16:creationId xmlns:a16="http://schemas.microsoft.com/office/drawing/2014/main" id="{80581A8F-B5D4-7135-4A1E-873CD1D07D35}"/>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2440F-5D34-F109-A88A-0FAB21A94534}"/>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27AA7F02-E11A-B040-9A33-AA85C6DBD216}"/>
              </a:ext>
            </a:extLst>
          </p:cNvPr>
          <p:cNvGrpSpPr/>
          <p:nvPr/>
        </p:nvGrpSpPr>
        <p:grpSpPr>
          <a:xfrm>
            <a:off x="7879215" y="3774718"/>
            <a:ext cx="990600" cy="831338"/>
            <a:chOff x="9846733" y="3333203"/>
            <a:chExt cx="990600" cy="831338"/>
          </a:xfrm>
        </p:grpSpPr>
        <p:cxnSp>
          <p:nvCxnSpPr>
            <p:cNvPr id="54" name="Straight Connector 53">
              <a:extLst>
                <a:ext uri="{FF2B5EF4-FFF2-40B4-BE49-F238E27FC236}">
                  <a16:creationId xmlns:a16="http://schemas.microsoft.com/office/drawing/2014/main" id="{3C2CB9B9-9630-3FF6-F419-B40C00657536}"/>
                </a:ext>
              </a:extLst>
            </p:cNvPr>
            <p:cNvCxnSpPr/>
            <p:nvPr/>
          </p:nvCxnSpPr>
          <p:spPr>
            <a:xfrm>
              <a:off x="9846733" y="4163482"/>
              <a:ext cx="990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860ED-5AA3-4E35-2B30-5AD3E21FF365}"/>
                </a:ext>
              </a:extLst>
            </p:cNvPr>
            <p:cNvCxnSpPr>
              <a:cxnSpLocks/>
            </p:cNvCxnSpPr>
            <p:nvPr/>
          </p:nvCxnSpPr>
          <p:spPr>
            <a:xfrm>
              <a:off x="10024326" y="3333203"/>
              <a:ext cx="343214" cy="83133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pic>
        <p:nvPicPr>
          <p:cNvPr id="56" name="Picture 55" descr="A picture containing dark, gauge&#10;&#10;Description automatically generated">
            <a:extLst>
              <a:ext uri="{FF2B5EF4-FFF2-40B4-BE49-F238E27FC236}">
                <a16:creationId xmlns:a16="http://schemas.microsoft.com/office/drawing/2014/main" id="{DCEFF2FA-2F57-4E0A-5DDA-FE6D5743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graph denotes the output of the expression w times x plus b equals z. The output range is 0 to 1, marked along the vertical axis. The output is denoted as a step curve, which oscillates between 0 and 1.">
            <a:extLst>
              <a:ext uri="{FF2B5EF4-FFF2-40B4-BE49-F238E27FC236}">
                <a16:creationId xmlns:a16="http://schemas.microsoft.com/office/drawing/2014/main" id="{4B7D400B-703B-3BC3-6705-F8CD21521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8723" y="1004552"/>
            <a:ext cx="2588781" cy="15976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5F58E4-DBB0-404F-4262-284322199DB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Krohn, J. et al (2020). </a:t>
            </a:r>
            <a:r>
              <a:rPr lang="en-US" sz="1400" i="1" dirty="0">
                <a:solidFill>
                  <a:schemeClr val="tx1">
                    <a:lumMod val="65000"/>
                    <a:lumOff val="35000"/>
                  </a:schemeClr>
                </a:solidFill>
                <a:latin typeface="+mj-lt"/>
                <a:ea typeface="Verdana" panose="020B0604030504040204" pitchFamily="34" charset="0"/>
              </a:rPr>
              <a:t>Deep learning illustrated: A visual, interactive guide to AI</a:t>
            </a:r>
            <a:r>
              <a:rPr lang="en-US" sz="1400" dirty="0">
                <a:solidFill>
                  <a:schemeClr val="tx1">
                    <a:lumMod val="65000"/>
                    <a:lumOff val="35000"/>
                  </a:schemeClr>
                </a:solidFill>
                <a:latin typeface="+mj-lt"/>
                <a:ea typeface="Verdana" panose="020B0604030504040204" pitchFamily="34" charset="0"/>
              </a:rPr>
              <a:t>. New York</a:t>
            </a:r>
            <a:r>
              <a:rPr lang="en-US" sz="1400" b="0" i="0" dirty="0">
                <a:solidFill>
                  <a:schemeClr val="tx1">
                    <a:lumMod val="65000"/>
                    <a:lumOff val="35000"/>
                  </a:schemeClr>
                </a:solidFill>
                <a:effectLst/>
                <a:latin typeface="+mj-lt"/>
                <a:ea typeface="Verdana" panose="020B0604030504040204" pitchFamily="34" charset="0"/>
              </a:rPr>
              <a:t>, NY: </a:t>
            </a:r>
            <a:r>
              <a:rPr lang="en-US" sz="1400" dirty="0">
                <a:solidFill>
                  <a:schemeClr val="tx1">
                    <a:lumMod val="65000"/>
                    <a:lumOff val="35000"/>
                  </a:schemeClr>
                </a:solidFill>
                <a:latin typeface="+mj-lt"/>
                <a:ea typeface="Verdana" panose="020B0604030504040204" pitchFamily="34" charset="0"/>
              </a:rPr>
              <a:t>Addison-Wesley</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6</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descr="Chart, histogram&#10;&#10;Description automatically generated">
            <a:extLst>
              <a:ext uri="{FF2B5EF4-FFF2-40B4-BE49-F238E27FC236}">
                <a16:creationId xmlns:a16="http://schemas.microsoft.com/office/drawing/2014/main" id="{D152DBCC-7DFD-6A79-1572-854767863321}"/>
              </a:ext>
            </a:extLst>
          </p:cNvPr>
          <p:cNvPicPr>
            <a:picLocks noChangeAspect="1"/>
          </p:cNvPicPr>
          <p:nvPr/>
        </p:nvPicPr>
        <p:blipFill rotWithShape="1">
          <a:blip r:embed="rId4">
            <a:extLst>
              <a:ext uri="{28A0092B-C50C-407E-A947-70E740481C1C}">
                <a14:useLocalDpi xmlns:a14="http://schemas.microsoft.com/office/drawing/2010/main" val="0"/>
              </a:ext>
            </a:extLst>
          </a:blip>
          <a:srcRect t="10932" b="10000"/>
          <a:stretch/>
        </p:blipFill>
        <p:spPr>
          <a:xfrm>
            <a:off x="2000250" y="749718"/>
            <a:ext cx="7429500" cy="5422482"/>
          </a:xfrm>
          <a:prstGeom prst="rect">
            <a:avLst/>
          </a:prstGeom>
        </p:spPr>
      </p:pic>
      <p:sp>
        <p:nvSpPr>
          <p:cNvPr id="2" name="TextBox 1">
            <a:extLst>
              <a:ext uri="{FF2B5EF4-FFF2-40B4-BE49-F238E27FC236}">
                <a16:creationId xmlns:a16="http://schemas.microsoft.com/office/drawing/2014/main" id="{ED5304B8-388F-490C-6918-1D5C1667BB5B}"/>
              </a:ext>
            </a:extLst>
          </p:cNvPr>
          <p:cNvSpPr txBox="1"/>
          <p:nvPr/>
        </p:nvSpPr>
        <p:spPr>
          <a:xfrm>
            <a:off x="4994856" y="1004552"/>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perceptron</a:t>
            </a:r>
          </a:p>
        </p:txBody>
      </p:sp>
      <p:sp>
        <p:nvSpPr>
          <p:cNvPr id="5" name="TextBox 4">
            <a:extLst>
              <a:ext uri="{FF2B5EF4-FFF2-40B4-BE49-F238E27FC236}">
                <a16:creationId xmlns:a16="http://schemas.microsoft.com/office/drawing/2014/main" id="{DD47A4AF-D2F6-2072-C815-67EA4D4DBB23}"/>
              </a:ext>
            </a:extLst>
          </p:cNvPr>
          <p:cNvSpPr txBox="1"/>
          <p:nvPr/>
        </p:nvSpPr>
        <p:spPr>
          <a:xfrm>
            <a:off x="2434107" y="323045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1E2D9568-A710-13B9-3570-6E18DDB0B159}"/>
              </a:ext>
            </a:extLst>
          </p:cNvPr>
          <p:cNvSpPr txBox="1"/>
          <p:nvPr/>
        </p:nvSpPr>
        <p:spPr>
          <a:xfrm>
            <a:off x="5278191" y="5336001"/>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7" name="Picture 6" descr="A picture containing dark, gauge&#10;&#10;Description automatically generated">
            <a:extLst>
              <a:ext uri="{FF2B5EF4-FFF2-40B4-BE49-F238E27FC236}">
                <a16:creationId xmlns:a16="http://schemas.microsoft.com/office/drawing/2014/main" id="{84DBE39F-4C93-5C6D-486C-F0956787B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999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15410621" y="5328373"/>
            <a:ext cx="3087757" cy="461665"/>
          </a:xfrm>
          <a:prstGeom prst="rect">
            <a:avLst/>
          </a:prstGeom>
          <a:noFill/>
        </p:spPr>
        <p:txBody>
          <a:bodyPr wrap="square" rtlCol="0">
            <a:spAutoFit/>
          </a:bodyPr>
          <a:lstStyle/>
          <a:p>
            <a:pPr algn="ctr"/>
            <a:r>
              <a:rPr lang="en-US" sz="2400" dirty="0">
                <a:solidFill>
                  <a:srgbClr val="4747FF"/>
                </a:solidFill>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2707497" y="1542997"/>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15410621" y="4790621"/>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2840279" y="1956477"/>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12860159" y="4943022"/>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3061" y="2080749"/>
            <a:ext cx="8211827" cy="2696502"/>
          </a:xfrm>
          <a:prstGeom prst="rect">
            <a:avLst/>
          </a:prstGeom>
        </p:spPr>
      </p:pic>
      <p:pic>
        <p:nvPicPr>
          <p:cNvPr id="10" name="Picture 9" descr="Chart, line chart&#10;&#10;Description automatically generated">
            <a:extLst>
              <a:ext uri="{FF2B5EF4-FFF2-40B4-BE49-F238E27FC236}">
                <a16:creationId xmlns:a16="http://schemas.microsoft.com/office/drawing/2014/main" id="{3032905D-0A5B-29F3-989A-CE1CDA437B68}"/>
              </a:ext>
            </a:extLst>
          </p:cNvPr>
          <p:cNvPicPr>
            <a:picLocks noChangeAspect="1"/>
          </p:cNvPicPr>
          <p:nvPr/>
        </p:nvPicPr>
        <p:blipFill rotWithShape="1">
          <a:blip r:embed="rId4">
            <a:extLst>
              <a:ext uri="{28A0092B-C50C-407E-A947-70E740481C1C}">
                <a14:useLocalDpi xmlns:a14="http://schemas.microsoft.com/office/drawing/2010/main" val="0"/>
              </a:ext>
            </a:extLst>
          </a:blip>
          <a:srcRect l="1035" r="6535"/>
          <a:stretch/>
        </p:blipFill>
        <p:spPr>
          <a:xfrm>
            <a:off x="560786" y="1007662"/>
            <a:ext cx="11394621" cy="4782376"/>
          </a:xfrm>
          <a:prstGeom prst="rect">
            <a:avLst/>
          </a:prstGeom>
        </p:spPr>
      </p:pic>
      <p:sp>
        <p:nvSpPr>
          <p:cNvPr id="4" name="TextBox 3">
            <a:extLst>
              <a:ext uri="{FF2B5EF4-FFF2-40B4-BE49-F238E27FC236}">
                <a16:creationId xmlns:a16="http://schemas.microsoft.com/office/drawing/2014/main" id="{A0C893D6-148C-B8F9-6A88-F5739A888504}"/>
              </a:ext>
            </a:extLst>
          </p:cNvPr>
          <p:cNvSpPr txBox="1"/>
          <p:nvPr/>
        </p:nvSpPr>
        <p:spPr>
          <a:xfrm>
            <a:off x="257577" y="3264696"/>
            <a:ext cx="1026496"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11" name="TextBox 10">
            <a:extLst>
              <a:ext uri="{FF2B5EF4-FFF2-40B4-BE49-F238E27FC236}">
                <a16:creationId xmlns:a16="http://schemas.microsoft.com/office/drawing/2014/main" id="{B71D1BCC-5A0F-ECF2-6151-061B4E619D55}"/>
              </a:ext>
            </a:extLst>
          </p:cNvPr>
          <p:cNvSpPr txBox="1"/>
          <p:nvPr/>
        </p:nvSpPr>
        <p:spPr>
          <a:xfrm>
            <a:off x="3050146" y="5256105"/>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pic>
        <p:nvPicPr>
          <p:cNvPr id="12" name="Picture 11" descr="A picture containing dark, gauge&#10;&#10;Description automatically generated">
            <a:extLst>
              <a:ext uri="{FF2B5EF4-FFF2-40B4-BE49-F238E27FC236}">
                <a16:creationId xmlns:a16="http://schemas.microsoft.com/office/drawing/2014/main" id="{6BAE1593-4517-E241-F2E4-ADA5B24DD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608" y="307777"/>
            <a:ext cx="1584784"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represents the ReLU activation function.">
            <a:extLst>
              <a:ext uri="{FF2B5EF4-FFF2-40B4-BE49-F238E27FC236}">
                <a16:creationId xmlns:a16="http://schemas.microsoft.com/office/drawing/2014/main" id="{FB881738-454E-22F6-E572-672996283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3190" y="2357384"/>
            <a:ext cx="3114403" cy="16404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8D7FB3FA-C600-A7AC-290D-F418168ABDE6}"/>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2209800" y="171450"/>
            <a:ext cx="6810900" cy="6378773"/>
          </a:xfrm>
          <a:prstGeom prst="rect">
            <a:avLst/>
          </a:prstGeom>
        </p:spPr>
      </p:pic>
      <p:sp>
        <p:nvSpPr>
          <p:cNvPr id="2" name="TextBox 1">
            <a:extLst>
              <a:ext uri="{FF2B5EF4-FFF2-40B4-BE49-F238E27FC236}">
                <a16:creationId xmlns:a16="http://schemas.microsoft.com/office/drawing/2014/main" id="{7DD74165-7052-6466-9F6E-3866EA233094}"/>
              </a:ext>
            </a:extLst>
          </p:cNvPr>
          <p:cNvSpPr txBox="1"/>
          <p:nvPr/>
        </p:nvSpPr>
        <p:spPr>
          <a:xfrm>
            <a:off x="1906073" y="2854463"/>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y</a:t>
            </a:r>
          </a:p>
          <a:p>
            <a:pPr algn="ctr"/>
            <a:r>
              <a:rPr lang="en-US" dirty="0">
                <a:solidFill>
                  <a:srgbClr val="3D3880"/>
                </a:solidFill>
                <a:latin typeface="Avenir Medium" panose="02000503020000020003" pitchFamily="2" charset="0"/>
              </a:rPr>
              <a:t>output</a:t>
            </a:r>
          </a:p>
        </p:txBody>
      </p:sp>
      <p:sp>
        <p:nvSpPr>
          <p:cNvPr id="6" name="TextBox 5">
            <a:extLst>
              <a:ext uri="{FF2B5EF4-FFF2-40B4-BE49-F238E27FC236}">
                <a16:creationId xmlns:a16="http://schemas.microsoft.com/office/drawing/2014/main" id="{2ED1D8A8-DDB4-733B-7FC2-0B5C1DA05952}"/>
              </a:ext>
            </a:extLst>
          </p:cNvPr>
          <p:cNvSpPr txBox="1"/>
          <p:nvPr/>
        </p:nvSpPr>
        <p:spPr>
          <a:xfrm>
            <a:off x="5381222" y="5952906"/>
            <a:ext cx="1064653" cy="646331"/>
          </a:xfrm>
          <a:prstGeom prst="rect">
            <a:avLst/>
          </a:prstGeom>
          <a:solidFill>
            <a:schemeClr val="bg1"/>
          </a:solidFill>
        </p:spPr>
        <p:txBody>
          <a:bodyPr wrap="square" rtlCol="0">
            <a:spAutoFit/>
          </a:bodyPr>
          <a:lstStyle/>
          <a:p>
            <a:pPr algn="ctr"/>
            <a:r>
              <a:rPr lang="en-US" b="1" dirty="0">
                <a:solidFill>
                  <a:srgbClr val="3D3880"/>
                </a:solidFill>
                <a:latin typeface="Avenir Black" panose="02000503020000020003" pitchFamily="2" charset="0"/>
              </a:rPr>
              <a:t>x</a:t>
            </a:r>
          </a:p>
          <a:p>
            <a:pPr algn="ctr"/>
            <a:r>
              <a:rPr lang="en-US" dirty="0">
                <a:solidFill>
                  <a:srgbClr val="3D3880"/>
                </a:solidFill>
                <a:latin typeface="Avenir Medium" panose="02000503020000020003" pitchFamily="2" charset="0"/>
              </a:rPr>
              <a:t>input</a:t>
            </a:r>
          </a:p>
        </p:txBody>
      </p:sp>
      <p:sp>
        <p:nvSpPr>
          <p:cNvPr id="7" name="TextBox 6">
            <a:extLst>
              <a:ext uri="{FF2B5EF4-FFF2-40B4-BE49-F238E27FC236}">
                <a16:creationId xmlns:a16="http://schemas.microsoft.com/office/drawing/2014/main" id="{BAA9BE3B-8D4F-EF8C-3F90-786DBF69F113}"/>
              </a:ext>
            </a:extLst>
          </p:cNvPr>
          <p:cNvSpPr txBox="1"/>
          <p:nvPr/>
        </p:nvSpPr>
        <p:spPr>
          <a:xfrm>
            <a:off x="4812404" y="107722"/>
            <a:ext cx="2202287" cy="400110"/>
          </a:xfrm>
          <a:prstGeom prst="rect">
            <a:avLst/>
          </a:prstGeom>
          <a:solidFill>
            <a:schemeClr val="bg1"/>
          </a:solidFill>
        </p:spPr>
        <p:txBody>
          <a:bodyPr wrap="square" rtlCol="0">
            <a:spAutoFit/>
          </a:bodyPr>
          <a:lstStyle/>
          <a:p>
            <a:pPr algn="ctr"/>
            <a:r>
              <a:rPr lang="en-US" sz="2000" dirty="0" err="1">
                <a:solidFill>
                  <a:srgbClr val="3D3880"/>
                </a:solidFill>
                <a:latin typeface="Avenir Medium" panose="02000503020000020003" pitchFamily="2" charset="0"/>
              </a:rPr>
              <a:t>ReLU</a:t>
            </a:r>
            <a:endParaRPr lang="en-US" sz="2000" dirty="0">
              <a:solidFill>
                <a:srgbClr val="3D3880"/>
              </a:solidFill>
              <a:latin typeface="Avenir Medium" panose="02000503020000020003" pitchFamily="2" charset="0"/>
            </a:endParaRPr>
          </a:p>
        </p:txBody>
      </p:sp>
      <p:pic>
        <p:nvPicPr>
          <p:cNvPr id="8" name="Picture 7" descr="A picture containing dark, gauge&#10;&#10;Description automatically generated">
            <a:extLst>
              <a:ext uri="{FF2B5EF4-FFF2-40B4-BE49-F238E27FC236}">
                <a16:creationId xmlns:a16="http://schemas.microsoft.com/office/drawing/2014/main" id="{3E2B248F-CC84-3707-2045-A906217A24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643" y="182019"/>
            <a:ext cx="1754119" cy="1772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represents the sigmoid activation function.">
            <a:extLst>
              <a:ext uri="{FF2B5EF4-FFF2-40B4-BE49-F238E27FC236}">
                <a16:creationId xmlns:a16="http://schemas.microsoft.com/office/drawing/2014/main" id="{AC37AACC-2320-AC40-A743-C09CE4716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2643" y="2197727"/>
            <a:ext cx="2629968" cy="177216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4DFAD8-7232-C85E-9475-AAB45C28B582}"/>
              </a:ext>
            </a:extLst>
          </p:cNvPr>
          <p:cNvGrpSpPr/>
          <p:nvPr/>
        </p:nvGrpSpPr>
        <p:grpSpPr>
          <a:xfrm>
            <a:off x="2073498" y="304800"/>
            <a:ext cx="7375302" cy="6270066"/>
            <a:chOff x="2073498" y="304800"/>
            <a:chExt cx="7375302" cy="6270066"/>
          </a:xfrm>
        </p:grpSpPr>
        <p:pic>
          <p:nvPicPr>
            <p:cNvPr id="6" name="Picture 5" descr="Chart&#10;&#10;Description automatically generated">
              <a:extLst>
                <a:ext uri="{FF2B5EF4-FFF2-40B4-BE49-F238E27FC236}">
                  <a16:creationId xmlns:a16="http://schemas.microsoft.com/office/drawing/2014/main" id="{83067D72-EE9F-86CD-3CBE-8B40FF518308}"/>
                </a:ext>
              </a:extLst>
            </p:cNvPr>
            <p:cNvPicPr>
              <a:picLocks noChangeAspect="1"/>
            </p:cNvPicPr>
            <p:nvPr/>
          </p:nvPicPr>
          <p:blipFill rotWithShape="1">
            <a:blip r:embed="rId5">
              <a:extLst>
                <a:ext uri="{28A0092B-C50C-407E-A947-70E740481C1C}">
                  <a14:useLocalDpi xmlns:a14="http://schemas.microsoft.com/office/drawing/2010/main" val="0"/>
                </a:ext>
              </a:extLst>
            </a:blip>
            <a:srcRect t="4445"/>
            <a:stretch/>
          </p:blipFill>
          <p:spPr>
            <a:xfrm>
              <a:off x="2426079" y="304800"/>
              <a:ext cx="7022721" cy="6270066"/>
            </a:xfrm>
            <a:prstGeom prst="rect">
              <a:avLst/>
            </a:prstGeom>
          </p:spPr>
        </p:pic>
        <p:sp>
          <p:nvSpPr>
            <p:cNvPr id="2" name="TextBox 1">
              <a:extLst>
                <a:ext uri="{FF2B5EF4-FFF2-40B4-BE49-F238E27FC236}">
                  <a16:creationId xmlns:a16="http://schemas.microsoft.com/office/drawing/2014/main" id="{DE87D824-3F05-A322-95C8-132F252C726C}"/>
                </a:ext>
              </a:extLst>
            </p:cNvPr>
            <p:cNvSpPr txBox="1"/>
            <p:nvPr/>
          </p:nvSpPr>
          <p:spPr>
            <a:xfrm>
              <a:off x="2073498" y="272986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3" name="TextBox 2">
              <a:extLst>
                <a:ext uri="{FF2B5EF4-FFF2-40B4-BE49-F238E27FC236}">
                  <a16:creationId xmlns:a16="http://schemas.microsoft.com/office/drawing/2014/main" id="{42CB940A-BB9B-8EA0-0295-BAC0FD70AB85}"/>
                </a:ext>
              </a:extLst>
            </p:cNvPr>
            <p:cNvSpPr txBox="1"/>
            <p:nvPr/>
          </p:nvSpPr>
          <p:spPr>
            <a:xfrm>
              <a:off x="5537915" y="584122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grpSp>
      <p:sp>
        <p:nvSpPr>
          <p:cNvPr id="7" name="TextBox 6">
            <a:extLst>
              <a:ext uri="{FF2B5EF4-FFF2-40B4-BE49-F238E27FC236}">
                <a16:creationId xmlns:a16="http://schemas.microsoft.com/office/drawing/2014/main" id="{2FEC9B70-4973-4B9B-F858-914276CD0DEC}"/>
              </a:ext>
            </a:extLst>
          </p:cNvPr>
          <p:cNvSpPr txBox="1"/>
          <p:nvPr/>
        </p:nvSpPr>
        <p:spPr>
          <a:xfrm>
            <a:off x="4939327" y="182019"/>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sigmoid</a:t>
            </a:r>
          </a:p>
        </p:txBody>
      </p:sp>
      <p:pic>
        <p:nvPicPr>
          <p:cNvPr id="8" name="Picture 7" descr="A picture containing dark, gauge&#10;&#10;Description automatically generated">
            <a:extLst>
              <a:ext uri="{FF2B5EF4-FFF2-40B4-BE49-F238E27FC236}">
                <a16:creationId xmlns:a16="http://schemas.microsoft.com/office/drawing/2014/main" id="{50BD2109-812D-BBC6-44EA-22C23DF740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2675" y="238692"/>
            <a:ext cx="2034893" cy="20935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represents the tan hyperbolic h activation function.">
            <a:extLst>
              <a:ext uri="{FF2B5EF4-FFF2-40B4-BE49-F238E27FC236}">
                <a16:creationId xmlns:a16="http://schemas.microsoft.com/office/drawing/2014/main" id="{26252BC7-03E8-5301-369B-05EE470EF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2675" y="2743200"/>
            <a:ext cx="2923375" cy="1969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B367A5E-9C5C-8D14-C48F-B9A3440436AC}"/>
              </a:ext>
            </a:extLst>
          </p:cNvPr>
          <p:cNvPicPr>
            <a:picLocks noChangeAspect="1"/>
          </p:cNvPicPr>
          <p:nvPr/>
        </p:nvPicPr>
        <p:blipFill rotWithShape="1">
          <a:blip r:embed="rId5">
            <a:extLst>
              <a:ext uri="{28A0092B-C50C-407E-A947-70E740481C1C}">
                <a14:useLocalDpi xmlns:a14="http://schemas.microsoft.com/office/drawing/2010/main" val="0"/>
              </a:ext>
            </a:extLst>
          </a:blip>
          <a:srcRect t="5556" b="2500"/>
          <a:stretch/>
        </p:blipFill>
        <p:spPr>
          <a:xfrm>
            <a:off x="2433736" y="0"/>
            <a:ext cx="6981627" cy="6550223"/>
          </a:xfrm>
          <a:prstGeom prst="rect">
            <a:avLst/>
          </a:prstGeom>
        </p:spPr>
      </p:pic>
      <p:sp>
        <p:nvSpPr>
          <p:cNvPr id="2" name="TextBox 1">
            <a:extLst>
              <a:ext uri="{FF2B5EF4-FFF2-40B4-BE49-F238E27FC236}">
                <a16:creationId xmlns:a16="http://schemas.microsoft.com/office/drawing/2014/main" id="{926C53E3-D5A4-6722-5A40-762C6D24A07F}"/>
              </a:ext>
            </a:extLst>
          </p:cNvPr>
          <p:cNvSpPr txBox="1"/>
          <p:nvPr/>
        </p:nvSpPr>
        <p:spPr>
          <a:xfrm>
            <a:off x="2213882" y="2617857"/>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y</a:t>
            </a:r>
          </a:p>
          <a:p>
            <a:pPr algn="ctr"/>
            <a:r>
              <a:rPr lang="en-US" sz="2000" dirty="0">
                <a:solidFill>
                  <a:srgbClr val="3D3880"/>
                </a:solidFill>
                <a:latin typeface="Avenir Medium" panose="02000503020000020003" pitchFamily="2" charset="0"/>
              </a:rPr>
              <a:t>output</a:t>
            </a:r>
          </a:p>
        </p:txBody>
      </p:sp>
      <p:sp>
        <p:nvSpPr>
          <p:cNvPr id="5" name="TextBox 4">
            <a:extLst>
              <a:ext uri="{FF2B5EF4-FFF2-40B4-BE49-F238E27FC236}">
                <a16:creationId xmlns:a16="http://schemas.microsoft.com/office/drawing/2014/main" id="{1E5C1178-5802-1057-11F6-CBB1E93153AD}"/>
              </a:ext>
            </a:extLst>
          </p:cNvPr>
          <p:cNvSpPr txBox="1"/>
          <p:nvPr/>
        </p:nvSpPr>
        <p:spPr>
          <a:xfrm>
            <a:off x="5508133" y="5777942"/>
            <a:ext cx="1064653" cy="707886"/>
          </a:xfrm>
          <a:prstGeom prst="rect">
            <a:avLst/>
          </a:prstGeom>
          <a:solidFill>
            <a:schemeClr val="bg1"/>
          </a:solidFill>
        </p:spPr>
        <p:txBody>
          <a:bodyPr wrap="square" rtlCol="0">
            <a:spAutoFit/>
          </a:bodyPr>
          <a:lstStyle/>
          <a:p>
            <a:pPr algn="ctr"/>
            <a:r>
              <a:rPr lang="en-US" sz="2000" b="1" dirty="0">
                <a:solidFill>
                  <a:srgbClr val="3D3880"/>
                </a:solidFill>
                <a:latin typeface="Avenir Black" panose="02000503020000020003" pitchFamily="2" charset="0"/>
              </a:rPr>
              <a:t>x</a:t>
            </a:r>
          </a:p>
          <a:p>
            <a:pPr algn="ctr"/>
            <a:r>
              <a:rPr lang="en-US" sz="2000" dirty="0">
                <a:solidFill>
                  <a:srgbClr val="3D3880"/>
                </a:solidFill>
                <a:latin typeface="Avenir Medium" panose="02000503020000020003" pitchFamily="2" charset="0"/>
              </a:rPr>
              <a:t>input</a:t>
            </a:r>
          </a:p>
        </p:txBody>
      </p:sp>
      <p:sp>
        <p:nvSpPr>
          <p:cNvPr id="6" name="TextBox 5">
            <a:extLst>
              <a:ext uri="{FF2B5EF4-FFF2-40B4-BE49-F238E27FC236}">
                <a16:creationId xmlns:a16="http://schemas.microsoft.com/office/drawing/2014/main" id="{881EE780-7509-49ED-C47F-15D850FC8F00}"/>
              </a:ext>
            </a:extLst>
          </p:cNvPr>
          <p:cNvSpPr txBox="1"/>
          <p:nvPr/>
        </p:nvSpPr>
        <p:spPr>
          <a:xfrm>
            <a:off x="4887800" y="38637"/>
            <a:ext cx="2202287" cy="400110"/>
          </a:xfrm>
          <a:prstGeom prst="rect">
            <a:avLst/>
          </a:prstGeom>
          <a:solidFill>
            <a:schemeClr val="bg1"/>
          </a:solidFill>
        </p:spPr>
        <p:txBody>
          <a:bodyPr wrap="square" rtlCol="0">
            <a:spAutoFit/>
          </a:bodyPr>
          <a:lstStyle/>
          <a:p>
            <a:pPr algn="ctr"/>
            <a:r>
              <a:rPr lang="en-US" sz="2000" dirty="0">
                <a:solidFill>
                  <a:srgbClr val="3D3880"/>
                </a:solidFill>
                <a:latin typeface="Avenir Medium" panose="02000503020000020003" pitchFamily="2" charset="0"/>
              </a:rPr>
              <a:t>tanh</a:t>
            </a:r>
          </a:p>
        </p:txBody>
      </p:sp>
      <p:pic>
        <p:nvPicPr>
          <p:cNvPr id="7" name="Picture 6" descr="A picture containing dark, gauge&#10;&#10;Description automatically generated">
            <a:extLst>
              <a:ext uri="{FF2B5EF4-FFF2-40B4-BE49-F238E27FC236}">
                <a16:creationId xmlns:a16="http://schemas.microsoft.com/office/drawing/2014/main" id="{922B4A0E-7123-6C2B-C06B-DB8974AF95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94777"/>
            <a:ext cx="2829181" cy="815404"/>
          </a:xfrm>
        </p:spPr>
        <p:txBody>
          <a:bodyPr>
            <a:normAutofit/>
          </a:bodyPr>
          <a:lstStyle/>
          <a:p>
            <a:pPr algn="ctr"/>
            <a:r>
              <a:rPr lang="en-US" sz="2000" dirty="0">
                <a:latin typeface="Avenir" panose="02000503020000020003" pitchFamily="2"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94777"/>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Avenir" panose="02000503020000020003" pitchFamily="2"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981CD412-B580-E6F4-7C10-33278A6C72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38223EEF-67EF-32D2-7D48-D64ED519DD09}"/>
              </a:ext>
            </a:extLst>
          </p:cNvPr>
          <p:cNvSpPr/>
          <p:nvPr/>
        </p:nvSpPr>
        <p:spPr>
          <a:xfrm>
            <a:off x="6020701" y="1786298"/>
            <a:ext cx="1218298" cy="354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5BD08F-95FD-23AF-68FE-40A722B67E7B}"/>
              </a:ext>
            </a:extLst>
          </p:cNvPr>
          <p:cNvSpPr/>
          <p:nvPr/>
        </p:nvSpPr>
        <p:spPr>
          <a:xfrm>
            <a:off x="6030226" y="1809422"/>
            <a:ext cx="1218297" cy="3438853"/>
          </a:xfrm>
          <a:prstGeom prst="rect">
            <a:avLst/>
          </a:prstGeom>
          <a:solidFill>
            <a:srgbClr val="6D6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EC4D29-ECE3-F92E-316C-CEE338896344}"/>
              </a:ext>
            </a:extLst>
          </p:cNvPr>
          <p:cNvSpPr txBox="1"/>
          <p:nvPr/>
        </p:nvSpPr>
        <p:spPr>
          <a:xfrm>
            <a:off x="6025389" y="3239088"/>
            <a:ext cx="1230086"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cs typeface="Futura Medium" panose="020B0602020204020303" pitchFamily="34" charset="-79"/>
              </a:rPr>
              <a:t>Softmax</a:t>
            </a:r>
          </a:p>
        </p:txBody>
      </p:sp>
      <p:sp>
        <p:nvSpPr>
          <p:cNvPr id="14" name="Rectangle 13">
            <a:extLst>
              <a:ext uri="{FF2B5EF4-FFF2-40B4-BE49-F238E27FC236}">
                <a16:creationId xmlns:a16="http://schemas.microsoft.com/office/drawing/2014/main" id="{2FA008DD-4181-5D9E-2491-9E9A7D1DF570}"/>
              </a:ext>
            </a:extLst>
          </p:cNvPr>
          <p:cNvSpPr/>
          <p:nvPr/>
        </p:nvSpPr>
        <p:spPr>
          <a:xfrm>
            <a:off x="5018312" y="1836938"/>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146E29-2088-EC19-41F7-B3A112B69D64}"/>
              </a:ext>
            </a:extLst>
          </p:cNvPr>
          <p:cNvSpPr/>
          <p:nvPr/>
        </p:nvSpPr>
        <p:spPr>
          <a:xfrm>
            <a:off x="5008786" y="2872350"/>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1B073C-29C2-0B21-516E-C282C067B5B9}"/>
              </a:ext>
            </a:extLst>
          </p:cNvPr>
          <p:cNvSpPr/>
          <p:nvPr/>
        </p:nvSpPr>
        <p:spPr>
          <a:xfrm>
            <a:off x="5012868" y="3868502"/>
            <a:ext cx="881744"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52908F-90BA-C5A2-27A2-4F1699D620B4}"/>
              </a:ext>
            </a:extLst>
          </p:cNvPr>
          <p:cNvSpPr/>
          <p:nvPr/>
        </p:nvSpPr>
        <p:spPr>
          <a:xfrm>
            <a:off x="7742463" y="2267437"/>
            <a:ext cx="1962150" cy="2565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990231-69DE-BCF9-2C0C-FFEC888FE812}"/>
              </a:ext>
            </a:extLst>
          </p:cNvPr>
          <p:cNvSpPr txBox="1"/>
          <p:nvPr/>
        </p:nvSpPr>
        <p:spPr>
          <a:xfrm>
            <a:off x="4849584" y="417554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C score</a:t>
            </a:r>
          </a:p>
        </p:txBody>
      </p:sp>
      <p:sp>
        <p:nvSpPr>
          <p:cNvPr id="7" name="TextBox 6">
            <a:extLst>
              <a:ext uri="{FF2B5EF4-FFF2-40B4-BE49-F238E27FC236}">
                <a16:creationId xmlns:a16="http://schemas.microsoft.com/office/drawing/2014/main" id="{266FACFF-130D-F006-EBCB-E56FD3D25C57}"/>
              </a:ext>
            </a:extLst>
          </p:cNvPr>
          <p:cNvSpPr txBox="1"/>
          <p:nvPr/>
        </p:nvSpPr>
        <p:spPr>
          <a:xfrm>
            <a:off x="4849584" y="3190277"/>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B score</a:t>
            </a:r>
          </a:p>
        </p:txBody>
      </p:sp>
      <p:sp>
        <p:nvSpPr>
          <p:cNvPr id="8" name="TextBox 7">
            <a:extLst>
              <a:ext uri="{FF2B5EF4-FFF2-40B4-BE49-F238E27FC236}">
                <a16:creationId xmlns:a16="http://schemas.microsoft.com/office/drawing/2014/main" id="{997FCCFA-C2B5-31C8-D7CD-37EC060DDCAB}"/>
              </a:ext>
            </a:extLst>
          </p:cNvPr>
          <p:cNvSpPr txBox="1"/>
          <p:nvPr/>
        </p:nvSpPr>
        <p:spPr>
          <a:xfrm>
            <a:off x="4865914" y="2133093"/>
            <a:ext cx="1230086" cy="369332"/>
          </a:xfrm>
          <a:prstGeom prst="rect">
            <a:avLst/>
          </a:prstGeom>
          <a:noFill/>
        </p:spPr>
        <p:txBody>
          <a:bodyPr wrap="square" rtlCol="0">
            <a:spAutoFit/>
          </a:bodyPr>
          <a:lstStyle/>
          <a:p>
            <a:pPr algn="ctr"/>
            <a:r>
              <a:rPr lang="en-US" dirty="0">
                <a:solidFill>
                  <a:schemeClr val="tx1">
                    <a:lumMod val="95000"/>
                    <a:lumOff val="5000"/>
                  </a:schemeClr>
                </a:solidFill>
                <a:latin typeface="Avenir Medium" panose="02000503020000020003" pitchFamily="2" charset="0"/>
                <a:cs typeface="Futura Medium" panose="020B0602020204020303" pitchFamily="34" charset="-79"/>
              </a:rPr>
              <a:t>A score</a:t>
            </a:r>
          </a:p>
        </p:txBody>
      </p:sp>
      <p:sp>
        <p:nvSpPr>
          <p:cNvPr id="9" name="TextBox 8">
            <a:extLst>
              <a:ext uri="{FF2B5EF4-FFF2-40B4-BE49-F238E27FC236}">
                <a16:creationId xmlns:a16="http://schemas.microsoft.com/office/drawing/2014/main" id="{C234681E-6255-E02A-682D-3EA9467A0F03}"/>
              </a:ext>
            </a:extLst>
          </p:cNvPr>
          <p:cNvSpPr txBox="1"/>
          <p:nvPr/>
        </p:nvSpPr>
        <p:spPr>
          <a:xfrm>
            <a:off x="3984170" y="1522640"/>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a:t>
            </a:r>
          </a:p>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neurons</a:t>
            </a:r>
          </a:p>
        </p:txBody>
      </p:sp>
      <p:sp>
        <p:nvSpPr>
          <p:cNvPr id="10" name="TextBox 9">
            <a:extLst>
              <a:ext uri="{FF2B5EF4-FFF2-40B4-BE49-F238E27FC236}">
                <a16:creationId xmlns:a16="http://schemas.microsoft.com/office/drawing/2014/main" id="{96123C13-221C-7D3F-4455-487765D0FB1E}"/>
              </a:ext>
            </a:extLst>
          </p:cNvPr>
          <p:cNvSpPr txBox="1"/>
          <p:nvPr/>
        </p:nvSpPr>
        <p:spPr>
          <a:xfrm>
            <a:off x="7516583" y="3339679"/>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B</a:t>
            </a:r>
          </a:p>
        </p:txBody>
      </p:sp>
      <p:sp>
        <p:nvSpPr>
          <p:cNvPr id="11" name="TextBox 10">
            <a:extLst>
              <a:ext uri="{FF2B5EF4-FFF2-40B4-BE49-F238E27FC236}">
                <a16:creationId xmlns:a16="http://schemas.microsoft.com/office/drawing/2014/main" id="{309835EB-1425-F58E-72F5-C570E381F164}"/>
              </a:ext>
            </a:extLst>
          </p:cNvPr>
          <p:cNvSpPr txBox="1"/>
          <p:nvPr/>
        </p:nvSpPr>
        <p:spPr>
          <a:xfrm>
            <a:off x="7522026" y="4312643"/>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C</a:t>
            </a:r>
          </a:p>
        </p:txBody>
      </p:sp>
      <p:sp>
        <p:nvSpPr>
          <p:cNvPr id="12" name="TextBox 11">
            <a:extLst>
              <a:ext uri="{FF2B5EF4-FFF2-40B4-BE49-F238E27FC236}">
                <a16:creationId xmlns:a16="http://schemas.microsoft.com/office/drawing/2014/main" id="{FBDD25C5-19ED-4682-1A5A-4690AEE833B6}"/>
              </a:ext>
            </a:extLst>
          </p:cNvPr>
          <p:cNvSpPr txBox="1"/>
          <p:nvPr/>
        </p:nvSpPr>
        <p:spPr>
          <a:xfrm>
            <a:off x="7532912" y="2307748"/>
            <a:ext cx="2324101"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Probability of A</a:t>
            </a:r>
          </a:p>
        </p:txBody>
      </p:sp>
      <p:sp>
        <p:nvSpPr>
          <p:cNvPr id="13" name="Rectangle 12">
            <a:extLst>
              <a:ext uri="{FF2B5EF4-FFF2-40B4-BE49-F238E27FC236}">
                <a16:creationId xmlns:a16="http://schemas.microsoft.com/office/drawing/2014/main" id="{6CC0159A-4028-AFC0-734C-EF80547E08F7}"/>
              </a:ext>
            </a:extLst>
          </p:cNvPr>
          <p:cNvSpPr/>
          <p:nvPr/>
        </p:nvSpPr>
        <p:spPr>
          <a:xfrm>
            <a:off x="3837211" y="1522640"/>
            <a:ext cx="1213759"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CE571D-2A99-98AF-AE5A-5109BF9EEE1A}"/>
              </a:ext>
            </a:extLst>
          </p:cNvPr>
          <p:cNvSpPr/>
          <p:nvPr/>
        </p:nvSpPr>
        <p:spPr>
          <a:xfrm>
            <a:off x="4342942" y="2107693"/>
            <a:ext cx="650423" cy="27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D902FF-2F69-23C7-F31E-25D25885E2D2}"/>
              </a:ext>
            </a:extLst>
          </p:cNvPr>
          <p:cNvSpPr/>
          <p:nvPr/>
        </p:nvSpPr>
        <p:spPr>
          <a:xfrm>
            <a:off x="4345212" y="2207478"/>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BD2396B-CA64-14A3-0A68-33C137FAA1AD}"/>
              </a:ext>
            </a:extLst>
          </p:cNvPr>
          <p:cNvSpPr/>
          <p:nvPr/>
        </p:nvSpPr>
        <p:spPr>
          <a:xfrm>
            <a:off x="4345212" y="3234507"/>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D370B83-4755-0031-4615-641D4E3247F4}"/>
              </a:ext>
            </a:extLst>
          </p:cNvPr>
          <p:cNvSpPr/>
          <p:nvPr/>
        </p:nvSpPr>
        <p:spPr>
          <a:xfrm>
            <a:off x="4342942" y="4208733"/>
            <a:ext cx="650423" cy="585053"/>
          </a:xfrm>
          <a:prstGeom prst="roundRect">
            <a:avLst>
              <a:gd name="adj" fmla="val 32456"/>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30E52-B296-266F-BE9D-8372C783DD21}"/>
              </a:ext>
            </a:extLst>
          </p:cNvPr>
          <p:cNvSpPr/>
          <p:nvPr/>
        </p:nvSpPr>
        <p:spPr>
          <a:xfrm>
            <a:off x="2768593" y="3232691"/>
            <a:ext cx="934361" cy="585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C2D88DD-E49F-EB19-20EB-D896FE5CAEE2}"/>
              </a:ext>
            </a:extLst>
          </p:cNvPr>
          <p:cNvSpPr txBox="1"/>
          <p:nvPr/>
        </p:nvSpPr>
        <p:spPr>
          <a:xfrm>
            <a:off x="2560552" y="3270419"/>
            <a:ext cx="1230086" cy="400110"/>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Network</a:t>
            </a:r>
          </a:p>
        </p:txBody>
      </p:sp>
      <p:pic>
        <p:nvPicPr>
          <p:cNvPr id="24" name="Picture 23" descr="A picture containing dark, gauge&#10;&#10;Description automatically generated">
            <a:extLst>
              <a:ext uri="{FF2B5EF4-FFF2-40B4-BE49-F238E27FC236}">
                <a16:creationId xmlns:a16="http://schemas.microsoft.com/office/drawing/2014/main" id="{C584833B-84BA-1DD7-56AD-10170EB5D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6" name="TextBox 25">
            <a:extLst>
              <a:ext uri="{FF2B5EF4-FFF2-40B4-BE49-F238E27FC236}">
                <a16:creationId xmlns:a16="http://schemas.microsoft.com/office/drawing/2014/main" id="{196278BB-6E82-685D-BD66-0A287F66E40C}"/>
              </a:ext>
            </a:extLst>
          </p:cNvPr>
          <p:cNvSpPr txBox="1"/>
          <p:nvPr/>
        </p:nvSpPr>
        <p:spPr>
          <a:xfrm>
            <a:off x="4008661" y="1312722"/>
            <a:ext cx="1230086" cy="707886"/>
          </a:xfrm>
          <a:prstGeom prst="rect">
            <a:avLst/>
          </a:prstGeom>
          <a:noFill/>
        </p:spPr>
        <p:txBody>
          <a:bodyPr wrap="square" rtlCol="0">
            <a:spAutoFit/>
          </a:bodyPr>
          <a:lstStyle/>
          <a:p>
            <a:pPr algn="ctr"/>
            <a:r>
              <a:rPr lang="en-US" sz="2000" dirty="0">
                <a:solidFill>
                  <a:schemeClr val="tx1">
                    <a:lumMod val="95000"/>
                    <a:lumOff val="5000"/>
                  </a:schemeClr>
                </a:solidFill>
                <a:latin typeface="Avenir Medium" panose="02000503020000020003" pitchFamily="2" charset="0"/>
                <a:cs typeface="Futura Medium" panose="020B0602020204020303" pitchFamily="34" charset="-79"/>
              </a:rPr>
              <a:t>Output Neurons</a:t>
            </a:r>
          </a:p>
        </p:txBody>
      </p:sp>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4235</TotalTime>
  <Words>1440</Words>
  <Application>Microsoft Office PowerPoint</Application>
  <PresentationFormat>Widescreen</PresentationFormat>
  <Paragraphs>135</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Avenir</vt:lpstr>
      <vt:lpstr>Avenir Black</vt:lpstr>
      <vt:lpstr>Avenir Light</vt:lpstr>
      <vt:lpstr>Avenir Medium</vt:lpstr>
      <vt:lpstr>Arial</vt:lpstr>
      <vt:lpstr>Calibri</vt:lpstr>
      <vt:lpstr>Calibri Light</vt:lpstr>
      <vt:lpstr>Courier New</vt:lpstr>
      <vt:lpstr>Lato</vt:lpstr>
      <vt:lpstr>Palatino Linotype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PowerPoint Presentation</vt:lpstr>
      <vt:lpstr>PowerPoint Presentation</vt:lpstr>
      <vt:lpstr>(Perceptron as Binary Classifier)  02.2_binary_classifier.ipynb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384</cp:revision>
  <dcterms:created xsi:type="dcterms:W3CDTF">2021-03-18T17:30:04Z</dcterms:created>
  <dcterms:modified xsi:type="dcterms:W3CDTF">2022-11-07T14:28:29Z</dcterms:modified>
</cp:coreProperties>
</file>