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275" r:id="rId5"/>
    <p:sldId id="284" r:id="rId6"/>
    <p:sldId id="279" r:id="rId7"/>
    <p:sldId id="296" r:id="rId8"/>
    <p:sldId id="285" r:id="rId9"/>
    <p:sldId id="299" r:id="rId10"/>
    <p:sldId id="300" r:id="rId11"/>
    <p:sldId id="286"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xample of each Layout" id="{CDA789D4-8228-44E3-B4A6-BC2A4670AB82}">
          <p14:sldIdLst/>
        </p14:section>
        <p14:section name="Exemplars from Elli" id="{26E989CE-E0F0-43E9-BA09-F8B0E6DC5773}">
          <p14:sldIdLst>
            <p14:sldId id="275"/>
            <p14:sldId id="284"/>
            <p14:sldId id="279"/>
            <p14:sldId id="296"/>
            <p14:sldId id="285"/>
            <p14:sldId id="299"/>
            <p14:sldId id="300"/>
            <p14:sldId id="286"/>
            <p14:sldId id="301"/>
            <p14:sldId id="302"/>
            <p14:sldId id="303"/>
            <p14:sldId id="304"/>
            <p14:sldId id="305"/>
            <p14:sldId id="306"/>
            <p14:sldId id="307"/>
            <p14:sldId id="308"/>
            <p14:sldId id="309"/>
            <p14:sldId id="310"/>
            <p14:sldId id="311"/>
            <p14:sldId id="312"/>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5AA8"/>
    <a:srgbClr val="65BB7B"/>
    <a:srgbClr val="D6EDCF"/>
    <a:srgbClr val="30335D"/>
    <a:srgbClr val="FFFFFF"/>
    <a:srgbClr val="D2D2F1"/>
    <a:srgbClr val="57576B"/>
    <a:srgbClr val="F1F1F1"/>
    <a:srgbClr val="D9D9D9"/>
    <a:srgbClr val="E3E3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6631BA-7522-489B-839F-6EE975676C86}" v="22" dt="2023-12-12T19:17:54.724"/>
    <p1510:client id="{6C4BAF90-A2C1-4B70-BDBE-F79FF00E273A}" v="45" dt="2023-12-05T20:37:57.059"/>
    <p1510:client id="{9F823353-C833-40FD-897D-2E31AA4237B3}" v="28" dt="2023-12-12T19:15:02.6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210A1A-A808-BB4B-9D01-0ED38EEFB996}" type="datetimeFigureOut">
              <a:rPr lang="en-US" smtClean="0"/>
              <a:t>12/12/2023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585222-9165-C245-A7AE-8FF9838EE23D}" type="slidenum">
              <a:rPr lang="en-US" smtClean="0"/>
              <a:t>‹#›</a:t>
            </a:fld>
            <a:endParaRPr lang="en-US"/>
          </a:p>
        </p:txBody>
      </p:sp>
    </p:spTree>
    <p:extLst>
      <p:ext uri="{BB962C8B-B14F-4D97-AF65-F5344CB8AC3E}">
        <p14:creationId xmlns:p14="http://schemas.microsoft.com/office/powerpoint/2010/main" val="360108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Hello and welcome to the second presentation in the Practicum AI Deep Learning Foundations workshop series.  I’m [[YOUR NAME HERE]], and I will act as your guide and mentor for this learning experience.  I currently work as an AI Trainer / Consultant in the Research Computing Department at the University of Florida.</a:t>
            </a:r>
          </a:p>
          <a:p>
            <a:endParaRPr lang="en-US"/>
          </a:p>
          <a:p>
            <a:r>
              <a:rPr lang="en-US"/>
              <a:t>Let’s get started…</a:t>
            </a:r>
          </a:p>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7</a:t>
            </a:fld>
            <a:endParaRPr lang="en-US"/>
          </a:p>
        </p:txBody>
      </p:sp>
    </p:spTree>
    <p:extLst>
      <p:ext uri="{BB962C8B-B14F-4D97-AF65-F5344CB8AC3E}">
        <p14:creationId xmlns:p14="http://schemas.microsoft.com/office/powerpoint/2010/main" val="2876128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rPr>
              <a:t>As we mentioned in our Getting Started with AI course, the perceptron was developed by Frank Rosenblatt in the late 1950s and is one of the simplest forms of a neural network. It can be considered the building block or the "atom" of more complex neural networks. It’s essentially a single-layer neural network. Functionally, perceptrons work as binary classifiers, meaning they can categorize inputs into one of two classes. This is because, with a single neuron, perceptrons can't handle data that can’t be separated by a single straight line (or hyperplane in higher dimensions).  This limitation in </a:t>
            </a:r>
            <a:r>
              <a:rPr lang="en-US" sz="1800" b="1">
                <a:solidFill>
                  <a:srgbClr val="000000"/>
                </a:solidFill>
                <a:effectLst/>
                <a:latin typeface="Calibri" panose="020F0502020204030204" pitchFamily="34" charset="0"/>
                <a:ea typeface="Calibri" panose="020F0502020204030204" pitchFamily="34" charset="0"/>
              </a:rPr>
              <a:t>network capacity</a:t>
            </a:r>
            <a:r>
              <a:rPr lang="en-US" sz="1800">
                <a:solidFill>
                  <a:srgbClr val="000000"/>
                </a:solidFill>
                <a:effectLst/>
                <a:latin typeface="Calibri" panose="020F0502020204030204" pitchFamily="34" charset="0"/>
                <a:ea typeface="Calibri" panose="020F0502020204030204" pitchFamily="34" charset="0"/>
              </a:rPr>
              <a:t> inspired the creation of linking perceptrons together, creating networks... Neural networks! In this module’s exercise, we will create our own perceptron and take it for a spin!</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23</a:t>
            </a:fld>
            <a:endParaRPr lang="en-US"/>
          </a:p>
        </p:txBody>
      </p:sp>
    </p:spTree>
    <p:extLst>
      <p:ext uri="{BB962C8B-B14F-4D97-AF65-F5344CB8AC3E}">
        <p14:creationId xmlns:p14="http://schemas.microsoft.com/office/powerpoint/2010/main" val="945085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24</a:t>
            </a:fld>
            <a:endParaRPr lang="en-US"/>
          </a:p>
        </p:txBody>
      </p:sp>
    </p:spTree>
    <p:extLst>
      <p:ext uri="{BB962C8B-B14F-4D97-AF65-F5344CB8AC3E}">
        <p14:creationId xmlns:p14="http://schemas.microsoft.com/office/powerpoint/2010/main" val="554670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Network Capacity:</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Network capacity refers to the complexity or flexibility of a neural network to capture patterns in data. A network with higher capacity can model more intricate relationships but is also more prone to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overfitting</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meaning it might perform well on training data but poorly on unseen data. Factors affecting capacity include:</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layers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number of neurons in each layer</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Symbol" panose="05050102010706020507" pitchFamily="18" charset="2"/>
              <a:buChar cha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type of activation functions used</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25</a:t>
            </a:fld>
            <a:endParaRPr lang="en-US"/>
          </a:p>
        </p:txBody>
      </p:sp>
    </p:spTree>
    <p:extLst>
      <p:ext uri="{BB962C8B-B14F-4D97-AF65-F5344CB8AC3E}">
        <p14:creationId xmlns:p14="http://schemas.microsoft.com/office/powerpoint/2010/main" val="3657870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0585222-9165-C245-A7AE-8FF9838EE23D}" type="slidenum">
              <a:rPr lang="en-US" smtClean="0"/>
              <a:t>26</a:t>
            </a:fld>
            <a:endParaRPr lang="en-US"/>
          </a:p>
        </p:txBody>
      </p:sp>
    </p:spTree>
    <p:extLst>
      <p:ext uri="{BB962C8B-B14F-4D97-AF65-F5344CB8AC3E}">
        <p14:creationId xmlns:p14="http://schemas.microsoft.com/office/powerpoint/2010/main" val="2763722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Inputs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Each neuron receives one or more inputs. These can be raw data values (in the input layer) or the outputs from neurons in previous layers.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Weights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Associated with each input is a weight. Weights are crucial numerical parameters in neural networks and determine the importance or influence of a particular input on the neuron's output. They are adjusted during the training process (specifically, during</a:t>
            </a: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back-propagation</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to minimize the error in the network's predictions. Back-propagation and training in general are explained in more detail later in this module. The inputs and weights are multiplied and added together.</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Bias</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This numerical parameter is added to the sum of all the input by weight products. The bias allows the neuron to shift its sum, enabling more complex representations. It is like an intercept in linear regression.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pPr>
            <a:r>
              <a:rPr lang="en-US" sz="1800" b="1">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Activation Function</a:t>
            </a:r>
            <a:r>
              <a:rPr lang="en-US" sz="1800">
                <a:solidFill>
                  <a:srgbClr val="000000"/>
                </a:solidFill>
                <a:effectLst/>
                <a:highlight>
                  <a:srgbClr val="FFFF00"/>
                </a:highlight>
                <a:latin typeface="Calibri" panose="020F0502020204030204" pitchFamily="34" charset="0"/>
                <a:ea typeface="Calibri" panose="020F0502020204030204" pitchFamily="34" charset="0"/>
                <a:cs typeface="Calibri" panose="020F0502020204030204" pitchFamily="34" charset="0"/>
              </a:rPr>
              <a:t>: After summing the weighted inputs and the bias, the result is passed through an activation function. This function can introduce non-linearity to the model, allowing the network to capture complex relationships in the data.</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10</a:t>
            </a:fld>
            <a:endParaRPr lang="en-US"/>
          </a:p>
        </p:txBody>
      </p:sp>
    </p:spTree>
    <p:extLst>
      <p:ext uri="{BB962C8B-B14F-4D97-AF65-F5344CB8AC3E}">
        <p14:creationId xmlns:p14="http://schemas.microsoft.com/office/powerpoint/2010/main" val="351802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a:solidFill>
                  <a:srgbClr val="000000"/>
                </a:solidFill>
                <a:effectLst/>
                <a:latin typeface="Calibri" panose="020F0502020204030204" pitchFamily="34" charset="0"/>
                <a:ea typeface="Calibri" panose="020F0502020204030204" pitchFamily="34" charset="0"/>
              </a:rPr>
              <a:t>Activation functions introduce non-linearity to the model, allowing neural networks to capture complex relationships and patterns in the data. Without them, no matter how deep the network, it would behave like a linear model, limiting its predictive power. As an analogy, imagine building a complex structure out of blocks. If you only use straight pieces, you're limited in what shapes you can create. But introduce some curved or angled pieces (akin to activation functions), and suddenly, you can build intricate and varied designs.</a:t>
            </a:r>
          </a:p>
          <a:p>
            <a:pPr marL="0" marR="0" lvl="0" indent="0">
              <a:lnSpc>
                <a:spcPct val="107000"/>
              </a:lnSpc>
              <a:spcBef>
                <a:spcPts val="0"/>
              </a:spcBef>
              <a:spcAft>
                <a:spcPts val="0"/>
              </a:spcAft>
              <a:buFont typeface="+mj-lt"/>
              <a:buNone/>
            </a:pPr>
            <a:endParaRPr lang="en-US" sz="1800">
              <a:solidFill>
                <a:srgbClr val="000000"/>
              </a:solidFill>
              <a:effectLst/>
              <a:latin typeface="Calibri" panose="020F0502020204030204" pitchFamily="34" charset="0"/>
              <a:ea typeface="Calibri" panose="020F0502020204030204" pitchFamily="34" charset="0"/>
              <a:cs typeface="Arial" panose="020B0604020202020204" pitchFamily="34" charset="0"/>
            </a:endParaRPr>
          </a:p>
          <a:p>
            <a:r>
              <a:rPr lang="en-US" sz="1800"/>
              <a:t>Our first activation function is the simple perceptron or step function.  When its input is less than or equal to zero, the perceptron outputs 0.  If the input becomes positive – even by a tiny amount – the perceptron outputs a 1.  But this sudden and extreme transition is not ideal for training.  Essentially, the neuron has no finesse – it’s either yelling or its silent. </a:t>
            </a:r>
          </a:p>
          <a:p>
            <a:endParaRPr lang="en-US" sz="1800"/>
          </a:p>
          <a:p>
            <a:r>
              <a:rPr lang="en-US" sz="1800"/>
              <a:t>Think about it like this.  In real life, learning is generally incremental, consisting of a series of small steps towards mastery.  Complete understanding rarely happens in an instant.  The same holds true in deep learning.  Ideally, we’d like to move along a gradient, capable of reflecting small learning adjustments.</a:t>
            </a: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12</a:t>
            </a:fld>
            <a:endParaRPr lang="en-US"/>
          </a:p>
        </p:txBody>
      </p:sp>
    </p:spTree>
    <p:extLst>
      <p:ext uri="{BB962C8B-B14F-4D97-AF65-F5344CB8AC3E}">
        <p14:creationId xmlns:p14="http://schemas.microsoft.com/office/powerpoint/2010/main" val="1752247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b="0">
                <a:effectLst/>
                <a:latin typeface="Calibri" panose="020F0502020204030204" pitchFamily="34" charset="0"/>
                <a:ea typeface="Calibri" panose="020F0502020204030204" pitchFamily="34" charset="0"/>
                <a:cs typeface="Arial" panose="020B0604020202020204" pitchFamily="34" charset="0"/>
              </a:rPr>
              <a:t>The step function has largely been replaced by some other common activation functions:</a:t>
            </a:r>
          </a:p>
          <a:p>
            <a:pPr marL="0" marR="0" lvl="0" indent="0">
              <a:lnSpc>
                <a:spcPct val="107000"/>
              </a:lnSpc>
              <a:spcBef>
                <a:spcPts val="0"/>
              </a:spcBef>
              <a:spcAft>
                <a:spcPts val="0"/>
              </a:spcAft>
              <a:buFont typeface="+mj-lt"/>
              <a:buNone/>
            </a:pPr>
            <a:endParaRPr lang="en-US" sz="1800" b="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err="1">
                <a:effectLst/>
                <a:latin typeface="Calibri" panose="020F0502020204030204" pitchFamily="34" charset="0"/>
                <a:ea typeface="Calibri" panose="020F0502020204030204" pitchFamily="34" charset="0"/>
                <a:cs typeface="Arial" panose="020B0604020202020204" pitchFamily="34" charset="0"/>
              </a:rPr>
              <a:t>ReLU</a:t>
            </a:r>
            <a:r>
              <a:rPr lang="en-US" sz="1800" b="1">
                <a:effectLst/>
                <a:latin typeface="Calibri" panose="020F0502020204030204" pitchFamily="34" charset="0"/>
                <a:ea typeface="Calibri" panose="020F0502020204030204" pitchFamily="34" charset="0"/>
                <a:cs typeface="Arial" panose="020B0604020202020204" pitchFamily="34" charset="0"/>
              </a:rPr>
              <a:t> (Rectified Linear Unit) Function:</a:t>
            </a:r>
            <a:r>
              <a:rPr lang="en-US" sz="1800">
                <a:effectLst/>
                <a:latin typeface="Calibri" panose="020F0502020204030204" pitchFamily="34" charset="0"/>
                <a:ea typeface="Calibri" panose="020F0502020204030204" pitchFamily="34" charset="0"/>
                <a:cs typeface="Arial" panose="020B0604020202020204" pitchFamily="34" charset="0"/>
              </a:rPr>
              <a:t> The </a:t>
            </a:r>
            <a:r>
              <a:rPr lang="en-US" sz="1800" err="1">
                <a:effectLst/>
                <a:latin typeface="Calibri" panose="020F0502020204030204" pitchFamily="34" charset="0"/>
                <a:ea typeface="Calibri" panose="020F0502020204030204" pitchFamily="34" charset="0"/>
                <a:cs typeface="Arial" panose="020B0604020202020204" pitchFamily="34" charset="0"/>
              </a:rPr>
              <a:t>ReLU</a:t>
            </a:r>
            <a:r>
              <a:rPr lang="en-US" sz="1800">
                <a:effectLst/>
                <a:latin typeface="Calibri" panose="020F0502020204030204" pitchFamily="34" charset="0"/>
                <a:ea typeface="Calibri" panose="020F0502020204030204" pitchFamily="34" charset="0"/>
                <a:cs typeface="Arial" panose="020B0604020202020204" pitchFamily="34" charset="0"/>
              </a:rPr>
              <a:t> (rectified linear unit) function outputs 0 for all negative inputs; otherwise, the output is the input. The </a:t>
            </a:r>
            <a:r>
              <a:rPr lang="en-US" sz="1800" err="1">
                <a:effectLst/>
                <a:latin typeface="Calibri" panose="020F0502020204030204" pitchFamily="34" charset="0"/>
                <a:ea typeface="Calibri" panose="020F0502020204030204" pitchFamily="34" charset="0"/>
                <a:cs typeface="Arial" panose="020B0604020202020204" pitchFamily="34" charset="0"/>
              </a:rPr>
              <a:t>ReLU</a:t>
            </a:r>
            <a:r>
              <a:rPr lang="en-US" sz="1800">
                <a:effectLst/>
                <a:latin typeface="Calibri" panose="020F0502020204030204" pitchFamily="34" charset="0"/>
                <a:ea typeface="Calibri" panose="020F0502020204030204" pitchFamily="34" charset="0"/>
                <a:cs typeface="Arial" panose="020B0604020202020204" pitchFamily="34" charset="0"/>
              </a:rPr>
              <a:t> activation function has recently become quite popular because it’s simple and trains exceptionally well. The angles it outputs allow it to model linear functions and make excellent approximations of curves if there is enough capacity in the network.</a:t>
            </a:r>
          </a:p>
          <a:p>
            <a:pPr marL="342900" marR="0" lvl="0" indent="-342900" algn="l" defTabSz="914400" rtl="0" eaLnBrk="1" fontAlgn="auto" latinLnBrk="0" hangingPunct="1">
              <a:lnSpc>
                <a:spcPct val="107000"/>
              </a:lnSpc>
              <a:spcBef>
                <a:spcPts val="0"/>
              </a:spcBef>
              <a:spcAft>
                <a:spcPts val="0"/>
              </a:spcAft>
              <a:buClrTx/>
              <a:buSzTx/>
              <a:buFont typeface="+mj-lt"/>
              <a:buAutoNum type="arabicPeriod"/>
              <a:tabLst/>
              <a:defRPr/>
            </a:pPr>
            <a:r>
              <a:rPr lang="en-US" sz="1800" b="1">
                <a:effectLst/>
                <a:latin typeface="Calibri" panose="020F0502020204030204" pitchFamily="34" charset="0"/>
                <a:ea typeface="Calibri" panose="020F0502020204030204" pitchFamily="34" charset="0"/>
                <a:cs typeface="Arial" panose="020B0604020202020204" pitchFamily="34" charset="0"/>
              </a:rPr>
              <a:t>tanh Function</a:t>
            </a:r>
            <a:r>
              <a:rPr lang="en-US" sz="1800">
                <a:effectLst/>
                <a:latin typeface="Calibri" panose="020F0502020204030204" pitchFamily="34" charset="0"/>
                <a:ea typeface="Calibri" panose="020F0502020204030204" pitchFamily="34" charset="0"/>
                <a:cs typeface="Arial" panose="020B0604020202020204" pitchFamily="34" charset="0"/>
              </a:rPr>
              <a:t>: The output of the tanh is a hyperbolic tangent and looks like the sigmoid function.  It has that same S-shape.  But there are differences.  For example, the TANH function returns a value of −1 for extremely negative inputs.</a:t>
            </a:r>
          </a:p>
          <a:p>
            <a:pPr marL="342900" marR="0" lvl="0" indent="-342900">
              <a:lnSpc>
                <a:spcPct val="107000"/>
              </a:lnSpc>
              <a:spcBef>
                <a:spcPts val="0"/>
              </a:spcBef>
              <a:spcAft>
                <a:spcPts val="0"/>
              </a:spcAft>
              <a:buFont typeface="+mj-lt"/>
              <a:buAutoNum type="arabicPeriod"/>
            </a:pPr>
            <a:r>
              <a:rPr lang="en-US" sz="1800" b="1">
                <a:effectLst/>
                <a:latin typeface="Calibri" panose="020F0502020204030204" pitchFamily="34" charset="0"/>
                <a:ea typeface="Calibri" panose="020F0502020204030204" pitchFamily="34" charset="0"/>
                <a:cs typeface="Arial" panose="020B0604020202020204" pitchFamily="34" charset="0"/>
              </a:rPr>
              <a:t>Sigmoid (or Logistic) Function:</a:t>
            </a:r>
            <a:r>
              <a:rPr lang="en-US" sz="1800">
                <a:effectLst/>
                <a:latin typeface="Calibri" panose="020F0502020204030204" pitchFamily="34" charset="0"/>
                <a:ea typeface="Calibri" panose="020F0502020204030204" pitchFamily="34" charset="0"/>
                <a:cs typeface="Arial" panose="020B0604020202020204" pitchFamily="34" charset="0"/>
              </a:rPr>
              <a:t> The sigmoid function – also known as the logistic function – returns a 0 value for extremely negative inputs and a value of 1 for extremely positive inputs.  This function is called sigmoid because it resembles the curve of an S shape. Because of its binary output, this function works well for binary classifiers that are separated by a curved line rather than a straight one.</a:t>
            </a: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13</a:t>
            </a:fld>
            <a:endParaRPr lang="en-US"/>
          </a:p>
        </p:txBody>
      </p:sp>
    </p:spTree>
    <p:extLst>
      <p:ext uri="{BB962C8B-B14F-4D97-AF65-F5344CB8AC3E}">
        <p14:creationId xmlns:p14="http://schemas.microsoft.com/office/powerpoint/2010/main" val="2904560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We make them up! At first, at least.</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Weights and biases are initialized, often with some form of randomness, and then iteratively adjusted using the training data to minimize 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network's prediction error</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This adjustment process uses 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gradients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derived from 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loss function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to guide the updates.</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800"/>
              </a:spcAft>
              <a:buFont typeface="+mj-lt"/>
              <a:buNone/>
            </a:pPr>
            <a:endPar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nSpc>
                <a:spcPct val="107000"/>
              </a:lnSpc>
              <a:spcBef>
                <a:spcPts val="0"/>
              </a:spcBef>
              <a:spcAft>
                <a:spcPts val="800"/>
              </a:spcAft>
              <a:buFont typeface="+mj-lt"/>
              <a:buNone/>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Random Initialization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Weights are typically initialized with small random values. This breaks the symmetry, ensuring that each neuron learns something different from the start. If all weights started with the same value, all neurons in each layer would update identically, making them redundant.</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0"/>
              </a:spcAft>
              <a:buClrTx/>
              <a:buSzTx/>
              <a:buFont typeface="+mj-lt"/>
              <a:buNone/>
              <a:tabLst/>
              <a:defRPr/>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Bias Initialization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Biases can be initialized to zero or small values. Starting with zero is often acceptable since the random weights already introduce the asymmetry.</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15</a:t>
            </a:fld>
            <a:endParaRPr lang="en-US"/>
          </a:p>
        </p:txBody>
      </p:sp>
    </p:spTree>
    <p:extLst>
      <p:ext uri="{BB962C8B-B14F-4D97-AF65-F5344CB8AC3E}">
        <p14:creationId xmlns:p14="http://schemas.microsoft.com/office/powerpoint/2010/main" val="3210352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800"/>
              </a:spcAft>
              <a:buFont typeface="+mj-lt"/>
              <a:buNone/>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are methods for initializing starting weights and biases that aren’t random, but we won’t go into that much here. Later, we will explore the powerful concept of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Transfer Learning. Transfer Learning</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is a method of using the starting weights from a pre-trained model, and then doing a training pass with a new, additional dataset and/or new model layers!</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16</a:t>
            </a:fld>
            <a:endParaRPr lang="en-US"/>
          </a:p>
        </p:txBody>
      </p:sp>
    </p:spTree>
    <p:extLst>
      <p:ext uri="{BB962C8B-B14F-4D97-AF65-F5344CB8AC3E}">
        <p14:creationId xmlns:p14="http://schemas.microsoft.com/office/powerpoint/2010/main" val="143977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07000"/>
              </a:lnSpc>
              <a:spcBef>
                <a:spcPts val="0"/>
              </a:spcBef>
              <a:spcAft>
                <a:spcPts val="0"/>
              </a:spcAft>
              <a:buFont typeface="+mj-lt"/>
              <a:buNone/>
            </a:pPr>
            <a:r>
              <a:rPr lang="en-US" sz="1800" b="0">
                <a:solidFill>
                  <a:srgbClr val="000000"/>
                </a:solidFill>
                <a:effectLst/>
                <a:latin typeface="Calibri" panose="020F0502020204030204" pitchFamily="34" charset="0"/>
                <a:ea typeface="Calibri" panose="020F0502020204030204" pitchFamily="34" charset="0"/>
                <a:cs typeface="Calibri" panose="020F0502020204030204" pitchFamily="34" charset="0"/>
              </a:rPr>
              <a:t>We’ve briefly covered network training in previous modules. Here’s a closer look at the process:</a:t>
            </a: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Forward Pass: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Input data is passed through the network layer by layer, using the current weights and biases to produce a prediction. In the last module, we had a model that could predict the class of a picture fed to it. During the training process, the forward pass was feeding images into the model and letting it guess what it “thought” it was “seeing.”</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Loss Calculation: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network's prediction is compared to the actual target values using a loss function, quantifying how far off the predictions are. In the pizza recognizer example, if the model guessed that a picture of a pizza was a “cat,” the loss function would tell the model it needed to adjust its weights and biases and try again.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Backward Pass (Backpropagation):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gradient</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of the loss function concerning each weight and bias is computed. We aren’t going to dive into the details, but this uses partial differential equations (from that Calculus class you may have taken long ago) to find the gradients (or tangents). These gradients indicate the direction and magnitude to adjust each parameter (weights and biases) to minimize the loss calculated by the loss function.</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0"/>
              </a:spcAft>
              <a:buFont typeface="+mj-lt"/>
              <a:buAutoNum type="arabicPeriod"/>
            </a:pP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Optimization:</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Weights and biases are adjusted to decrease the loss. The learning rate, a hyperparameter, determines the size of the adjustments. This step is the secret sauce for how networks learn: With each backward pass, the network (hopefully) gets a little more accurate with its predictions.</a:t>
            </a:r>
            <a:endPar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Font typeface="+mj-lt"/>
              <a:buAutoNum type="arabicPeriod"/>
            </a:pPr>
            <a:r>
              <a:rPr lang="en-US" sz="2800" b="1">
                <a:solidFill>
                  <a:srgbClr val="000000"/>
                </a:solidFill>
                <a:effectLst/>
                <a:latin typeface="Calibri" panose="020F0502020204030204" pitchFamily="34" charset="0"/>
                <a:ea typeface="Calibri" panose="020F0502020204030204" pitchFamily="34" charset="0"/>
                <a:cs typeface="Calibri" panose="020F0502020204030204" pitchFamily="34" charset="0"/>
              </a:rPr>
              <a:t>Iterative Process:</a:t>
            </a:r>
            <a:r>
              <a:rPr lang="en-US" sz="2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forward pass, loss calculation, backpropagation, and optimization steps are repeated multiple times (epochs) on the training data until the network converges to an optimal set of weights and biases or until a set number of epochs is reached.</a:t>
            </a:r>
            <a:r>
              <a:rPr lang="en-US" sz="2800">
                <a:effectLst/>
              </a:rPr>
              <a:t> </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18</a:t>
            </a:fld>
            <a:endParaRPr lang="en-US"/>
          </a:p>
        </p:txBody>
      </p:sp>
    </p:spTree>
    <p:extLst>
      <p:ext uri="{BB962C8B-B14F-4D97-AF65-F5344CB8AC3E}">
        <p14:creationId xmlns:p14="http://schemas.microsoft.com/office/powerpoint/2010/main" val="3668803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Arial" panose="020B0604020202020204" pitchFamily="34" charset="0"/>
              </a:rPr>
              <a:t>The 3D surface in this figure represents the loss surface for different sets of weights. While we draw this in 3D, this surface is highly dimensional, with as many dimensions as there are parameters (millions!). At each epoch, the loss is calculated. Each blue dot is the position on the loss surface at an epoch. The gradient and learning rate are used to calculate the direction and amount each parameter should be adjusted. The training data are re-evaluated, and the new loss is calculated. This process iterates repeatedly until the loss reaches a satisfactory level.</a:t>
            </a:r>
          </a:p>
          <a:p>
            <a:pPr marL="0" marR="0" algn="l">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Once a model is trained with its parameters adjusted, it can be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deployed</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 model is made available in a production environment to make predictions on new, unseen data, fed as input to the trained model. This could be on a server in a </a:t>
            </a:r>
            <a:r>
              <a:rPr lang="en-US" sz="1800" err="1">
                <a:solidFill>
                  <a:srgbClr val="000000"/>
                </a:solidFill>
                <a:effectLst/>
                <a:latin typeface="Calibri" panose="020F0502020204030204" pitchFamily="34" charset="0"/>
                <a:ea typeface="Calibri" panose="020F0502020204030204" pitchFamily="34" charset="0"/>
                <a:cs typeface="Calibri" panose="020F0502020204030204" pitchFamily="34" charset="0"/>
              </a:rPr>
              <a:t>Jupyter</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Notebook, a cloud platform, a mobile app, or any system where real-time or batch predictions are needed based on the model.</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lvl="0" indent="0">
              <a:lnSpc>
                <a:spcPct val="107000"/>
              </a:lnSpc>
              <a:spcBef>
                <a:spcPts val="0"/>
              </a:spcBef>
              <a:spcAft>
                <a:spcPts val="0"/>
              </a:spcAft>
              <a:buFont typeface="+mj-lt"/>
              <a:buNone/>
            </a:pP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19</a:t>
            </a:fld>
            <a:endParaRPr lang="en-US"/>
          </a:p>
        </p:txBody>
      </p:sp>
    </p:spTree>
    <p:extLst>
      <p:ext uri="{BB962C8B-B14F-4D97-AF65-F5344CB8AC3E}">
        <p14:creationId xmlns:p14="http://schemas.microsoft.com/office/powerpoint/2010/main" val="1253800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Individual neurons' simplicity and adaptability make them incredibly powerful when combined in layers to form neural networks. One of the most remarkable properties of neural networks is their ability to serve as "</a:t>
            </a:r>
            <a:r>
              <a:rPr lang="en-US" sz="1800" b="1">
                <a:solidFill>
                  <a:srgbClr val="000000"/>
                </a:solidFill>
                <a:effectLst/>
                <a:latin typeface="Calibri" panose="020F0502020204030204" pitchFamily="34" charset="0"/>
                <a:ea typeface="Calibri" panose="020F0502020204030204" pitchFamily="34" charset="0"/>
                <a:cs typeface="Calibri" panose="020F0502020204030204" pitchFamily="34" charset="0"/>
              </a:rPr>
              <a:t>universal approximators</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 Theoretically, a neural network (even with a single hidden layer, given enough neurons) can approximate </a:t>
            </a:r>
            <a:r>
              <a:rPr lang="en-US" sz="1800" i="1">
                <a:solidFill>
                  <a:srgbClr val="000000"/>
                </a:solidFill>
                <a:effectLst/>
                <a:latin typeface="Calibri" panose="020F0502020204030204" pitchFamily="34" charset="0"/>
                <a:ea typeface="Calibri" panose="020F0502020204030204" pitchFamily="34" charset="0"/>
                <a:cs typeface="Calibri" panose="020F0502020204030204" pitchFamily="34" charset="0"/>
              </a:rPr>
              <a:t>any </a:t>
            </a: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continuous function to a desired level of accuracy. In other words, they can model and represent a vast range of intricate patterns, behaviors, and relationships in data.</a:t>
            </a:r>
            <a:endParaRPr lang="en-US" sz="18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800">
                <a:solidFill>
                  <a:srgbClr val="000000"/>
                </a:solidFill>
                <a:effectLst/>
                <a:latin typeface="Calibri" panose="020F0502020204030204" pitchFamily="34" charset="0"/>
                <a:ea typeface="Calibri" panose="020F0502020204030204" pitchFamily="34" charset="0"/>
                <a:cs typeface="Calibri" panose="020F0502020204030204" pitchFamily="34" charset="0"/>
              </a:rPr>
              <a:t>The concept of universal approximation underscores the potential and versatility of neural networks. By adjusting the weights and biases during training, a neural network doesn't just adapt—it can model complex, non-linear relationships in the data, making it a tool of choice for numerous applications ranging from image recognition to financial forecasting.</a:t>
            </a:r>
            <a:endParaRPr lang="en-US" sz="1800">
              <a:effectLst/>
              <a:latin typeface="Calibri" panose="020F0502020204030204" pitchFamily="34" charset="0"/>
              <a:ea typeface="Calibri" panose="020F0502020204030204" pitchFamily="34"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0585222-9165-C245-A7AE-8FF9838EE23D}" type="slidenum">
              <a:rPr lang="en-US" smtClean="0"/>
              <a:t>21</a:t>
            </a:fld>
            <a:endParaRPr lang="en-US"/>
          </a:p>
        </p:txBody>
      </p:sp>
    </p:spTree>
    <p:extLst>
      <p:ext uri="{BB962C8B-B14F-4D97-AF65-F5344CB8AC3E}">
        <p14:creationId xmlns:p14="http://schemas.microsoft.com/office/powerpoint/2010/main" val="3388004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74D7054-063B-B530-B14F-0A456C42C54C}"/>
              </a:ext>
            </a:extLst>
          </p:cNvPr>
          <p:cNvSpPr>
            <a:spLocks noGrp="1"/>
          </p:cNvSpPr>
          <p:nvPr>
            <p:ph type="subTitle" idx="1"/>
          </p:nvPr>
        </p:nvSpPr>
        <p:spPr>
          <a:xfrm>
            <a:off x="597762" y="5105341"/>
            <a:ext cx="9144000" cy="944592"/>
          </a:xfrm>
        </p:spPr>
        <p:txBody>
          <a:bodyPr>
            <a:normAutofit/>
          </a:bodyPr>
          <a:lstStyle>
            <a:lvl1pPr marL="0" indent="0" algn="l">
              <a:buNone/>
              <a:defRPr sz="2800" b="0">
                <a:solidFill>
                  <a:srgbClr val="57576B"/>
                </a:solidFill>
                <a:latin typeface="Avenir Black"/>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7" name="Picture 6" descr="Practicum AI logo with subtitle &quot;building AI knowledge&quot;">
            <a:extLst>
              <a:ext uri="{FF2B5EF4-FFF2-40B4-BE49-F238E27FC236}">
                <a16:creationId xmlns:a16="http://schemas.microsoft.com/office/drawing/2014/main" id="{348522FD-CF56-4A0F-BD19-77D5E476E7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327" y="3074748"/>
            <a:ext cx="7772400" cy="2109073"/>
          </a:xfrm>
          <a:prstGeom prst="rect">
            <a:avLst/>
          </a:prstGeom>
        </p:spPr>
      </p:pic>
    </p:spTree>
    <p:extLst>
      <p:ext uri="{BB962C8B-B14F-4D97-AF65-F5344CB8AC3E}">
        <p14:creationId xmlns:p14="http://schemas.microsoft.com/office/powerpoint/2010/main" val="2817159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51111-A733-A007-0C03-32B4F3D0A7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CFDDE7-7F81-EA83-4AA8-4A2DFC6A8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635AE-8EBE-EE45-315E-F44617CB07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BCF7317-0C75-A5D9-D256-7A45A60EC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9C3C56-6CE2-2A8F-740E-DD160207C1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8729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8D0FC-2D24-5575-ADC4-B2E0B8EDC4F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38702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4953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7BC8-1C7A-D67A-8AAF-08DE8B7577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3F2731-1D0F-74FB-78C8-4DCB2E8550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0926AC-3751-9B7C-785A-E407EFF4C1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56407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2C2BB8-7EF6-4E07-B8B4-1A0ABE93489C}"/>
              </a:ext>
            </a:extLst>
          </p:cNvPr>
          <p:cNvGrpSpPr/>
          <p:nvPr userDrawn="1"/>
        </p:nvGrpSpPr>
        <p:grpSpPr>
          <a:xfrm rot="10454157">
            <a:off x="10825193" y="178507"/>
            <a:ext cx="1105690" cy="918099"/>
            <a:chOff x="7418717" y="1268412"/>
            <a:chExt cx="1105690" cy="918099"/>
          </a:xfrm>
        </p:grpSpPr>
        <p:pic>
          <p:nvPicPr>
            <p:cNvPr id="5" name="Picture 4">
              <a:extLst>
                <a:ext uri="{FF2B5EF4-FFF2-40B4-BE49-F238E27FC236}">
                  <a16:creationId xmlns:a16="http://schemas.microsoft.com/office/drawing/2014/main" id="{A79CB8F0-037D-4A08-8036-8B8375EF7C4C}"/>
                </a:ext>
              </a:extLst>
            </p:cNvPr>
            <p:cNvPicPr>
              <a:picLocks noChangeAspect="1"/>
            </p:cNvPicPr>
            <p:nvPr userDrawn="1"/>
          </p:nvPicPr>
          <p:blipFill>
            <a:blip r:embed="rId2"/>
            <a:stretch>
              <a:fillRect/>
            </a:stretch>
          </p:blipFill>
          <p:spPr>
            <a:xfrm>
              <a:off x="7418717" y="1268412"/>
              <a:ext cx="894558" cy="918099"/>
            </a:xfrm>
            <a:prstGeom prst="rect">
              <a:avLst/>
            </a:prstGeom>
          </p:spPr>
        </p:pic>
        <p:grpSp>
          <p:nvGrpSpPr>
            <p:cNvPr id="6" name="Group 5">
              <a:extLst>
                <a:ext uri="{FF2B5EF4-FFF2-40B4-BE49-F238E27FC236}">
                  <a16:creationId xmlns:a16="http://schemas.microsoft.com/office/drawing/2014/main" id="{35A49B3E-FC35-4433-8920-BC67E60FCDBE}"/>
                </a:ext>
              </a:extLst>
            </p:cNvPr>
            <p:cNvGrpSpPr/>
            <p:nvPr userDrawn="1"/>
          </p:nvGrpSpPr>
          <p:grpSpPr>
            <a:xfrm>
              <a:off x="8126381" y="1344743"/>
              <a:ext cx="398026" cy="480792"/>
              <a:chOff x="5063706" y="603849"/>
              <a:chExt cx="612475" cy="739834"/>
            </a:xfrm>
          </p:grpSpPr>
          <p:pic>
            <p:nvPicPr>
              <p:cNvPr id="8" name="Picture 7">
                <a:extLst>
                  <a:ext uri="{FF2B5EF4-FFF2-40B4-BE49-F238E27FC236}">
                    <a16:creationId xmlns:a16="http://schemas.microsoft.com/office/drawing/2014/main" id="{F6E6DE77-0311-43C6-8D54-813C951D2B1C}"/>
                  </a:ext>
                </a:extLst>
              </p:cNvPr>
              <p:cNvPicPr>
                <a:picLocks noChangeAspect="1"/>
              </p:cNvPicPr>
              <p:nvPr userDrawn="1"/>
            </p:nvPicPr>
            <p:blipFill rotWithShape="1">
              <a:blip r:embed="rId3"/>
              <a:srcRect l="20829" t="13839" r="6922" b="14489"/>
              <a:stretch/>
            </p:blipFill>
            <p:spPr>
              <a:xfrm>
                <a:off x="5063706" y="681487"/>
                <a:ext cx="612475" cy="662196"/>
              </a:xfrm>
              <a:prstGeom prst="rect">
                <a:avLst/>
              </a:prstGeom>
            </p:spPr>
          </p:pic>
          <p:sp>
            <p:nvSpPr>
              <p:cNvPr id="9" name="Rectangle 8">
                <a:extLst>
                  <a:ext uri="{FF2B5EF4-FFF2-40B4-BE49-F238E27FC236}">
                    <a16:creationId xmlns:a16="http://schemas.microsoft.com/office/drawing/2014/main" id="{FAB873E1-C9A0-44AE-B560-CFE404BE1907}"/>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5CC3B293-1101-3E43-B564-2C84D5295281}"/>
              </a:ext>
            </a:extLst>
          </p:cNvPr>
          <p:cNvSpPr>
            <a:spLocks noGrp="1"/>
          </p:cNvSpPr>
          <p:nvPr>
            <p:ph type="title"/>
          </p:nvPr>
        </p:nvSpPr>
        <p:spPr/>
        <p:txBody>
          <a:bodyPr>
            <a:normAutofit/>
          </a:bodyPr>
          <a:lstStyle>
            <a:lvl1pPr>
              <a:defRPr sz="3600" b="1">
                <a:solidFill>
                  <a:srgbClr val="30335D"/>
                </a:solidFill>
                <a:latin typeface="Avenir Black" panose="02000503020000020003"/>
              </a:defRPr>
            </a:lvl1pPr>
          </a:lstStyle>
          <a:p>
            <a:r>
              <a:rPr lang="en-US"/>
              <a:t>Click to edit Master title style</a:t>
            </a:r>
          </a:p>
        </p:txBody>
      </p:sp>
      <p:sp>
        <p:nvSpPr>
          <p:cNvPr id="3" name="Content Placeholder 2">
            <a:extLst>
              <a:ext uri="{FF2B5EF4-FFF2-40B4-BE49-F238E27FC236}">
                <a16:creationId xmlns:a16="http://schemas.microsoft.com/office/drawing/2014/main" id="{84924489-40C5-1289-18A8-117699F6AA43}"/>
              </a:ext>
            </a:extLst>
          </p:cNvPr>
          <p:cNvSpPr>
            <a:spLocks noGrp="1"/>
          </p:cNvSpPr>
          <p:nvPr>
            <p:ph idx="1"/>
          </p:nvPr>
        </p:nvSpPr>
        <p:spPr/>
        <p:txBody>
          <a:bodyPr/>
          <a:lstStyle>
            <a:lvl1pPr>
              <a:defRPr>
                <a:latin typeface="Avenir" panose="02000503020000020003"/>
              </a:defRPr>
            </a:lvl1pPr>
            <a:lvl2pPr>
              <a:defRPr>
                <a:latin typeface="Avenir" panose="02000503020000020003"/>
              </a:defRPr>
            </a:lvl2pPr>
            <a:lvl3pPr>
              <a:defRPr sz="2400">
                <a:latin typeface="Avenir" panose="02000503020000020003"/>
              </a:defRPr>
            </a:lvl3pPr>
            <a:lvl4pPr>
              <a:defRPr sz="2200">
                <a:latin typeface="Avenir" panose="02000503020000020003"/>
              </a:defRPr>
            </a:lvl4pPr>
            <a:lvl5pPr>
              <a:defRPr sz="2000">
                <a:latin typeface="Avenir" panose="02000503020000020003"/>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a:extLst>
              <a:ext uri="{FF2B5EF4-FFF2-40B4-BE49-F238E27FC236}">
                <a16:creationId xmlns:a16="http://schemas.microsoft.com/office/drawing/2014/main" id="{4A3765D3-0E96-494A-B90C-D8E3461F5B94}"/>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0" name="Picture 9">
            <a:extLst>
              <a:ext uri="{FF2B5EF4-FFF2-40B4-BE49-F238E27FC236}">
                <a16:creationId xmlns:a16="http://schemas.microsoft.com/office/drawing/2014/main" id="{757DFCC2-9303-4155-B678-DF2FEF6A7B8C}"/>
              </a:ext>
            </a:extLst>
          </p:cNvPr>
          <p:cNvPicPr>
            <a:picLocks noChangeAspect="1"/>
          </p:cNvPicPr>
          <p:nvPr userDrawn="1"/>
        </p:nvPicPr>
        <p:blipFill>
          <a:blip r:embed="rId5"/>
          <a:stretch>
            <a:fillRect/>
          </a:stretch>
        </p:blipFill>
        <p:spPr>
          <a:xfrm rot="15963087">
            <a:off x="440093" y="6116637"/>
            <a:ext cx="447675" cy="390525"/>
          </a:xfrm>
          <a:prstGeom prst="rect">
            <a:avLst/>
          </a:prstGeom>
        </p:spPr>
      </p:pic>
    </p:spTree>
    <p:extLst>
      <p:ext uri="{BB962C8B-B14F-4D97-AF65-F5344CB8AC3E}">
        <p14:creationId xmlns:p14="http://schemas.microsoft.com/office/powerpoint/2010/main" val="103836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FA620CC4-ACB0-4717-A635-90507D6A24FA}"/>
              </a:ext>
            </a:extLst>
          </p:cNvPr>
          <p:cNvSpPr/>
          <p:nvPr userDrawn="1"/>
        </p:nvSpPr>
        <p:spPr>
          <a:xfrm>
            <a:off x="865159" y="427561"/>
            <a:ext cx="10712346" cy="5794566"/>
          </a:xfrm>
          <a:custGeom>
            <a:avLst/>
            <a:gdLst>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47325 w 6737574"/>
              <a:gd name="connsiteY51" fmla="*/ 8627 h 2087593"/>
              <a:gd name="connsiteX52" fmla="*/ 630072 w 6737574"/>
              <a:gd name="connsiteY52" fmla="*/ 43133 h 2087593"/>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94598 w 6737574"/>
              <a:gd name="connsiteY51" fmla="*/ 13103 h 2087593"/>
              <a:gd name="connsiteX52" fmla="*/ 630072 w 6737574"/>
              <a:gd name="connsiteY52" fmla="*/ 43133 h 2087593"/>
              <a:gd name="connsiteX0" fmla="*/ 630072 w 6737574"/>
              <a:gd name="connsiteY0" fmla="*/ 43133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51" fmla="*/ 630072 w 6737574"/>
              <a:gd name="connsiteY51" fmla="*/ 43133 h 2087593"/>
              <a:gd name="connsiteX0" fmla="*/ 681831 w 6737574"/>
              <a:gd name="connsiteY0" fmla="*/ 0 h 2087593"/>
              <a:gd name="connsiteX1" fmla="*/ 630072 w 6737574"/>
              <a:gd name="connsiteY1" fmla="*/ 43133 h 2087593"/>
              <a:gd name="connsiteX2" fmla="*/ 517929 w 6737574"/>
              <a:gd name="connsiteY2" fmla="*/ 112144 h 2087593"/>
              <a:gd name="connsiteX3" fmla="*/ 336774 w 6737574"/>
              <a:gd name="connsiteY3" fmla="*/ 310551 h 2087593"/>
              <a:gd name="connsiteX4" fmla="*/ 285016 w 6737574"/>
              <a:gd name="connsiteY4" fmla="*/ 422695 h 2087593"/>
              <a:gd name="connsiteX5" fmla="*/ 250510 w 6737574"/>
              <a:gd name="connsiteY5" fmla="*/ 698740 h 2087593"/>
              <a:gd name="connsiteX6" fmla="*/ 95235 w 6737574"/>
              <a:gd name="connsiteY6" fmla="*/ 905774 h 2087593"/>
              <a:gd name="connsiteX7" fmla="*/ 43476 w 6737574"/>
              <a:gd name="connsiteY7" fmla="*/ 966159 h 2087593"/>
              <a:gd name="connsiteX8" fmla="*/ 344 w 6737574"/>
              <a:gd name="connsiteY8" fmla="*/ 1276710 h 2087593"/>
              <a:gd name="connsiteX9" fmla="*/ 52103 w 6737574"/>
              <a:gd name="connsiteY9" fmla="*/ 1561382 h 2087593"/>
              <a:gd name="connsiteX10" fmla="*/ 198752 w 6737574"/>
              <a:gd name="connsiteY10" fmla="*/ 1802921 h 2087593"/>
              <a:gd name="connsiteX11" fmla="*/ 681831 w 6737574"/>
              <a:gd name="connsiteY11" fmla="*/ 1975449 h 2087593"/>
              <a:gd name="connsiteX12" fmla="*/ 1363318 w 6737574"/>
              <a:gd name="connsiteY12" fmla="*/ 2078966 h 2087593"/>
              <a:gd name="connsiteX13" fmla="*/ 2726291 w 6737574"/>
              <a:gd name="connsiteY13" fmla="*/ 2087593 h 2087593"/>
              <a:gd name="connsiteX14" fmla="*/ 3312888 w 6737574"/>
              <a:gd name="connsiteY14" fmla="*/ 2061714 h 2087593"/>
              <a:gd name="connsiteX15" fmla="*/ 3580306 w 6737574"/>
              <a:gd name="connsiteY15" fmla="*/ 2053087 h 2087593"/>
              <a:gd name="connsiteX16" fmla="*/ 3933989 w 6737574"/>
              <a:gd name="connsiteY16" fmla="*/ 2070340 h 2087593"/>
              <a:gd name="connsiteX17" fmla="*/ 4261793 w 6737574"/>
              <a:gd name="connsiteY17" fmla="*/ 2078966 h 2087593"/>
              <a:gd name="connsiteX18" fmla="*/ 5210699 w 6737574"/>
              <a:gd name="connsiteY18" fmla="*/ 2070340 h 2087593"/>
              <a:gd name="connsiteX19" fmla="*/ 5711031 w 6737574"/>
              <a:gd name="connsiteY19" fmla="*/ 2018582 h 2087593"/>
              <a:gd name="connsiteX20" fmla="*/ 5883559 w 6737574"/>
              <a:gd name="connsiteY20" fmla="*/ 1984076 h 2087593"/>
              <a:gd name="connsiteX21" fmla="*/ 6021582 w 6737574"/>
              <a:gd name="connsiteY21" fmla="*/ 1915065 h 2087593"/>
              <a:gd name="connsiteX22" fmla="*/ 6332133 w 6737574"/>
              <a:gd name="connsiteY22" fmla="*/ 1656272 h 2087593"/>
              <a:gd name="connsiteX23" fmla="*/ 6409771 w 6737574"/>
              <a:gd name="connsiteY23" fmla="*/ 1570008 h 2087593"/>
              <a:gd name="connsiteX24" fmla="*/ 6427023 w 6737574"/>
              <a:gd name="connsiteY24" fmla="*/ 1526876 h 2087593"/>
              <a:gd name="connsiteX25" fmla="*/ 6461529 w 6737574"/>
              <a:gd name="connsiteY25" fmla="*/ 1319842 h 2087593"/>
              <a:gd name="connsiteX26" fmla="*/ 6582299 w 6737574"/>
              <a:gd name="connsiteY26" fmla="*/ 1155940 h 2087593"/>
              <a:gd name="connsiteX27" fmla="*/ 6677189 w 6737574"/>
              <a:gd name="connsiteY27" fmla="*/ 1000665 h 2087593"/>
              <a:gd name="connsiteX28" fmla="*/ 6737574 w 6737574"/>
              <a:gd name="connsiteY28" fmla="*/ 750499 h 2087593"/>
              <a:gd name="connsiteX29" fmla="*/ 6720322 w 6737574"/>
              <a:gd name="connsiteY29" fmla="*/ 664234 h 2087593"/>
              <a:gd name="connsiteX30" fmla="*/ 6659937 w 6737574"/>
              <a:gd name="connsiteY30" fmla="*/ 595223 h 2087593"/>
              <a:gd name="connsiteX31" fmla="*/ 6556420 w 6737574"/>
              <a:gd name="connsiteY31" fmla="*/ 517585 h 2087593"/>
              <a:gd name="connsiteX32" fmla="*/ 6176857 w 6737574"/>
              <a:gd name="connsiteY32" fmla="*/ 319178 h 2087593"/>
              <a:gd name="connsiteX33" fmla="*/ 6047461 w 6737574"/>
              <a:gd name="connsiteY33" fmla="*/ 267419 h 2087593"/>
              <a:gd name="connsiteX34" fmla="*/ 5900812 w 6737574"/>
              <a:gd name="connsiteY34" fmla="*/ 258793 h 2087593"/>
              <a:gd name="connsiteX35" fmla="*/ 5443612 w 6737574"/>
              <a:gd name="connsiteY35" fmla="*/ 189782 h 2087593"/>
              <a:gd name="connsiteX36" fmla="*/ 5271084 w 6737574"/>
              <a:gd name="connsiteY36" fmla="*/ 155276 h 2087593"/>
              <a:gd name="connsiteX37" fmla="*/ 3761461 w 6737574"/>
              <a:gd name="connsiteY37" fmla="*/ 224287 h 2087593"/>
              <a:gd name="connsiteX38" fmla="*/ 3459537 w 6737574"/>
              <a:gd name="connsiteY38" fmla="*/ 250166 h 2087593"/>
              <a:gd name="connsiteX39" fmla="*/ 2786676 w 6737574"/>
              <a:gd name="connsiteY39" fmla="*/ 189782 h 2087593"/>
              <a:gd name="connsiteX40" fmla="*/ 2415740 w 6737574"/>
              <a:gd name="connsiteY40" fmla="*/ 155276 h 2087593"/>
              <a:gd name="connsiteX41" fmla="*/ 2096563 w 6737574"/>
              <a:gd name="connsiteY41" fmla="*/ 129397 h 2087593"/>
              <a:gd name="connsiteX42" fmla="*/ 1967167 w 6737574"/>
              <a:gd name="connsiteY42" fmla="*/ 112144 h 2087593"/>
              <a:gd name="connsiteX43" fmla="*/ 1786012 w 6737574"/>
              <a:gd name="connsiteY43" fmla="*/ 77638 h 2087593"/>
              <a:gd name="connsiteX44" fmla="*/ 1622110 w 6737574"/>
              <a:gd name="connsiteY44" fmla="*/ 69012 h 2087593"/>
              <a:gd name="connsiteX45" fmla="*/ 1277054 w 6737574"/>
              <a:gd name="connsiteY45" fmla="*/ 60385 h 2087593"/>
              <a:gd name="connsiteX46" fmla="*/ 1156284 w 6737574"/>
              <a:gd name="connsiteY46" fmla="*/ 51759 h 2087593"/>
              <a:gd name="connsiteX47" fmla="*/ 1087272 w 6737574"/>
              <a:gd name="connsiteY47" fmla="*/ 34506 h 2087593"/>
              <a:gd name="connsiteX48" fmla="*/ 1026888 w 6737574"/>
              <a:gd name="connsiteY48" fmla="*/ 25880 h 2087593"/>
              <a:gd name="connsiteX49" fmla="*/ 983755 w 6737574"/>
              <a:gd name="connsiteY49" fmla="*/ 17253 h 2087593"/>
              <a:gd name="connsiteX50" fmla="*/ 681831 w 6737574"/>
              <a:gd name="connsiteY50" fmla="*/ 0 h 2087593"/>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557 h 2070897"/>
              <a:gd name="connsiteX1" fmla="*/ 630072 w 6737574"/>
              <a:gd name="connsiteY1" fmla="*/ 26437 h 2070897"/>
              <a:gd name="connsiteX2" fmla="*/ 517929 w 6737574"/>
              <a:gd name="connsiteY2" fmla="*/ 95448 h 2070897"/>
              <a:gd name="connsiteX3" fmla="*/ 336774 w 6737574"/>
              <a:gd name="connsiteY3" fmla="*/ 293855 h 2070897"/>
              <a:gd name="connsiteX4" fmla="*/ 285016 w 6737574"/>
              <a:gd name="connsiteY4" fmla="*/ 405999 h 2070897"/>
              <a:gd name="connsiteX5" fmla="*/ 250510 w 6737574"/>
              <a:gd name="connsiteY5" fmla="*/ 682044 h 2070897"/>
              <a:gd name="connsiteX6" fmla="*/ 95235 w 6737574"/>
              <a:gd name="connsiteY6" fmla="*/ 889078 h 2070897"/>
              <a:gd name="connsiteX7" fmla="*/ 43476 w 6737574"/>
              <a:gd name="connsiteY7" fmla="*/ 949463 h 2070897"/>
              <a:gd name="connsiteX8" fmla="*/ 344 w 6737574"/>
              <a:gd name="connsiteY8" fmla="*/ 1260014 h 2070897"/>
              <a:gd name="connsiteX9" fmla="*/ 52103 w 6737574"/>
              <a:gd name="connsiteY9" fmla="*/ 1544686 h 2070897"/>
              <a:gd name="connsiteX10" fmla="*/ 198752 w 6737574"/>
              <a:gd name="connsiteY10" fmla="*/ 1786225 h 2070897"/>
              <a:gd name="connsiteX11" fmla="*/ 681831 w 6737574"/>
              <a:gd name="connsiteY11" fmla="*/ 1958753 h 2070897"/>
              <a:gd name="connsiteX12" fmla="*/ 1363318 w 6737574"/>
              <a:gd name="connsiteY12" fmla="*/ 2062270 h 2070897"/>
              <a:gd name="connsiteX13" fmla="*/ 2726291 w 6737574"/>
              <a:gd name="connsiteY13" fmla="*/ 2070897 h 2070897"/>
              <a:gd name="connsiteX14" fmla="*/ 3312888 w 6737574"/>
              <a:gd name="connsiteY14" fmla="*/ 2045018 h 2070897"/>
              <a:gd name="connsiteX15" fmla="*/ 3580306 w 6737574"/>
              <a:gd name="connsiteY15" fmla="*/ 2036391 h 2070897"/>
              <a:gd name="connsiteX16" fmla="*/ 3933989 w 6737574"/>
              <a:gd name="connsiteY16" fmla="*/ 2053644 h 2070897"/>
              <a:gd name="connsiteX17" fmla="*/ 4261793 w 6737574"/>
              <a:gd name="connsiteY17" fmla="*/ 2062270 h 2070897"/>
              <a:gd name="connsiteX18" fmla="*/ 5210699 w 6737574"/>
              <a:gd name="connsiteY18" fmla="*/ 2053644 h 2070897"/>
              <a:gd name="connsiteX19" fmla="*/ 5711031 w 6737574"/>
              <a:gd name="connsiteY19" fmla="*/ 2001886 h 2070897"/>
              <a:gd name="connsiteX20" fmla="*/ 5883559 w 6737574"/>
              <a:gd name="connsiteY20" fmla="*/ 1967380 h 2070897"/>
              <a:gd name="connsiteX21" fmla="*/ 6021582 w 6737574"/>
              <a:gd name="connsiteY21" fmla="*/ 1898369 h 2070897"/>
              <a:gd name="connsiteX22" fmla="*/ 6332133 w 6737574"/>
              <a:gd name="connsiteY22" fmla="*/ 1639576 h 2070897"/>
              <a:gd name="connsiteX23" fmla="*/ 6409771 w 6737574"/>
              <a:gd name="connsiteY23" fmla="*/ 1553312 h 2070897"/>
              <a:gd name="connsiteX24" fmla="*/ 6427023 w 6737574"/>
              <a:gd name="connsiteY24" fmla="*/ 1510180 h 2070897"/>
              <a:gd name="connsiteX25" fmla="*/ 6461529 w 6737574"/>
              <a:gd name="connsiteY25" fmla="*/ 1303146 h 2070897"/>
              <a:gd name="connsiteX26" fmla="*/ 6582299 w 6737574"/>
              <a:gd name="connsiteY26" fmla="*/ 1139244 h 2070897"/>
              <a:gd name="connsiteX27" fmla="*/ 6677189 w 6737574"/>
              <a:gd name="connsiteY27" fmla="*/ 983969 h 2070897"/>
              <a:gd name="connsiteX28" fmla="*/ 6737574 w 6737574"/>
              <a:gd name="connsiteY28" fmla="*/ 733803 h 2070897"/>
              <a:gd name="connsiteX29" fmla="*/ 6720322 w 6737574"/>
              <a:gd name="connsiteY29" fmla="*/ 647538 h 2070897"/>
              <a:gd name="connsiteX30" fmla="*/ 6659937 w 6737574"/>
              <a:gd name="connsiteY30" fmla="*/ 578527 h 2070897"/>
              <a:gd name="connsiteX31" fmla="*/ 6556420 w 6737574"/>
              <a:gd name="connsiteY31" fmla="*/ 500889 h 2070897"/>
              <a:gd name="connsiteX32" fmla="*/ 6176857 w 6737574"/>
              <a:gd name="connsiteY32" fmla="*/ 302482 h 2070897"/>
              <a:gd name="connsiteX33" fmla="*/ 6047461 w 6737574"/>
              <a:gd name="connsiteY33" fmla="*/ 250723 h 2070897"/>
              <a:gd name="connsiteX34" fmla="*/ 5900812 w 6737574"/>
              <a:gd name="connsiteY34" fmla="*/ 242097 h 2070897"/>
              <a:gd name="connsiteX35" fmla="*/ 5443612 w 6737574"/>
              <a:gd name="connsiteY35" fmla="*/ 173086 h 2070897"/>
              <a:gd name="connsiteX36" fmla="*/ 5271084 w 6737574"/>
              <a:gd name="connsiteY36" fmla="*/ 138580 h 2070897"/>
              <a:gd name="connsiteX37" fmla="*/ 3761461 w 6737574"/>
              <a:gd name="connsiteY37" fmla="*/ 207591 h 2070897"/>
              <a:gd name="connsiteX38" fmla="*/ 3459537 w 6737574"/>
              <a:gd name="connsiteY38" fmla="*/ 233470 h 2070897"/>
              <a:gd name="connsiteX39" fmla="*/ 2786676 w 6737574"/>
              <a:gd name="connsiteY39" fmla="*/ 173086 h 2070897"/>
              <a:gd name="connsiteX40" fmla="*/ 2415740 w 6737574"/>
              <a:gd name="connsiteY40" fmla="*/ 138580 h 2070897"/>
              <a:gd name="connsiteX41" fmla="*/ 2096563 w 6737574"/>
              <a:gd name="connsiteY41" fmla="*/ 112701 h 2070897"/>
              <a:gd name="connsiteX42" fmla="*/ 1967167 w 6737574"/>
              <a:gd name="connsiteY42" fmla="*/ 95448 h 2070897"/>
              <a:gd name="connsiteX43" fmla="*/ 1786012 w 6737574"/>
              <a:gd name="connsiteY43" fmla="*/ 60942 h 2070897"/>
              <a:gd name="connsiteX44" fmla="*/ 1622110 w 6737574"/>
              <a:gd name="connsiteY44" fmla="*/ 52316 h 2070897"/>
              <a:gd name="connsiteX45" fmla="*/ 1277054 w 6737574"/>
              <a:gd name="connsiteY45" fmla="*/ 43689 h 2070897"/>
              <a:gd name="connsiteX46" fmla="*/ 1156284 w 6737574"/>
              <a:gd name="connsiteY46" fmla="*/ 35063 h 2070897"/>
              <a:gd name="connsiteX47" fmla="*/ 1087272 w 6737574"/>
              <a:gd name="connsiteY47" fmla="*/ 17810 h 2070897"/>
              <a:gd name="connsiteX48" fmla="*/ 1026888 w 6737574"/>
              <a:gd name="connsiteY48" fmla="*/ 9184 h 2070897"/>
              <a:gd name="connsiteX49" fmla="*/ 983755 w 6737574"/>
              <a:gd name="connsiteY49" fmla="*/ 557 h 2070897"/>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459537 w 6737574"/>
              <a:gd name="connsiteY38" fmla="*/ 233024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3290140 w 6737574"/>
              <a:gd name="connsiteY38" fmla="*/ 304635 h 2070451"/>
              <a:gd name="connsiteX39" fmla="*/ 2786676 w 6737574"/>
              <a:gd name="connsiteY39" fmla="*/ 172640 h 2070451"/>
              <a:gd name="connsiteX40" fmla="*/ 2415740 w 6737574"/>
              <a:gd name="connsiteY40" fmla="*/ 138134 h 2070451"/>
              <a:gd name="connsiteX41" fmla="*/ 2096563 w 6737574"/>
              <a:gd name="connsiteY41" fmla="*/ 112255 h 2070451"/>
              <a:gd name="connsiteX42" fmla="*/ 1967167 w 6737574"/>
              <a:gd name="connsiteY42" fmla="*/ 95002 h 2070451"/>
              <a:gd name="connsiteX43" fmla="*/ 1786012 w 6737574"/>
              <a:gd name="connsiteY43" fmla="*/ 60496 h 2070451"/>
              <a:gd name="connsiteX44" fmla="*/ 1622110 w 6737574"/>
              <a:gd name="connsiteY44" fmla="*/ 51870 h 2070451"/>
              <a:gd name="connsiteX45" fmla="*/ 1277054 w 6737574"/>
              <a:gd name="connsiteY45" fmla="*/ 43243 h 2070451"/>
              <a:gd name="connsiteX46" fmla="*/ 1156284 w 6737574"/>
              <a:gd name="connsiteY46" fmla="*/ 34617 h 2070451"/>
              <a:gd name="connsiteX47" fmla="*/ 1087272 w 6737574"/>
              <a:gd name="connsiteY47" fmla="*/ 17364 h 2070451"/>
              <a:gd name="connsiteX48" fmla="*/ 983755 w 6737574"/>
              <a:gd name="connsiteY48"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271084 w 6737574"/>
              <a:gd name="connsiteY36" fmla="*/ 138134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43612 w 6737574"/>
              <a:gd name="connsiteY35" fmla="*/ 172640 h 2070451"/>
              <a:gd name="connsiteX36" fmla="*/ 5176537 w 6737574"/>
              <a:gd name="connsiteY36" fmla="*/ 142610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431794 w 6737574"/>
              <a:gd name="connsiteY35" fmla="*/ 148024 h 2070451"/>
              <a:gd name="connsiteX36" fmla="*/ 5176537 w 6737574"/>
              <a:gd name="connsiteY36" fmla="*/ 142610 h 2070451"/>
              <a:gd name="connsiteX37" fmla="*/ 3761461 w 6737574"/>
              <a:gd name="connsiteY37" fmla="*/ 207145 h 2070451"/>
              <a:gd name="connsiteX38" fmla="*/ 2786676 w 6737574"/>
              <a:gd name="connsiteY38" fmla="*/ 172640 h 2070451"/>
              <a:gd name="connsiteX39" fmla="*/ 2415740 w 6737574"/>
              <a:gd name="connsiteY39" fmla="*/ 138134 h 2070451"/>
              <a:gd name="connsiteX40" fmla="*/ 2096563 w 6737574"/>
              <a:gd name="connsiteY40" fmla="*/ 112255 h 2070451"/>
              <a:gd name="connsiteX41" fmla="*/ 1967167 w 6737574"/>
              <a:gd name="connsiteY41" fmla="*/ 95002 h 2070451"/>
              <a:gd name="connsiteX42" fmla="*/ 1786012 w 6737574"/>
              <a:gd name="connsiteY42" fmla="*/ 60496 h 2070451"/>
              <a:gd name="connsiteX43" fmla="*/ 1622110 w 6737574"/>
              <a:gd name="connsiteY43" fmla="*/ 51870 h 2070451"/>
              <a:gd name="connsiteX44" fmla="*/ 1277054 w 6737574"/>
              <a:gd name="connsiteY44" fmla="*/ 43243 h 2070451"/>
              <a:gd name="connsiteX45" fmla="*/ 1156284 w 6737574"/>
              <a:gd name="connsiteY45" fmla="*/ 34617 h 2070451"/>
              <a:gd name="connsiteX46" fmla="*/ 1087272 w 6737574"/>
              <a:gd name="connsiteY46" fmla="*/ 17364 h 2070451"/>
              <a:gd name="connsiteX47" fmla="*/ 983755 w 6737574"/>
              <a:gd name="connsiteY47"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09771 w 6737574"/>
              <a:gd name="connsiteY23" fmla="*/ 1552866 h 2070451"/>
              <a:gd name="connsiteX24" fmla="*/ 6427023 w 6737574"/>
              <a:gd name="connsiteY24" fmla="*/ 1509734 h 2070451"/>
              <a:gd name="connsiteX25" fmla="*/ 6461529 w 6737574"/>
              <a:gd name="connsiteY25" fmla="*/ 1302700 h 2070451"/>
              <a:gd name="connsiteX26" fmla="*/ 6582299 w 6737574"/>
              <a:gd name="connsiteY26" fmla="*/ 1138798 h 2070451"/>
              <a:gd name="connsiteX27" fmla="*/ 6677189 w 6737574"/>
              <a:gd name="connsiteY27" fmla="*/ 983523 h 2070451"/>
              <a:gd name="connsiteX28" fmla="*/ 6737574 w 6737574"/>
              <a:gd name="connsiteY28" fmla="*/ 733357 h 2070451"/>
              <a:gd name="connsiteX29" fmla="*/ 6720322 w 6737574"/>
              <a:gd name="connsiteY29" fmla="*/ 647092 h 2070451"/>
              <a:gd name="connsiteX30" fmla="*/ 6659937 w 6737574"/>
              <a:gd name="connsiteY30" fmla="*/ 578081 h 2070451"/>
              <a:gd name="connsiteX31" fmla="*/ 6556420 w 6737574"/>
              <a:gd name="connsiteY31" fmla="*/ 500443 h 2070451"/>
              <a:gd name="connsiteX32" fmla="*/ 6176857 w 6737574"/>
              <a:gd name="connsiteY32" fmla="*/ 302036 h 2070451"/>
              <a:gd name="connsiteX33" fmla="*/ 6047461 w 6737574"/>
              <a:gd name="connsiteY33" fmla="*/ 250277 h 2070451"/>
              <a:gd name="connsiteX34" fmla="*/ 5900812 w 6737574"/>
              <a:gd name="connsiteY34" fmla="*/ 241651 h 2070451"/>
              <a:gd name="connsiteX35" fmla="*/ 5176537 w 6737574"/>
              <a:gd name="connsiteY35" fmla="*/ 142610 h 2070451"/>
              <a:gd name="connsiteX36" fmla="*/ 3761461 w 6737574"/>
              <a:gd name="connsiteY36" fmla="*/ 207145 h 2070451"/>
              <a:gd name="connsiteX37" fmla="*/ 2786676 w 6737574"/>
              <a:gd name="connsiteY37" fmla="*/ 172640 h 2070451"/>
              <a:gd name="connsiteX38" fmla="*/ 2415740 w 6737574"/>
              <a:gd name="connsiteY38" fmla="*/ 138134 h 2070451"/>
              <a:gd name="connsiteX39" fmla="*/ 2096563 w 6737574"/>
              <a:gd name="connsiteY39" fmla="*/ 112255 h 2070451"/>
              <a:gd name="connsiteX40" fmla="*/ 1967167 w 6737574"/>
              <a:gd name="connsiteY40" fmla="*/ 95002 h 2070451"/>
              <a:gd name="connsiteX41" fmla="*/ 1786012 w 6737574"/>
              <a:gd name="connsiteY41" fmla="*/ 60496 h 2070451"/>
              <a:gd name="connsiteX42" fmla="*/ 1622110 w 6737574"/>
              <a:gd name="connsiteY42" fmla="*/ 51870 h 2070451"/>
              <a:gd name="connsiteX43" fmla="*/ 1277054 w 6737574"/>
              <a:gd name="connsiteY43" fmla="*/ 43243 h 2070451"/>
              <a:gd name="connsiteX44" fmla="*/ 1156284 w 6737574"/>
              <a:gd name="connsiteY44" fmla="*/ 34617 h 2070451"/>
              <a:gd name="connsiteX45" fmla="*/ 1087272 w 6737574"/>
              <a:gd name="connsiteY45" fmla="*/ 17364 h 2070451"/>
              <a:gd name="connsiteX46" fmla="*/ 983755 w 6737574"/>
              <a:gd name="connsiteY46" fmla="*/ 111 h 2070451"/>
              <a:gd name="connsiteX0" fmla="*/ 983755 w 6737574"/>
              <a:gd name="connsiteY0" fmla="*/ 111 h 2070451"/>
              <a:gd name="connsiteX1" fmla="*/ 630072 w 6737574"/>
              <a:gd name="connsiteY1" fmla="*/ 25991 h 2070451"/>
              <a:gd name="connsiteX2" fmla="*/ 517929 w 6737574"/>
              <a:gd name="connsiteY2" fmla="*/ 95002 h 2070451"/>
              <a:gd name="connsiteX3" fmla="*/ 336774 w 6737574"/>
              <a:gd name="connsiteY3" fmla="*/ 293409 h 2070451"/>
              <a:gd name="connsiteX4" fmla="*/ 285016 w 6737574"/>
              <a:gd name="connsiteY4" fmla="*/ 405553 h 2070451"/>
              <a:gd name="connsiteX5" fmla="*/ 250510 w 6737574"/>
              <a:gd name="connsiteY5" fmla="*/ 681598 h 2070451"/>
              <a:gd name="connsiteX6" fmla="*/ 95235 w 6737574"/>
              <a:gd name="connsiteY6" fmla="*/ 888632 h 2070451"/>
              <a:gd name="connsiteX7" fmla="*/ 43476 w 6737574"/>
              <a:gd name="connsiteY7" fmla="*/ 949017 h 2070451"/>
              <a:gd name="connsiteX8" fmla="*/ 344 w 6737574"/>
              <a:gd name="connsiteY8" fmla="*/ 1259568 h 2070451"/>
              <a:gd name="connsiteX9" fmla="*/ 52103 w 6737574"/>
              <a:gd name="connsiteY9" fmla="*/ 1544240 h 2070451"/>
              <a:gd name="connsiteX10" fmla="*/ 198752 w 6737574"/>
              <a:gd name="connsiteY10" fmla="*/ 1785779 h 2070451"/>
              <a:gd name="connsiteX11" fmla="*/ 681831 w 6737574"/>
              <a:gd name="connsiteY11" fmla="*/ 1958307 h 2070451"/>
              <a:gd name="connsiteX12" fmla="*/ 1363318 w 6737574"/>
              <a:gd name="connsiteY12" fmla="*/ 2061824 h 2070451"/>
              <a:gd name="connsiteX13" fmla="*/ 2726291 w 6737574"/>
              <a:gd name="connsiteY13" fmla="*/ 2070451 h 2070451"/>
              <a:gd name="connsiteX14" fmla="*/ 3312888 w 6737574"/>
              <a:gd name="connsiteY14" fmla="*/ 2044572 h 2070451"/>
              <a:gd name="connsiteX15" fmla="*/ 3580306 w 6737574"/>
              <a:gd name="connsiteY15" fmla="*/ 2035945 h 2070451"/>
              <a:gd name="connsiteX16" fmla="*/ 3933989 w 6737574"/>
              <a:gd name="connsiteY16" fmla="*/ 2053198 h 2070451"/>
              <a:gd name="connsiteX17" fmla="*/ 4261793 w 6737574"/>
              <a:gd name="connsiteY17" fmla="*/ 2061824 h 2070451"/>
              <a:gd name="connsiteX18" fmla="*/ 5210699 w 6737574"/>
              <a:gd name="connsiteY18" fmla="*/ 2053198 h 2070451"/>
              <a:gd name="connsiteX19" fmla="*/ 5711031 w 6737574"/>
              <a:gd name="connsiteY19" fmla="*/ 2001440 h 2070451"/>
              <a:gd name="connsiteX20" fmla="*/ 5883559 w 6737574"/>
              <a:gd name="connsiteY20" fmla="*/ 1966934 h 2070451"/>
              <a:gd name="connsiteX21" fmla="*/ 6021582 w 6737574"/>
              <a:gd name="connsiteY21" fmla="*/ 1897923 h 2070451"/>
              <a:gd name="connsiteX22" fmla="*/ 6332133 w 6737574"/>
              <a:gd name="connsiteY22" fmla="*/ 1639130 h 2070451"/>
              <a:gd name="connsiteX23" fmla="*/ 6427023 w 6737574"/>
              <a:gd name="connsiteY23" fmla="*/ 1509734 h 2070451"/>
              <a:gd name="connsiteX24" fmla="*/ 6461529 w 6737574"/>
              <a:gd name="connsiteY24" fmla="*/ 1302700 h 2070451"/>
              <a:gd name="connsiteX25" fmla="*/ 6582299 w 6737574"/>
              <a:gd name="connsiteY25" fmla="*/ 1138798 h 2070451"/>
              <a:gd name="connsiteX26" fmla="*/ 6677189 w 6737574"/>
              <a:gd name="connsiteY26" fmla="*/ 983523 h 2070451"/>
              <a:gd name="connsiteX27" fmla="*/ 6737574 w 6737574"/>
              <a:gd name="connsiteY27" fmla="*/ 733357 h 2070451"/>
              <a:gd name="connsiteX28" fmla="*/ 6720322 w 6737574"/>
              <a:gd name="connsiteY28" fmla="*/ 647092 h 2070451"/>
              <a:gd name="connsiteX29" fmla="*/ 6659937 w 6737574"/>
              <a:gd name="connsiteY29" fmla="*/ 578081 h 2070451"/>
              <a:gd name="connsiteX30" fmla="*/ 6556420 w 6737574"/>
              <a:gd name="connsiteY30" fmla="*/ 500443 h 2070451"/>
              <a:gd name="connsiteX31" fmla="*/ 6176857 w 6737574"/>
              <a:gd name="connsiteY31" fmla="*/ 302036 h 2070451"/>
              <a:gd name="connsiteX32" fmla="*/ 6047461 w 6737574"/>
              <a:gd name="connsiteY32" fmla="*/ 250277 h 2070451"/>
              <a:gd name="connsiteX33" fmla="*/ 5900812 w 6737574"/>
              <a:gd name="connsiteY33" fmla="*/ 241651 h 2070451"/>
              <a:gd name="connsiteX34" fmla="*/ 5176537 w 6737574"/>
              <a:gd name="connsiteY34" fmla="*/ 142610 h 2070451"/>
              <a:gd name="connsiteX35" fmla="*/ 3761461 w 6737574"/>
              <a:gd name="connsiteY35" fmla="*/ 207145 h 2070451"/>
              <a:gd name="connsiteX36" fmla="*/ 2786676 w 6737574"/>
              <a:gd name="connsiteY36" fmla="*/ 172640 h 2070451"/>
              <a:gd name="connsiteX37" fmla="*/ 2415740 w 6737574"/>
              <a:gd name="connsiteY37" fmla="*/ 138134 h 2070451"/>
              <a:gd name="connsiteX38" fmla="*/ 2096563 w 6737574"/>
              <a:gd name="connsiteY38" fmla="*/ 112255 h 2070451"/>
              <a:gd name="connsiteX39" fmla="*/ 1967167 w 6737574"/>
              <a:gd name="connsiteY39" fmla="*/ 95002 h 2070451"/>
              <a:gd name="connsiteX40" fmla="*/ 1786012 w 6737574"/>
              <a:gd name="connsiteY40" fmla="*/ 60496 h 2070451"/>
              <a:gd name="connsiteX41" fmla="*/ 1622110 w 6737574"/>
              <a:gd name="connsiteY41" fmla="*/ 51870 h 2070451"/>
              <a:gd name="connsiteX42" fmla="*/ 1277054 w 6737574"/>
              <a:gd name="connsiteY42" fmla="*/ 43243 h 2070451"/>
              <a:gd name="connsiteX43" fmla="*/ 1156284 w 6737574"/>
              <a:gd name="connsiteY43" fmla="*/ 34617 h 2070451"/>
              <a:gd name="connsiteX44" fmla="*/ 1087272 w 6737574"/>
              <a:gd name="connsiteY44" fmla="*/ 17364 h 2070451"/>
              <a:gd name="connsiteX45" fmla="*/ 983755 w 6737574"/>
              <a:gd name="connsiteY45" fmla="*/ 111 h 2070451"/>
              <a:gd name="connsiteX0" fmla="*/ 983755 w 6738121"/>
              <a:gd name="connsiteY0" fmla="*/ 111 h 2070451"/>
              <a:gd name="connsiteX1" fmla="*/ 630072 w 6738121"/>
              <a:gd name="connsiteY1" fmla="*/ 25991 h 2070451"/>
              <a:gd name="connsiteX2" fmla="*/ 517929 w 6738121"/>
              <a:gd name="connsiteY2" fmla="*/ 95002 h 2070451"/>
              <a:gd name="connsiteX3" fmla="*/ 336774 w 6738121"/>
              <a:gd name="connsiteY3" fmla="*/ 293409 h 2070451"/>
              <a:gd name="connsiteX4" fmla="*/ 285016 w 6738121"/>
              <a:gd name="connsiteY4" fmla="*/ 405553 h 2070451"/>
              <a:gd name="connsiteX5" fmla="*/ 250510 w 6738121"/>
              <a:gd name="connsiteY5" fmla="*/ 681598 h 2070451"/>
              <a:gd name="connsiteX6" fmla="*/ 95235 w 6738121"/>
              <a:gd name="connsiteY6" fmla="*/ 888632 h 2070451"/>
              <a:gd name="connsiteX7" fmla="*/ 43476 w 6738121"/>
              <a:gd name="connsiteY7" fmla="*/ 949017 h 2070451"/>
              <a:gd name="connsiteX8" fmla="*/ 344 w 6738121"/>
              <a:gd name="connsiteY8" fmla="*/ 1259568 h 2070451"/>
              <a:gd name="connsiteX9" fmla="*/ 52103 w 6738121"/>
              <a:gd name="connsiteY9" fmla="*/ 1544240 h 2070451"/>
              <a:gd name="connsiteX10" fmla="*/ 198752 w 6738121"/>
              <a:gd name="connsiteY10" fmla="*/ 1785779 h 2070451"/>
              <a:gd name="connsiteX11" fmla="*/ 681831 w 6738121"/>
              <a:gd name="connsiteY11" fmla="*/ 1958307 h 2070451"/>
              <a:gd name="connsiteX12" fmla="*/ 1363318 w 6738121"/>
              <a:gd name="connsiteY12" fmla="*/ 2061824 h 2070451"/>
              <a:gd name="connsiteX13" fmla="*/ 2726291 w 6738121"/>
              <a:gd name="connsiteY13" fmla="*/ 2070451 h 2070451"/>
              <a:gd name="connsiteX14" fmla="*/ 3312888 w 6738121"/>
              <a:gd name="connsiteY14" fmla="*/ 2044572 h 2070451"/>
              <a:gd name="connsiteX15" fmla="*/ 3580306 w 6738121"/>
              <a:gd name="connsiteY15" fmla="*/ 2035945 h 2070451"/>
              <a:gd name="connsiteX16" fmla="*/ 3933989 w 6738121"/>
              <a:gd name="connsiteY16" fmla="*/ 2053198 h 2070451"/>
              <a:gd name="connsiteX17" fmla="*/ 4261793 w 6738121"/>
              <a:gd name="connsiteY17" fmla="*/ 2061824 h 2070451"/>
              <a:gd name="connsiteX18" fmla="*/ 5210699 w 6738121"/>
              <a:gd name="connsiteY18" fmla="*/ 2053198 h 2070451"/>
              <a:gd name="connsiteX19" fmla="*/ 5711031 w 6738121"/>
              <a:gd name="connsiteY19" fmla="*/ 2001440 h 2070451"/>
              <a:gd name="connsiteX20" fmla="*/ 5883559 w 6738121"/>
              <a:gd name="connsiteY20" fmla="*/ 1966934 h 2070451"/>
              <a:gd name="connsiteX21" fmla="*/ 6021582 w 6738121"/>
              <a:gd name="connsiteY21" fmla="*/ 1897923 h 2070451"/>
              <a:gd name="connsiteX22" fmla="*/ 6332133 w 6738121"/>
              <a:gd name="connsiteY22" fmla="*/ 1639130 h 2070451"/>
              <a:gd name="connsiteX23" fmla="*/ 6427023 w 6738121"/>
              <a:gd name="connsiteY23" fmla="*/ 1509734 h 2070451"/>
              <a:gd name="connsiteX24" fmla="*/ 6461529 w 6738121"/>
              <a:gd name="connsiteY24" fmla="*/ 1302700 h 2070451"/>
              <a:gd name="connsiteX25" fmla="*/ 6582299 w 6738121"/>
              <a:gd name="connsiteY25" fmla="*/ 1138798 h 2070451"/>
              <a:gd name="connsiteX26" fmla="*/ 6677189 w 6738121"/>
              <a:gd name="connsiteY26" fmla="*/ 983523 h 2070451"/>
              <a:gd name="connsiteX27" fmla="*/ 6737574 w 6738121"/>
              <a:gd name="connsiteY27" fmla="*/ 733357 h 2070451"/>
              <a:gd name="connsiteX28" fmla="*/ 6720322 w 6738121"/>
              <a:gd name="connsiteY28" fmla="*/ 647092 h 2070451"/>
              <a:gd name="connsiteX29" fmla="*/ 6556420 w 6738121"/>
              <a:gd name="connsiteY29" fmla="*/ 500443 h 2070451"/>
              <a:gd name="connsiteX30" fmla="*/ 6176857 w 6738121"/>
              <a:gd name="connsiteY30" fmla="*/ 302036 h 2070451"/>
              <a:gd name="connsiteX31" fmla="*/ 6047461 w 6738121"/>
              <a:gd name="connsiteY31" fmla="*/ 250277 h 2070451"/>
              <a:gd name="connsiteX32" fmla="*/ 5900812 w 6738121"/>
              <a:gd name="connsiteY32" fmla="*/ 241651 h 2070451"/>
              <a:gd name="connsiteX33" fmla="*/ 5176537 w 6738121"/>
              <a:gd name="connsiteY33" fmla="*/ 142610 h 2070451"/>
              <a:gd name="connsiteX34" fmla="*/ 3761461 w 6738121"/>
              <a:gd name="connsiteY34" fmla="*/ 207145 h 2070451"/>
              <a:gd name="connsiteX35" fmla="*/ 2786676 w 6738121"/>
              <a:gd name="connsiteY35" fmla="*/ 172640 h 2070451"/>
              <a:gd name="connsiteX36" fmla="*/ 2415740 w 6738121"/>
              <a:gd name="connsiteY36" fmla="*/ 138134 h 2070451"/>
              <a:gd name="connsiteX37" fmla="*/ 2096563 w 6738121"/>
              <a:gd name="connsiteY37" fmla="*/ 112255 h 2070451"/>
              <a:gd name="connsiteX38" fmla="*/ 1967167 w 6738121"/>
              <a:gd name="connsiteY38" fmla="*/ 95002 h 2070451"/>
              <a:gd name="connsiteX39" fmla="*/ 1786012 w 6738121"/>
              <a:gd name="connsiteY39" fmla="*/ 60496 h 2070451"/>
              <a:gd name="connsiteX40" fmla="*/ 1622110 w 6738121"/>
              <a:gd name="connsiteY40" fmla="*/ 51870 h 2070451"/>
              <a:gd name="connsiteX41" fmla="*/ 1277054 w 6738121"/>
              <a:gd name="connsiteY41" fmla="*/ 43243 h 2070451"/>
              <a:gd name="connsiteX42" fmla="*/ 1156284 w 6738121"/>
              <a:gd name="connsiteY42" fmla="*/ 34617 h 2070451"/>
              <a:gd name="connsiteX43" fmla="*/ 1087272 w 6738121"/>
              <a:gd name="connsiteY43" fmla="*/ 17364 h 2070451"/>
              <a:gd name="connsiteX44" fmla="*/ 983755 w 6738121"/>
              <a:gd name="connsiteY44" fmla="*/ 111 h 2070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738121" h="2070451">
                <a:moveTo>
                  <a:pt x="983755" y="111"/>
                </a:moveTo>
                <a:cubicBezTo>
                  <a:pt x="907555" y="1549"/>
                  <a:pt x="667453" y="2987"/>
                  <a:pt x="630072" y="25991"/>
                </a:cubicBezTo>
                <a:cubicBezTo>
                  <a:pt x="592691" y="48995"/>
                  <a:pt x="552074" y="67423"/>
                  <a:pt x="517929" y="95002"/>
                </a:cubicBezTo>
                <a:cubicBezTo>
                  <a:pt x="480473" y="125255"/>
                  <a:pt x="368648" y="241045"/>
                  <a:pt x="336774" y="293409"/>
                </a:cubicBezTo>
                <a:cubicBezTo>
                  <a:pt x="315367" y="328577"/>
                  <a:pt x="302269" y="368172"/>
                  <a:pt x="285016" y="405553"/>
                </a:cubicBezTo>
                <a:cubicBezTo>
                  <a:pt x="279887" y="482481"/>
                  <a:pt x="276093" y="609501"/>
                  <a:pt x="250510" y="681598"/>
                </a:cubicBezTo>
                <a:cubicBezTo>
                  <a:pt x="210754" y="793639"/>
                  <a:pt x="170931" y="808205"/>
                  <a:pt x="95235" y="888632"/>
                </a:cubicBezTo>
                <a:cubicBezTo>
                  <a:pt x="77065" y="907937"/>
                  <a:pt x="60729" y="928889"/>
                  <a:pt x="43476" y="949017"/>
                </a:cubicBezTo>
                <a:cubicBezTo>
                  <a:pt x="16400" y="1066349"/>
                  <a:pt x="-2838" y="1125897"/>
                  <a:pt x="344" y="1259568"/>
                </a:cubicBezTo>
                <a:cubicBezTo>
                  <a:pt x="1196" y="1295345"/>
                  <a:pt x="38042" y="1495027"/>
                  <a:pt x="52103" y="1544240"/>
                </a:cubicBezTo>
                <a:cubicBezTo>
                  <a:pt x="81289" y="1646390"/>
                  <a:pt x="106833" y="1717581"/>
                  <a:pt x="198752" y="1785779"/>
                </a:cubicBezTo>
                <a:cubicBezTo>
                  <a:pt x="298112" y="1859498"/>
                  <a:pt x="607381" y="1940625"/>
                  <a:pt x="681831" y="1958307"/>
                </a:cubicBezTo>
                <a:cubicBezTo>
                  <a:pt x="828165" y="1993061"/>
                  <a:pt x="1198573" y="2057578"/>
                  <a:pt x="1363318" y="2061824"/>
                </a:cubicBezTo>
                <a:cubicBezTo>
                  <a:pt x="1817501" y="2073530"/>
                  <a:pt x="2271967" y="2067575"/>
                  <a:pt x="2726291" y="2070451"/>
                </a:cubicBezTo>
                <a:lnTo>
                  <a:pt x="3312888" y="2044572"/>
                </a:lnTo>
                <a:cubicBezTo>
                  <a:pt x="3402001" y="2040971"/>
                  <a:pt x="3491129" y="2034706"/>
                  <a:pt x="3580306" y="2035945"/>
                </a:cubicBezTo>
                <a:cubicBezTo>
                  <a:pt x="3698329" y="2037584"/>
                  <a:pt x="3816039" y="2048719"/>
                  <a:pt x="3933989" y="2053198"/>
                </a:cubicBezTo>
                <a:cubicBezTo>
                  <a:pt x="4043216" y="2057346"/>
                  <a:pt x="4152525" y="2058949"/>
                  <a:pt x="4261793" y="2061824"/>
                </a:cubicBezTo>
                <a:lnTo>
                  <a:pt x="5210699" y="2053198"/>
                </a:lnTo>
                <a:cubicBezTo>
                  <a:pt x="5312485" y="2050390"/>
                  <a:pt x="5588488" y="2021389"/>
                  <a:pt x="5711031" y="2001440"/>
                </a:cubicBezTo>
                <a:cubicBezTo>
                  <a:pt x="5768917" y="1992017"/>
                  <a:pt x="5826050" y="1978436"/>
                  <a:pt x="5883559" y="1966934"/>
                </a:cubicBezTo>
                <a:cubicBezTo>
                  <a:pt x="5929567" y="1943930"/>
                  <a:pt x="5978427" y="1925915"/>
                  <a:pt x="6021582" y="1897923"/>
                </a:cubicBezTo>
                <a:cubicBezTo>
                  <a:pt x="6131006" y="1826945"/>
                  <a:pt x="6264560" y="1703828"/>
                  <a:pt x="6332133" y="1639130"/>
                </a:cubicBezTo>
                <a:cubicBezTo>
                  <a:pt x="6399706" y="1574432"/>
                  <a:pt x="6405457" y="1565806"/>
                  <a:pt x="6427023" y="1509734"/>
                </a:cubicBezTo>
                <a:cubicBezTo>
                  <a:pt x="6448589" y="1453662"/>
                  <a:pt x="6418843" y="1370495"/>
                  <a:pt x="6461529" y="1302700"/>
                </a:cubicBezTo>
                <a:cubicBezTo>
                  <a:pt x="6497688" y="1245272"/>
                  <a:pt x="6544655" y="1195264"/>
                  <a:pt x="6582299" y="1138798"/>
                </a:cubicBezTo>
                <a:cubicBezTo>
                  <a:pt x="6618661" y="1084254"/>
                  <a:pt x="6649236" y="1042921"/>
                  <a:pt x="6677189" y="983523"/>
                </a:cubicBezTo>
                <a:cubicBezTo>
                  <a:pt x="6714107" y="905073"/>
                  <a:pt x="6723509" y="817750"/>
                  <a:pt x="6737574" y="733357"/>
                </a:cubicBezTo>
                <a:cubicBezTo>
                  <a:pt x="6731823" y="704602"/>
                  <a:pt x="6750514" y="685911"/>
                  <a:pt x="6720322" y="647092"/>
                </a:cubicBezTo>
                <a:cubicBezTo>
                  <a:pt x="6690130" y="608273"/>
                  <a:pt x="6646998" y="557952"/>
                  <a:pt x="6556420" y="500443"/>
                </a:cubicBezTo>
                <a:cubicBezTo>
                  <a:pt x="6465843" y="442934"/>
                  <a:pt x="6342078" y="368125"/>
                  <a:pt x="6176857" y="302036"/>
                </a:cubicBezTo>
                <a:cubicBezTo>
                  <a:pt x="6133725" y="284783"/>
                  <a:pt x="6092843" y="260204"/>
                  <a:pt x="6047461" y="250277"/>
                </a:cubicBezTo>
                <a:cubicBezTo>
                  <a:pt x="5999625" y="239813"/>
                  <a:pt x="5949695" y="244526"/>
                  <a:pt x="5900812" y="241651"/>
                </a:cubicBezTo>
                <a:cubicBezTo>
                  <a:pt x="5755658" y="223707"/>
                  <a:pt x="5533095" y="148361"/>
                  <a:pt x="5176537" y="142610"/>
                </a:cubicBezTo>
                <a:cubicBezTo>
                  <a:pt x="4819979" y="136859"/>
                  <a:pt x="4159771" y="202140"/>
                  <a:pt x="3761461" y="207145"/>
                </a:cubicBezTo>
                <a:cubicBezTo>
                  <a:pt x="3363151" y="212150"/>
                  <a:pt x="3010963" y="184142"/>
                  <a:pt x="2786676" y="172640"/>
                </a:cubicBezTo>
                <a:lnTo>
                  <a:pt x="2415740" y="138134"/>
                </a:lnTo>
                <a:cubicBezTo>
                  <a:pt x="2309405" y="128830"/>
                  <a:pt x="2202368" y="126363"/>
                  <a:pt x="2096563" y="112255"/>
                </a:cubicBezTo>
                <a:cubicBezTo>
                  <a:pt x="2053431" y="106504"/>
                  <a:pt x="2010089" y="102156"/>
                  <a:pt x="1967167" y="95002"/>
                </a:cubicBezTo>
                <a:cubicBezTo>
                  <a:pt x="1906533" y="84896"/>
                  <a:pt x="1847008" y="68120"/>
                  <a:pt x="1786012" y="60496"/>
                </a:cubicBezTo>
                <a:cubicBezTo>
                  <a:pt x="1731725" y="53710"/>
                  <a:pt x="1676788" y="53724"/>
                  <a:pt x="1622110" y="51870"/>
                </a:cubicBezTo>
                <a:lnTo>
                  <a:pt x="1277054" y="43243"/>
                </a:lnTo>
                <a:cubicBezTo>
                  <a:pt x="1236797" y="40368"/>
                  <a:pt x="1196273" y="40070"/>
                  <a:pt x="1156284" y="34617"/>
                </a:cubicBezTo>
                <a:cubicBezTo>
                  <a:pt x="1132789" y="31413"/>
                  <a:pt x="1116027" y="23115"/>
                  <a:pt x="1087272" y="17364"/>
                </a:cubicBezTo>
                <a:cubicBezTo>
                  <a:pt x="1058517" y="11613"/>
                  <a:pt x="1059955" y="-1327"/>
                  <a:pt x="983755" y="111"/>
                </a:cubicBezTo>
                <a:close/>
              </a:path>
            </a:pathLst>
          </a:custGeom>
          <a:solidFill>
            <a:srgbClr val="F1F1F1"/>
          </a:solidFill>
          <a:ln w="38100">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1719262"/>
          </a:xfrm>
        </p:spPr>
        <p:txBody>
          <a:bodyPr anchor="b">
            <a:normAutofit/>
          </a:bodyPr>
          <a:lstStyle>
            <a:lvl1pPr algn="ctr">
              <a:defRPr sz="4800"/>
            </a:lvl1pPr>
          </a:lstStyle>
          <a:p>
            <a:r>
              <a:rPr lang="en-US"/>
              <a:t>Section Header Goes Here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p:nvPr>
        </p:nvSpPr>
        <p:spPr>
          <a:xfrm>
            <a:off x="831850" y="3429001"/>
            <a:ext cx="10515600" cy="1768184"/>
          </a:xfrm>
        </p:spPr>
        <p:txBody>
          <a:bodyPr>
            <a:normAutofit/>
          </a:bodyPr>
          <a:lstStyle>
            <a:lvl1pPr marL="0" indent="0" algn="ctr">
              <a:buNone/>
              <a:defRPr sz="2800">
                <a:solidFill>
                  <a:srgbClr val="57576B"/>
                </a:solidFill>
                <a:latin typeface="Avenir Black" panose="02000503020000020003"/>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45139" y="280532"/>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481869" y="1222008"/>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6" name="Picture 25">
            <a:extLst>
              <a:ext uri="{FF2B5EF4-FFF2-40B4-BE49-F238E27FC236}">
                <a16:creationId xmlns:a16="http://schemas.microsoft.com/office/drawing/2014/main" id="{2EDE8E65-D09C-4B39-8405-49E7EF39E78C}"/>
              </a:ext>
            </a:extLst>
          </p:cNvPr>
          <p:cNvPicPr>
            <a:picLocks noChangeAspect="1"/>
          </p:cNvPicPr>
          <p:nvPr userDrawn="1"/>
        </p:nvPicPr>
        <p:blipFill>
          <a:blip r:embed="rId5"/>
          <a:stretch>
            <a:fillRect/>
          </a:stretch>
        </p:blipFill>
        <p:spPr>
          <a:xfrm>
            <a:off x="10868315" y="5371281"/>
            <a:ext cx="345851" cy="356659"/>
          </a:xfrm>
          <a:prstGeom prst="rect">
            <a:avLst/>
          </a:prstGeom>
        </p:spPr>
      </p:pic>
      <p:pic>
        <p:nvPicPr>
          <p:cNvPr id="28" name="Picture 27">
            <a:extLst>
              <a:ext uri="{FF2B5EF4-FFF2-40B4-BE49-F238E27FC236}">
                <a16:creationId xmlns:a16="http://schemas.microsoft.com/office/drawing/2014/main" id="{3BA75FBC-2644-4E74-90C5-C9F0DA0CF34C}"/>
              </a:ext>
            </a:extLst>
          </p:cNvPr>
          <p:cNvPicPr>
            <a:picLocks noChangeAspect="1"/>
          </p:cNvPicPr>
          <p:nvPr userDrawn="1"/>
        </p:nvPicPr>
        <p:blipFill>
          <a:blip r:embed="rId6"/>
          <a:stretch>
            <a:fillRect/>
          </a:stretch>
        </p:blipFill>
        <p:spPr>
          <a:xfrm rot="215293">
            <a:off x="10820824" y="872140"/>
            <a:ext cx="1114425" cy="485775"/>
          </a:xfrm>
          <a:prstGeom prst="rect">
            <a:avLst/>
          </a:prstGeom>
        </p:spPr>
      </p:pic>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7"/>
          <a:stretch>
            <a:fillRect/>
          </a:stretch>
        </p:blipFill>
        <p:spPr>
          <a:xfrm rot="15963087">
            <a:off x="709662" y="5436852"/>
            <a:ext cx="447675" cy="390525"/>
          </a:xfrm>
          <a:prstGeom prst="rect">
            <a:avLst/>
          </a:prstGeom>
        </p:spPr>
      </p:pic>
    </p:spTree>
    <p:extLst>
      <p:ext uri="{BB962C8B-B14F-4D97-AF65-F5344CB8AC3E}">
        <p14:creationId xmlns:p14="http://schemas.microsoft.com/office/powerpoint/2010/main" val="2749370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2_Exercis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B9E91C6-68F1-49FE-9EDA-C6CD19B79DDF}"/>
              </a:ext>
            </a:extLst>
          </p:cNvPr>
          <p:cNvGrpSpPr/>
          <p:nvPr userDrawn="1"/>
        </p:nvGrpSpPr>
        <p:grpSpPr>
          <a:xfrm>
            <a:off x="-116541" y="559959"/>
            <a:ext cx="3088342" cy="805143"/>
            <a:chOff x="-116541" y="559959"/>
            <a:chExt cx="3088342" cy="805143"/>
          </a:xfrm>
        </p:grpSpPr>
        <p:sp>
          <p:nvSpPr>
            <p:cNvPr id="15" name="Pentagon 4">
              <a:extLst>
                <a:ext uri="{FF2B5EF4-FFF2-40B4-BE49-F238E27FC236}">
                  <a16:creationId xmlns:a16="http://schemas.microsoft.com/office/drawing/2014/main" id="{8665138C-1A64-46A1-8977-77CBF392639E}"/>
                </a:ext>
              </a:extLst>
            </p:cNvPr>
            <p:cNvSpPr/>
            <p:nvPr/>
          </p:nvSpPr>
          <p:spPr>
            <a:xfrm>
              <a:off x="-13447" y="559959"/>
              <a:ext cx="2985248" cy="805143"/>
            </a:xfrm>
            <a:prstGeom prst="homePlate">
              <a:avLst/>
            </a:prstGeom>
            <a:solidFill>
              <a:srgbClr val="5A5AA8"/>
            </a:solidFill>
            <a:ln w="9525">
              <a:solidFill>
                <a:schemeClr val="tx1">
                  <a:lumMod val="65000"/>
                  <a:lumOff val="3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100728A-F6BD-4D8F-8546-342A42F1E7E7}"/>
                </a:ext>
              </a:extLst>
            </p:cNvPr>
            <p:cNvSpPr txBox="1"/>
            <p:nvPr/>
          </p:nvSpPr>
          <p:spPr>
            <a:xfrm>
              <a:off x="-116541" y="714367"/>
              <a:ext cx="3074895" cy="553998"/>
            </a:xfrm>
            <a:prstGeom prst="rect">
              <a:avLst/>
            </a:prstGeom>
            <a:noFill/>
          </p:spPr>
          <p:txBody>
            <a:bodyPr wrap="square" rtlCol="0">
              <a:spAutoFit/>
            </a:bodyPr>
            <a:lstStyle/>
            <a:p>
              <a:pPr algn="ctr"/>
              <a:r>
                <a:rPr lang="en-US" sz="3000">
                  <a:solidFill>
                    <a:schemeClr val="bg1"/>
                  </a:solidFill>
                  <a:latin typeface="Avenir Medium" panose="02000503020000020003" pitchFamily="2" charset="0"/>
                  <a:cs typeface="Futura Medium" panose="020B0602020204020303" pitchFamily="34" charset="-79"/>
                </a:rPr>
                <a:t>Exercise</a:t>
              </a:r>
            </a:p>
          </p:txBody>
        </p:sp>
      </p:grpSp>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662196"/>
          </a:xfrm>
        </p:spPr>
        <p:txBody>
          <a:bodyPr anchor="b">
            <a:normAutofit/>
          </a:bodyPr>
          <a:lstStyle>
            <a:lvl1pPr algn="ctr">
              <a:defRPr sz="3600">
                <a:latin typeface="Avenir Heavy"/>
              </a:defRPr>
            </a:lvl1pPr>
          </a:lstStyle>
          <a:p>
            <a:r>
              <a:rPr lang="en-US"/>
              <a:t>Exercise Title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2371935"/>
            <a:ext cx="10515600" cy="2825250"/>
          </a:xfrm>
        </p:spPr>
        <p:txBody>
          <a:bodyPr>
            <a:normAutofit/>
          </a:bodyPr>
          <a:lstStyle>
            <a:lvl1pPr marL="0" indent="0" algn="ctr">
              <a:buNone/>
              <a:defRPr sz="3600">
                <a:solidFill>
                  <a:srgbClr val="57576B"/>
                </a:solidFill>
                <a:latin typeface="Avenir Heav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Filename</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0092477" y="15635"/>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11071799" y="592613"/>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5"/>
          <a:stretch>
            <a:fillRect/>
          </a:stretch>
        </p:blipFill>
        <p:spPr>
          <a:xfrm rot="15963087">
            <a:off x="177229" y="6243085"/>
            <a:ext cx="447675" cy="390525"/>
          </a:xfrm>
          <a:prstGeom prst="rect">
            <a:avLst/>
          </a:prstGeom>
        </p:spPr>
      </p:pic>
    </p:spTree>
    <p:extLst>
      <p:ext uri="{BB962C8B-B14F-4D97-AF65-F5344CB8AC3E}">
        <p14:creationId xmlns:p14="http://schemas.microsoft.com/office/powerpoint/2010/main" val="396797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3_Practic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9"/>
            <a:ext cx="10515600" cy="662196"/>
          </a:xfrm>
        </p:spPr>
        <p:txBody>
          <a:bodyPr anchor="b">
            <a:normAutofit/>
          </a:bodyPr>
          <a:lstStyle>
            <a:lvl1pPr algn="ctr">
              <a:defRPr sz="3600">
                <a:latin typeface="Avenir Heavy"/>
              </a:defRPr>
            </a:lvl1pPr>
          </a:lstStyle>
          <a:p>
            <a:r>
              <a:rPr lang="en-US"/>
              <a:t>Exercise Title</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2371935"/>
            <a:ext cx="10515600" cy="2825250"/>
          </a:xfrm>
        </p:spPr>
        <p:txBody>
          <a:bodyPr>
            <a:normAutofit/>
          </a:bodyPr>
          <a:lstStyle>
            <a:lvl1pPr marL="0" indent="0" algn="ctr">
              <a:buNone/>
              <a:defRPr sz="3600">
                <a:solidFill>
                  <a:srgbClr val="57576B"/>
                </a:solidFill>
                <a:latin typeface="Avenir Heavy"/>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Filename</a:t>
            </a:r>
          </a:p>
        </p:txBody>
      </p:sp>
      <p:pic>
        <p:nvPicPr>
          <p:cNvPr id="7" name="Picture 6">
            <a:extLst>
              <a:ext uri="{FF2B5EF4-FFF2-40B4-BE49-F238E27FC236}">
                <a16:creationId xmlns:a16="http://schemas.microsoft.com/office/drawing/2014/main" id="{5ED63B8A-DDC5-46FE-8C9C-82DF450E3F41}"/>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 name="Picture 19">
            <a:extLst>
              <a:ext uri="{FF2B5EF4-FFF2-40B4-BE49-F238E27FC236}">
                <a16:creationId xmlns:a16="http://schemas.microsoft.com/office/drawing/2014/main" id="{44B9F266-A2E4-47EE-A9D4-2D5FDBF3B0CE}"/>
              </a:ext>
            </a:extLst>
          </p:cNvPr>
          <p:cNvPicPr>
            <a:picLocks noChangeAspect="1"/>
          </p:cNvPicPr>
          <p:nvPr userDrawn="1"/>
        </p:nvPicPr>
        <p:blipFill>
          <a:blip r:embed="rId3"/>
          <a:stretch>
            <a:fillRect/>
          </a:stretch>
        </p:blipFill>
        <p:spPr>
          <a:xfrm>
            <a:off x="10092477" y="15635"/>
            <a:ext cx="1085850" cy="1114425"/>
          </a:xfrm>
          <a:prstGeom prst="rect">
            <a:avLst/>
          </a:prstGeom>
        </p:spPr>
      </p:pic>
      <p:grpSp>
        <p:nvGrpSpPr>
          <p:cNvPr id="24" name="Group 23">
            <a:extLst>
              <a:ext uri="{FF2B5EF4-FFF2-40B4-BE49-F238E27FC236}">
                <a16:creationId xmlns:a16="http://schemas.microsoft.com/office/drawing/2014/main" id="{E34CA400-BD42-4B6F-9359-A3CC74D771F6}"/>
              </a:ext>
            </a:extLst>
          </p:cNvPr>
          <p:cNvGrpSpPr/>
          <p:nvPr userDrawn="1"/>
        </p:nvGrpSpPr>
        <p:grpSpPr>
          <a:xfrm>
            <a:off x="11071799" y="592613"/>
            <a:ext cx="612475" cy="739834"/>
            <a:chOff x="5063706" y="603849"/>
            <a:chExt cx="612475" cy="739834"/>
          </a:xfrm>
        </p:grpSpPr>
        <p:pic>
          <p:nvPicPr>
            <p:cNvPr id="22" name="Picture 21">
              <a:extLst>
                <a:ext uri="{FF2B5EF4-FFF2-40B4-BE49-F238E27FC236}">
                  <a16:creationId xmlns:a16="http://schemas.microsoft.com/office/drawing/2014/main" id="{E10C2C9E-B25A-4241-93C6-A6471055362D}"/>
                </a:ext>
              </a:extLst>
            </p:cNvPr>
            <p:cNvPicPr>
              <a:picLocks noChangeAspect="1"/>
            </p:cNvPicPr>
            <p:nvPr userDrawn="1"/>
          </p:nvPicPr>
          <p:blipFill rotWithShape="1">
            <a:blip r:embed="rId4"/>
            <a:srcRect l="20829" t="13839" r="6922" b="14489"/>
            <a:stretch/>
          </p:blipFill>
          <p:spPr>
            <a:xfrm>
              <a:off x="5063706" y="681487"/>
              <a:ext cx="612475" cy="662196"/>
            </a:xfrm>
            <a:prstGeom prst="rect">
              <a:avLst/>
            </a:prstGeom>
          </p:spPr>
        </p:pic>
        <p:sp>
          <p:nvSpPr>
            <p:cNvPr id="23" name="Rectangle 22">
              <a:extLst>
                <a:ext uri="{FF2B5EF4-FFF2-40B4-BE49-F238E27FC236}">
                  <a16:creationId xmlns:a16="http://schemas.microsoft.com/office/drawing/2014/main" id="{530185E2-C6B9-4B41-BF05-2AFDC6078CA0}"/>
                </a:ext>
              </a:extLst>
            </p:cNvPr>
            <p:cNvSpPr/>
            <p:nvPr userDrawn="1"/>
          </p:nvSpPr>
          <p:spPr>
            <a:xfrm>
              <a:off x="5063706" y="603849"/>
              <a:ext cx="94890" cy="258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1" name="Picture 30">
            <a:extLst>
              <a:ext uri="{FF2B5EF4-FFF2-40B4-BE49-F238E27FC236}">
                <a16:creationId xmlns:a16="http://schemas.microsoft.com/office/drawing/2014/main" id="{C2F8E543-0A49-4F11-897A-DDC039392107}"/>
              </a:ext>
            </a:extLst>
          </p:cNvPr>
          <p:cNvPicPr>
            <a:picLocks noChangeAspect="1"/>
          </p:cNvPicPr>
          <p:nvPr userDrawn="1"/>
        </p:nvPicPr>
        <p:blipFill>
          <a:blip r:embed="rId5"/>
          <a:stretch>
            <a:fillRect/>
          </a:stretch>
        </p:blipFill>
        <p:spPr>
          <a:xfrm rot="15963087">
            <a:off x="177229" y="6243085"/>
            <a:ext cx="447675" cy="390525"/>
          </a:xfrm>
          <a:prstGeom prst="rect">
            <a:avLst/>
          </a:prstGeom>
        </p:spPr>
      </p:pic>
      <p:sp>
        <p:nvSpPr>
          <p:cNvPr id="17" name="Pentagon 4">
            <a:extLst>
              <a:ext uri="{FF2B5EF4-FFF2-40B4-BE49-F238E27FC236}">
                <a16:creationId xmlns:a16="http://schemas.microsoft.com/office/drawing/2014/main" id="{B0B007C1-063C-4373-8774-C2CCFD09CD92}"/>
              </a:ext>
            </a:extLst>
          </p:cNvPr>
          <p:cNvSpPr/>
          <p:nvPr/>
        </p:nvSpPr>
        <p:spPr>
          <a:xfrm>
            <a:off x="-13447" y="559958"/>
            <a:ext cx="2985248" cy="805143"/>
          </a:xfrm>
          <a:prstGeom prst="homePlate">
            <a:avLst/>
          </a:prstGeom>
          <a:solidFill>
            <a:srgbClr val="D6EDCF"/>
          </a:solidFill>
          <a:ln w="9525">
            <a:solidFill>
              <a:srgbClr val="65BB7B"/>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169ABAD9-DB22-4C4D-9186-C94C05373031}"/>
              </a:ext>
            </a:extLst>
          </p:cNvPr>
          <p:cNvSpPr txBox="1"/>
          <p:nvPr/>
        </p:nvSpPr>
        <p:spPr>
          <a:xfrm>
            <a:off x="-116541" y="714366"/>
            <a:ext cx="3074895" cy="553998"/>
          </a:xfrm>
          <a:prstGeom prst="rect">
            <a:avLst/>
          </a:prstGeom>
          <a:noFill/>
          <a:ln w="9525">
            <a:noFill/>
          </a:ln>
        </p:spPr>
        <p:txBody>
          <a:bodyPr wrap="square" rtlCol="0">
            <a:spAutoFit/>
          </a:bodyPr>
          <a:lstStyle/>
          <a:p>
            <a:pPr algn="ctr"/>
            <a:r>
              <a:rPr lang="en-US" sz="3000">
                <a:solidFill>
                  <a:srgbClr val="30335D"/>
                </a:solidFill>
                <a:latin typeface="Avenir Medium" panose="02000503020000020003" pitchFamily="2" charset="0"/>
                <a:cs typeface="Futura Medium" panose="020B0602020204020303" pitchFamily="34" charset="-79"/>
              </a:rPr>
              <a:t>Practice</a:t>
            </a:r>
          </a:p>
        </p:txBody>
      </p:sp>
    </p:spTree>
    <p:extLst>
      <p:ext uri="{BB962C8B-B14F-4D97-AF65-F5344CB8AC3E}">
        <p14:creationId xmlns:p14="http://schemas.microsoft.com/office/powerpoint/2010/main" val="364287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PurpleBG_Quotation">
    <p:bg>
      <p:bgPr>
        <a:solidFill>
          <a:srgbClr val="5A5AA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chemeClr val="bg1"/>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74088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LtPurple_Quotation">
    <p:bg>
      <p:bgPr>
        <a:solidFill>
          <a:srgbClr val="D2D2F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rgbClr val="30335D"/>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rgbClr val="3033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6789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Green_Quotation">
    <p:bg>
      <p:bgPr>
        <a:solidFill>
          <a:srgbClr val="D6ED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512F6-B098-329C-B4BD-7F5A048E5972}"/>
              </a:ext>
            </a:extLst>
          </p:cNvPr>
          <p:cNvSpPr>
            <a:spLocks noGrp="1"/>
          </p:cNvSpPr>
          <p:nvPr>
            <p:ph type="title" hasCustomPrompt="1"/>
          </p:nvPr>
        </p:nvSpPr>
        <p:spPr>
          <a:xfrm>
            <a:off x="831850" y="1709738"/>
            <a:ext cx="10515600" cy="2852737"/>
          </a:xfrm>
        </p:spPr>
        <p:txBody>
          <a:bodyPr anchor="b">
            <a:normAutofit/>
          </a:bodyPr>
          <a:lstStyle>
            <a:lvl1pPr algn="ctr">
              <a:defRPr sz="3200" b="0" i="1">
                <a:solidFill>
                  <a:srgbClr val="30335D"/>
                </a:solidFill>
                <a:latin typeface="Avenir Light Oblique" panose="020B0402020203090204"/>
              </a:defRPr>
            </a:lvl1pPr>
          </a:lstStyle>
          <a:p>
            <a:r>
              <a:rPr lang="en-US"/>
              <a:t>Use this slide design for quotations. Keep the font and italics as-is, and leave the quotation centered.</a:t>
            </a:r>
          </a:p>
        </p:txBody>
      </p:sp>
      <p:sp>
        <p:nvSpPr>
          <p:cNvPr id="3" name="Text Placeholder 2">
            <a:extLst>
              <a:ext uri="{FF2B5EF4-FFF2-40B4-BE49-F238E27FC236}">
                <a16:creationId xmlns:a16="http://schemas.microsoft.com/office/drawing/2014/main" id="{C2ACC00C-897B-5796-A3D4-8D7E8BE10713}"/>
              </a:ext>
            </a:extLst>
          </p:cNvPr>
          <p:cNvSpPr>
            <a:spLocks noGrp="1"/>
          </p:cNvSpPr>
          <p:nvPr>
            <p:ph type="body" idx="1" hasCustomPrompt="1"/>
          </p:nvPr>
        </p:nvSpPr>
        <p:spPr>
          <a:xfrm>
            <a:off x="831850" y="4589463"/>
            <a:ext cx="10515600" cy="1500187"/>
          </a:xfrm>
        </p:spPr>
        <p:txBody>
          <a:bodyPr>
            <a:normAutofit/>
          </a:bodyPr>
          <a:lstStyle>
            <a:lvl1pPr marL="0" indent="0" algn="r">
              <a:buNone/>
              <a:defRPr sz="2000">
                <a:solidFill>
                  <a:srgbClr val="30335D"/>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 or credit goes here</a:t>
            </a:r>
          </a:p>
        </p:txBody>
      </p:sp>
      <p:pic>
        <p:nvPicPr>
          <p:cNvPr id="7" name="Picture 6">
            <a:extLst>
              <a:ext uri="{FF2B5EF4-FFF2-40B4-BE49-F238E27FC236}">
                <a16:creationId xmlns:a16="http://schemas.microsoft.com/office/drawing/2014/main" id="{D28AA425-A0B3-4A28-8DE3-2E7EA36D97A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855130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90FFA-15FE-AC6D-4D47-C9720B56C7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E32FE1-3956-9401-7531-0720AA5E2E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4F3FE5-C445-BA58-D1C3-79D71BDF9C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34448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BEF935-1AA8-B8D7-7BF0-07A5200B5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5E0E3B-03AA-B7E7-B5D5-E701DFC887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5654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4" r:id="rId5"/>
    <p:sldLayoutId id="2147483660" r:id="rId6"/>
    <p:sldLayoutId id="2147483663" r:id="rId7"/>
    <p:sldLayoutId id="2147483661" r:id="rId8"/>
    <p:sldLayoutId id="2147483652" r:id="rId9"/>
    <p:sldLayoutId id="2147483653" r:id="rId10"/>
    <p:sldLayoutId id="2147483654" r:id="rId11"/>
    <p:sldLayoutId id="2147483655" r:id="rId12"/>
    <p:sldLayoutId id="2147483657" r:id="rId13"/>
  </p:sldLayoutIdLst>
  <p:txStyles>
    <p:titleStyle>
      <a:lvl1pPr algn="l" defTabSz="914400" rtl="0" eaLnBrk="1" latinLnBrk="0" hangingPunct="1">
        <a:lnSpc>
          <a:spcPct val="90000"/>
        </a:lnSpc>
        <a:spcBef>
          <a:spcPct val="0"/>
        </a:spcBef>
        <a:buNone/>
        <a:defRPr sz="3600" b="1" kern="1200">
          <a:solidFill>
            <a:srgbClr val="30335D"/>
          </a:solidFill>
          <a:latin typeface="Avenir Black" panose="02000503020000020003"/>
          <a:ea typeface="+mj-ea"/>
          <a:cs typeface="+mj-cs"/>
        </a:defRPr>
      </a:lvl1pPr>
    </p:titleStyle>
    <p:bodyStyle>
      <a:lvl1pPr marL="228600" indent="-228600" algn="l" defTabSz="914400" rtl="0" eaLnBrk="1" latinLnBrk="0" hangingPunct="1">
        <a:lnSpc>
          <a:spcPct val="90000"/>
        </a:lnSpc>
        <a:spcBef>
          <a:spcPts val="1000"/>
        </a:spcBef>
        <a:buClr>
          <a:srgbClr val="65BB7B"/>
        </a:buClr>
        <a:buFont typeface="Courier New" panose="02070309020205020404" pitchFamily="49" charset="0"/>
        <a:buChar char="o"/>
        <a:defRPr sz="2800" kern="1200">
          <a:solidFill>
            <a:srgbClr val="30335D"/>
          </a:solidFill>
          <a:latin typeface="Avenir"/>
          <a:ea typeface="+mn-ea"/>
          <a:cs typeface="+mn-cs"/>
        </a:defRPr>
      </a:lvl1pPr>
      <a:lvl2pPr marL="685800" indent="-228600" algn="l" defTabSz="914400" rtl="0" eaLnBrk="1" latinLnBrk="0" hangingPunct="1">
        <a:lnSpc>
          <a:spcPct val="90000"/>
        </a:lnSpc>
        <a:spcBef>
          <a:spcPts val="500"/>
        </a:spcBef>
        <a:buClr>
          <a:srgbClr val="65BB7B"/>
        </a:buClr>
        <a:buFont typeface="Courier New" panose="02070309020205020404" pitchFamily="49" charset="0"/>
        <a:buChar char="o"/>
        <a:defRPr sz="2600" kern="1200">
          <a:solidFill>
            <a:srgbClr val="30335D"/>
          </a:solidFill>
          <a:latin typeface="Avenir"/>
          <a:ea typeface="+mn-ea"/>
          <a:cs typeface="+mn-cs"/>
        </a:defRPr>
      </a:lvl2pPr>
      <a:lvl3pPr marL="1143000" indent="-228600" algn="l" defTabSz="914400" rtl="0" eaLnBrk="1" latinLnBrk="0" hangingPunct="1">
        <a:lnSpc>
          <a:spcPct val="90000"/>
        </a:lnSpc>
        <a:spcBef>
          <a:spcPts val="500"/>
        </a:spcBef>
        <a:buClr>
          <a:srgbClr val="65BB7B"/>
        </a:buClr>
        <a:buFont typeface="Courier New" panose="02070309020205020404" pitchFamily="49" charset="0"/>
        <a:buChar char="o"/>
        <a:defRPr sz="2400" kern="1200">
          <a:solidFill>
            <a:srgbClr val="30335D"/>
          </a:solidFill>
          <a:latin typeface="Avenir"/>
          <a:ea typeface="+mn-ea"/>
          <a:cs typeface="+mn-cs"/>
        </a:defRPr>
      </a:lvl3pPr>
      <a:lvl4pPr marL="1600200" indent="-228600" algn="l" defTabSz="914400" rtl="0" eaLnBrk="1" latinLnBrk="0" hangingPunct="1">
        <a:lnSpc>
          <a:spcPct val="90000"/>
        </a:lnSpc>
        <a:spcBef>
          <a:spcPts val="500"/>
        </a:spcBef>
        <a:buClr>
          <a:srgbClr val="65BB7B"/>
        </a:buClr>
        <a:buFont typeface="Courier New" panose="02070309020205020404" pitchFamily="49" charset="0"/>
        <a:buChar char="o"/>
        <a:defRPr sz="2200" kern="1200">
          <a:solidFill>
            <a:srgbClr val="30335D"/>
          </a:solidFill>
          <a:latin typeface="Avenir"/>
          <a:ea typeface="+mn-ea"/>
          <a:cs typeface="+mn-cs"/>
        </a:defRPr>
      </a:lvl4pPr>
      <a:lvl5pPr marL="2057400" indent="-228600" algn="l" defTabSz="914400" rtl="0" eaLnBrk="1" latinLnBrk="0" hangingPunct="1">
        <a:lnSpc>
          <a:spcPct val="90000"/>
        </a:lnSpc>
        <a:spcBef>
          <a:spcPts val="500"/>
        </a:spcBef>
        <a:buClr>
          <a:srgbClr val="65BB7B"/>
        </a:buClr>
        <a:buFont typeface="Courier New" panose="02070309020205020404" pitchFamily="49" charset="0"/>
        <a:buChar char="o"/>
        <a:defRPr sz="2000" kern="1200">
          <a:solidFill>
            <a:srgbClr val="30335D"/>
          </a:solidFill>
          <a:latin typeface="Avenir"/>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0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9C7AEA56-28DE-4C7F-B29E-CBA1FAF09F68}"/>
              </a:ext>
            </a:extLst>
          </p:cNvPr>
          <p:cNvSpPr>
            <a:spLocks noGrp="1"/>
          </p:cNvSpPr>
          <p:nvPr>
            <p:ph type="subTitle" idx="1"/>
          </p:nvPr>
        </p:nvSpPr>
        <p:spPr/>
        <p:txBody>
          <a:bodyPr/>
          <a:lstStyle/>
          <a:p>
            <a:r>
              <a:rPr lang="en-US"/>
              <a:t>Neural Network: Advanced</a:t>
            </a:r>
          </a:p>
        </p:txBody>
      </p:sp>
      <p:pic>
        <p:nvPicPr>
          <p:cNvPr id="2" name="Picture 1" descr="Icon&#10;&#10;Description automatically generated">
            <a:extLst>
              <a:ext uri="{FF2B5EF4-FFF2-40B4-BE49-F238E27FC236}">
                <a16:creationId xmlns:a16="http://schemas.microsoft.com/office/drawing/2014/main" id="{50C890AD-FD13-619B-4B28-48EE842310FE}"/>
              </a:ext>
            </a:extLst>
          </p:cNvPr>
          <p:cNvPicPr>
            <a:picLocks noChangeAspect="1"/>
          </p:cNvPicPr>
          <p:nvPr/>
        </p:nvPicPr>
        <p:blipFill>
          <a:blip r:embed="rId3"/>
          <a:stretch>
            <a:fillRect/>
          </a:stretch>
        </p:blipFill>
        <p:spPr>
          <a:xfrm>
            <a:off x="11244281" y="5881015"/>
            <a:ext cx="879346" cy="864690"/>
          </a:xfrm>
          <a:prstGeom prst="rect">
            <a:avLst/>
          </a:prstGeom>
        </p:spPr>
      </p:pic>
    </p:spTree>
    <p:extLst>
      <p:ext uri="{BB962C8B-B14F-4D97-AF65-F5344CB8AC3E}">
        <p14:creationId xmlns:p14="http://schemas.microsoft.com/office/powerpoint/2010/main" val="857287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We Can Also Use What We’ve “Learned”</a:t>
            </a:r>
          </a:p>
        </p:txBody>
      </p:sp>
      <p:grpSp>
        <p:nvGrpSpPr>
          <p:cNvPr id="2" name="Group 1">
            <a:extLst>
              <a:ext uri="{FF2B5EF4-FFF2-40B4-BE49-F238E27FC236}">
                <a16:creationId xmlns:a16="http://schemas.microsoft.com/office/drawing/2014/main" id="{6740CC10-DBC8-0D45-F5DC-FDE4D26AD644}"/>
              </a:ext>
            </a:extLst>
          </p:cNvPr>
          <p:cNvGrpSpPr/>
          <p:nvPr/>
        </p:nvGrpSpPr>
        <p:grpSpPr>
          <a:xfrm>
            <a:off x="1171822" y="3036693"/>
            <a:ext cx="10181487" cy="2394242"/>
            <a:chOff x="1278098" y="2692137"/>
            <a:chExt cx="10181487" cy="2394242"/>
          </a:xfrm>
          <a:solidFill>
            <a:srgbClr val="DCEBF5"/>
          </a:solidFill>
        </p:grpSpPr>
        <p:sp>
          <p:nvSpPr>
            <p:cNvPr id="5" name="Rounded Rectangle 14">
              <a:extLst>
                <a:ext uri="{FF2B5EF4-FFF2-40B4-BE49-F238E27FC236}">
                  <a16:creationId xmlns:a16="http://schemas.microsoft.com/office/drawing/2014/main" id="{8699D7D8-E409-BFC5-12E1-D5F61336A20C}"/>
                </a:ext>
              </a:extLst>
            </p:cNvPr>
            <p:cNvSpPr/>
            <p:nvPr/>
          </p:nvSpPr>
          <p:spPr>
            <a:xfrm>
              <a:off x="1278098" y="2692137"/>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16">
              <a:extLst>
                <a:ext uri="{FF2B5EF4-FFF2-40B4-BE49-F238E27FC236}">
                  <a16:creationId xmlns:a16="http://schemas.microsoft.com/office/drawing/2014/main" id="{54B824A2-7F58-46E7-43FC-57F4DF8C2643}"/>
                </a:ext>
              </a:extLst>
            </p:cNvPr>
            <p:cNvSpPr/>
            <p:nvPr/>
          </p:nvSpPr>
          <p:spPr>
            <a:xfrm>
              <a:off x="1278098" y="3835139"/>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7">
              <a:extLst>
                <a:ext uri="{FF2B5EF4-FFF2-40B4-BE49-F238E27FC236}">
                  <a16:creationId xmlns:a16="http://schemas.microsoft.com/office/drawing/2014/main" id="{08727132-C357-5770-C742-5C84AE69FF90}"/>
                </a:ext>
              </a:extLst>
            </p:cNvPr>
            <p:cNvSpPr/>
            <p:nvPr/>
          </p:nvSpPr>
          <p:spPr>
            <a:xfrm>
              <a:off x="1278098" y="4605116"/>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26">
              <a:extLst>
                <a:ext uri="{FF2B5EF4-FFF2-40B4-BE49-F238E27FC236}">
                  <a16:creationId xmlns:a16="http://schemas.microsoft.com/office/drawing/2014/main" id="{2E93E93F-6650-6BB4-8439-06BCCBB22699}"/>
                </a:ext>
              </a:extLst>
            </p:cNvPr>
            <p:cNvSpPr/>
            <p:nvPr/>
          </p:nvSpPr>
          <p:spPr>
            <a:xfrm>
              <a:off x="8395543" y="2692137"/>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28">
              <a:extLst>
                <a:ext uri="{FF2B5EF4-FFF2-40B4-BE49-F238E27FC236}">
                  <a16:creationId xmlns:a16="http://schemas.microsoft.com/office/drawing/2014/main" id="{D4DAEA22-DC16-87CC-9857-21EEA7793D41}"/>
                </a:ext>
              </a:extLst>
            </p:cNvPr>
            <p:cNvSpPr/>
            <p:nvPr/>
          </p:nvSpPr>
          <p:spPr>
            <a:xfrm>
              <a:off x="8395543" y="3835139"/>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29">
              <a:extLst>
                <a:ext uri="{FF2B5EF4-FFF2-40B4-BE49-F238E27FC236}">
                  <a16:creationId xmlns:a16="http://schemas.microsoft.com/office/drawing/2014/main" id="{71A83FF1-2557-D035-6CB4-CD81E0104F15}"/>
                </a:ext>
              </a:extLst>
            </p:cNvPr>
            <p:cNvSpPr/>
            <p:nvPr/>
          </p:nvSpPr>
          <p:spPr>
            <a:xfrm>
              <a:off x="8395543" y="4605116"/>
              <a:ext cx="3064042" cy="481263"/>
            </a:xfrm>
            <a:prstGeom prst="roundRect">
              <a:avLst/>
            </a:prstGeom>
            <a:grp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EF8EAA98-8F14-4EFB-8FC3-22ECE1E76090}"/>
              </a:ext>
            </a:extLst>
          </p:cNvPr>
          <p:cNvSpPr/>
          <p:nvPr/>
        </p:nvSpPr>
        <p:spPr>
          <a:xfrm>
            <a:off x="1171822" y="1480015"/>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3451083-CCF8-9D47-D6F2-D1E883CA43D7}"/>
              </a:ext>
            </a:extLst>
          </p:cNvPr>
          <p:cNvSpPr/>
          <p:nvPr/>
        </p:nvSpPr>
        <p:spPr>
          <a:xfrm>
            <a:off x="8289758" y="1480016"/>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34">
            <a:extLst>
              <a:ext uri="{FF2B5EF4-FFF2-40B4-BE49-F238E27FC236}">
                <a16:creationId xmlns:a16="http://schemas.microsoft.com/office/drawing/2014/main" id="{1A134163-D21E-DE70-F249-9D13DF23A83F}"/>
              </a:ext>
            </a:extLst>
          </p:cNvPr>
          <p:cNvSpPr/>
          <p:nvPr/>
        </p:nvSpPr>
        <p:spPr>
          <a:xfrm>
            <a:off x="1171822" y="2258651"/>
            <a:ext cx="3064042" cy="481263"/>
          </a:xfrm>
          <a:prstGeom prst="roundRect">
            <a:avLst/>
          </a:prstGeom>
          <a:solidFill>
            <a:srgbClr val="D6EEC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35">
            <a:extLst>
              <a:ext uri="{FF2B5EF4-FFF2-40B4-BE49-F238E27FC236}">
                <a16:creationId xmlns:a16="http://schemas.microsoft.com/office/drawing/2014/main" id="{53295065-5411-55E3-FE5D-CFAD24075306}"/>
              </a:ext>
            </a:extLst>
          </p:cNvPr>
          <p:cNvSpPr/>
          <p:nvPr/>
        </p:nvSpPr>
        <p:spPr>
          <a:xfrm>
            <a:off x="8289758" y="2258651"/>
            <a:ext cx="3064042" cy="481263"/>
          </a:xfrm>
          <a:prstGeom prst="roundRect">
            <a:avLst/>
          </a:prstGeom>
          <a:solidFill>
            <a:srgbClr val="F5E7BF"/>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36">
            <a:extLst>
              <a:ext uri="{FF2B5EF4-FFF2-40B4-BE49-F238E27FC236}">
                <a16:creationId xmlns:a16="http://schemas.microsoft.com/office/drawing/2014/main" id="{AAA8BAD1-B1B5-9E1A-1FA1-036A5E25588B}"/>
              </a:ext>
            </a:extLst>
          </p:cNvPr>
          <p:cNvSpPr/>
          <p:nvPr/>
        </p:nvSpPr>
        <p:spPr>
          <a:xfrm>
            <a:off x="5508574" y="3355827"/>
            <a:ext cx="1863524" cy="1064499"/>
          </a:xfrm>
          <a:prstGeom prst="rightArrow">
            <a:avLst>
              <a:gd name="adj1" fmla="val 60873"/>
              <a:gd name="adj2" fmla="val 58699"/>
            </a:avLst>
          </a:prstGeom>
          <a:solidFill>
            <a:srgbClr val="DCEBF5"/>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63E80"/>
              </a:solidFill>
            </a:endParaRPr>
          </a:p>
        </p:txBody>
      </p:sp>
      <p:sp>
        <p:nvSpPr>
          <p:cNvPr id="17" name="Rectangle 16">
            <a:extLst>
              <a:ext uri="{FF2B5EF4-FFF2-40B4-BE49-F238E27FC236}">
                <a16:creationId xmlns:a16="http://schemas.microsoft.com/office/drawing/2014/main" id="{60449193-A396-CCDD-FD2A-89E0B6734E57}"/>
              </a:ext>
            </a:extLst>
          </p:cNvPr>
          <p:cNvSpPr/>
          <p:nvPr/>
        </p:nvSpPr>
        <p:spPr>
          <a:xfrm>
            <a:off x="1171822" y="5665573"/>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own Arrow 38">
            <a:extLst>
              <a:ext uri="{FF2B5EF4-FFF2-40B4-BE49-F238E27FC236}">
                <a16:creationId xmlns:a16="http://schemas.microsoft.com/office/drawing/2014/main" id="{F90A0190-EC5F-D22F-DF82-774AC3530253}"/>
              </a:ext>
            </a:extLst>
          </p:cNvPr>
          <p:cNvSpPr/>
          <p:nvPr/>
        </p:nvSpPr>
        <p:spPr>
          <a:xfrm rot="10800000">
            <a:off x="2683953" y="1989874"/>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own Arrow 39">
            <a:extLst>
              <a:ext uri="{FF2B5EF4-FFF2-40B4-BE49-F238E27FC236}">
                <a16:creationId xmlns:a16="http://schemas.microsoft.com/office/drawing/2014/main" id="{0CE12ECF-4623-BE0F-17D4-2AA21AE62482}"/>
              </a:ext>
            </a:extLst>
          </p:cNvPr>
          <p:cNvSpPr/>
          <p:nvPr/>
        </p:nvSpPr>
        <p:spPr>
          <a:xfrm rot="10800000">
            <a:off x="2683950" y="2761090"/>
            <a:ext cx="88773" cy="252747"/>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7F3BFC3D-6C5E-6D2A-F67B-A18AF52C1B34}"/>
              </a:ext>
            </a:extLst>
          </p:cNvPr>
          <p:cNvCxnSpPr>
            <a:cxnSpLocks/>
          </p:cNvCxnSpPr>
          <p:nvPr/>
        </p:nvCxnSpPr>
        <p:spPr>
          <a:xfrm flipV="1">
            <a:off x="2732320" y="3549706"/>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1" name="Down Arrow 41">
            <a:extLst>
              <a:ext uri="{FF2B5EF4-FFF2-40B4-BE49-F238E27FC236}">
                <a16:creationId xmlns:a16="http://schemas.microsoft.com/office/drawing/2014/main" id="{171CCFAB-7714-C97E-584B-9FA3ED78DA0A}"/>
              </a:ext>
            </a:extLst>
          </p:cNvPr>
          <p:cNvSpPr/>
          <p:nvPr/>
        </p:nvSpPr>
        <p:spPr>
          <a:xfrm rot="10800000">
            <a:off x="2683951" y="4682136"/>
            <a:ext cx="88772" cy="251964"/>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own Arrow 42">
            <a:extLst>
              <a:ext uri="{FF2B5EF4-FFF2-40B4-BE49-F238E27FC236}">
                <a16:creationId xmlns:a16="http://schemas.microsoft.com/office/drawing/2014/main" id="{F6127254-EC88-2930-8125-7E05E8706BB5}"/>
              </a:ext>
            </a:extLst>
          </p:cNvPr>
          <p:cNvSpPr/>
          <p:nvPr/>
        </p:nvSpPr>
        <p:spPr>
          <a:xfrm rot="10800000">
            <a:off x="2683951" y="5452113"/>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84589C21-5086-2C1F-3004-87447F885A30}"/>
              </a:ext>
            </a:extLst>
          </p:cNvPr>
          <p:cNvSpPr txBox="1"/>
          <p:nvPr/>
        </p:nvSpPr>
        <p:spPr>
          <a:xfrm>
            <a:off x="2165502" y="1544256"/>
            <a:ext cx="1076682" cy="400110"/>
          </a:xfrm>
          <a:prstGeom prst="rect">
            <a:avLst/>
          </a:prstGeom>
          <a:noFill/>
        </p:spPr>
        <p:txBody>
          <a:bodyPr wrap="square" rtlCol="0">
            <a:spAutoFit/>
          </a:bodyPr>
          <a:lstStyle/>
          <a:p>
            <a:pPr algn="ctr"/>
            <a:r>
              <a:rPr lang="en-US" sz="2000">
                <a:latin typeface="Avenir Medium" panose="02000503020000020003" pitchFamily="2" charset="0"/>
              </a:rPr>
              <a:t>Output</a:t>
            </a:r>
          </a:p>
        </p:txBody>
      </p:sp>
      <p:sp>
        <p:nvSpPr>
          <p:cNvPr id="24" name="TextBox 23">
            <a:extLst>
              <a:ext uri="{FF2B5EF4-FFF2-40B4-BE49-F238E27FC236}">
                <a16:creationId xmlns:a16="http://schemas.microsoft.com/office/drawing/2014/main" id="{20056306-D61C-434E-6D4F-8F2376A0C0A3}"/>
              </a:ext>
            </a:extLst>
          </p:cNvPr>
          <p:cNvSpPr txBox="1"/>
          <p:nvPr/>
        </p:nvSpPr>
        <p:spPr>
          <a:xfrm>
            <a:off x="1171822" y="2304313"/>
            <a:ext cx="3064041" cy="400110"/>
          </a:xfrm>
          <a:prstGeom prst="rect">
            <a:avLst/>
          </a:prstGeom>
          <a:noFill/>
        </p:spPr>
        <p:txBody>
          <a:bodyPr wrap="square" rtlCol="0">
            <a:spAutoFit/>
          </a:bodyPr>
          <a:lstStyle/>
          <a:p>
            <a:pPr algn="ctr"/>
            <a:r>
              <a:rPr lang="en-US" sz="2000">
                <a:latin typeface="Avenir Medium" panose="02000503020000020003" pitchFamily="2" charset="0"/>
              </a:rPr>
              <a:t>Fully Connected </a:t>
            </a:r>
            <a:r>
              <a:rPr lang="en-US" sz="2000" err="1">
                <a:latin typeface="Avenir Medium" panose="02000503020000020003" pitchFamily="2" charset="0"/>
              </a:rPr>
              <a:t>Softmax</a:t>
            </a:r>
            <a:endParaRPr lang="en-US" sz="2000">
              <a:latin typeface="Avenir Medium" panose="02000503020000020003" pitchFamily="2" charset="0"/>
            </a:endParaRPr>
          </a:p>
        </p:txBody>
      </p:sp>
      <p:sp>
        <p:nvSpPr>
          <p:cNvPr id="25" name="TextBox 24">
            <a:extLst>
              <a:ext uri="{FF2B5EF4-FFF2-40B4-BE49-F238E27FC236}">
                <a16:creationId xmlns:a16="http://schemas.microsoft.com/office/drawing/2014/main" id="{D3B9899E-90C3-4862-95AE-D6FEB63E0045}"/>
              </a:ext>
            </a:extLst>
          </p:cNvPr>
          <p:cNvSpPr txBox="1"/>
          <p:nvPr/>
        </p:nvSpPr>
        <p:spPr>
          <a:xfrm>
            <a:off x="1999768" y="3116149"/>
            <a:ext cx="1504708" cy="400110"/>
          </a:xfrm>
          <a:prstGeom prst="rect">
            <a:avLst/>
          </a:prstGeom>
          <a:noFill/>
        </p:spPr>
        <p:txBody>
          <a:bodyPr wrap="square" rtlCol="0">
            <a:spAutoFit/>
          </a:bodyPr>
          <a:lstStyle/>
          <a:p>
            <a:pPr algn="ctr"/>
            <a:r>
              <a:rPr lang="en-US" sz="2000">
                <a:latin typeface="Avenir Medium" panose="02000503020000020003" pitchFamily="2" charset="0"/>
              </a:rPr>
              <a:t>Layer N</a:t>
            </a:r>
          </a:p>
        </p:txBody>
      </p:sp>
      <p:sp>
        <p:nvSpPr>
          <p:cNvPr id="26" name="TextBox 25">
            <a:extLst>
              <a:ext uri="{FF2B5EF4-FFF2-40B4-BE49-F238E27FC236}">
                <a16:creationId xmlns:a16="http://schemas.microsoft.com/office/drawing/2014/main" id="{F1718BCD-0441-508C-F3AC-511E07A2C6E3}"/>
              </a:ext>
            </a:extLst>
          </p:cNvPr>
          <p:cNvSpPr txBox="1"/>
          <p:nvPr/>
        </p:nvSpPr>
        <p:spPr>
          <a:xfrm>
            <a:off x="1931596" y="4217815"/>
            <a:ext cx="1504708" cy="400110"/>
          </a:xfrm>
          <a:prstGeom prst="rect">
            <a:avLst/>
          </a:prstGeom>
          <a:noFill/>
        </p:spPr>
        <p:txBody>
          <a:bodyPr wrap="square" rtlCol="0">
            <a:spAutoFit/>
          </a:bodyPr>
          <a:lstStyle/>
          <a:p>
            <a:pPr algn="ctr"/>
            <a:r>
              <a:rPr lang="en-US" sz="2000">
                <a:latin typeface="Avenir Medium" panose="02000503020000020003" pitchFamily="2" charset="0"/>
              </a:rPr>
              <a:t>Layer 2</a:t>
            </a:r>
          </a:p>
        </p:txBody>
      </p:sp>
      <p:sp>
        <p:nvSpPr>
          <p:cNvPr id="27" name="TextBox 26">
            <a:extLst>
              <a:ext uri="{FF2B5EF4-FFF2-40B4-BE49-F238E27FC236}">
                <a16:creationId xmlns:a16="http://schemas.microsoft.com/office/drawing/2014/main" id="{828F4C48-A162-B26B-4B44-42A3F509471A}"/>
              </a:ext>
            </a:extLst>
          </p:cNvPr>
          <p:cNvSpPr txBox="1"/>
          <p:nvPr/>
        </p:nvSpPr>
        <p:spPr>
          <a:xfrm>
            <a:off x="1951489" y="5002671"/>
            <a:ext cx="1504708" cy="400110"/>
          </a:xfrm>
          <a:prstGeom prst="rect">
            <a:avLst/>
          </a:prstGeom>
          <a:noFill/>
        </p:spPr>
        <p:txBody>
          <a:bodyPr wrap="square" rtlCol="0">
            <a:spAutoFit/>
          </a:bodyPr>
          <a:lstStyle/>
          <a:p>
            <a:pPr algn="ctr"/>
            <a:r>
              <a:rPr lang="en-US" sz="2000">
                <a:latin typeface="Avenir Medium" panose="02000503020000020003" pitchFamily="2" charset="0"/>
              </a:rPr>
              <a:t>Layer 1</a:t>
            </a:r>
          </a:p>
        </p:txBody>
      </p:sp>
      <p:sp>
        <p:nvSpPr>
          <p:cNvPr id="28" name="TextBox 27">
            <a:extLst>
              <a:ext uri="{FF2B5EF4-FFF2-40B4-BE49-F238E27FC236}">
                <a16:creationId xmlns:a16="http://schemas.microsoft.com/office/drawing/2014/main" id="{BC1ACDDE-6463-7EB1-8D98-649BFDD1CDFD}"/>
              </a:ext>
            </a:extLst>
          </p:cNvPr>
          <p:cNvSpPr txBox="1"/>
          <p:nvPr/>
        </p:nvSpPr>
        <p:spPr>
          <a:xfrm>
            <a:off x="1931596" y="5716725"/>
            <a:ext cx="1504708" cy="400110"/>
          </a:xfrm>
          <a:prstGeom prst="rect">
            <a:avLst/>
          </a:prstGeom>
          <a:noFill/>
        </p:spPr>
        <p:txBody>
          <a:bodyPr wrap="square" rtlCol="0">
            <a:spAutoFit/>
          </a:bodyPr>
          <a:lstStyle/>
          <a:p>
            <a:pPr algn="ctr"/>
            <a:r>
              <a:rPr lang="en-US" sz="2000">
                <a:latin typeface="Avenir Medium" panose="02000503020000020003" pitchFamily="2" charset="0"/>
              </a:rPr>
              <a:t>Input Data</a:t>
            </a:r>
          </a:p>
        </p:txBody>
      </p:sp>
      <p:sp>
        <p:nvSpPr>
          <p:cNvPr id="29" name="TextBox 28">
            <a:extLst>
              <a:ext uri="{FF2B5EF4-FFF2-40B4-BE49-F238E27FC236}">
                <a16:creationId xmlns:a16="http://schemas.microsoft.com/office/drawing/2014/main" id="{14F7E6A0-EFA5-A73C-9904-3F5B0993EC34}"/>
              </a:ext>
            </a:extLst>
          </p:cNvPr>
          <p:cNvSpPr txBox="1"/>
          <p:nvPr/>
        </p:nvSpPr>
        <p:spPr>
          <a:xfrm>
            <a:off x="5450701" y="3703545"/>
            <a:ext cx="1504708" cy="400110"/>
          </a:xfrm>
          <a:prstGeom prst="rect">
            <a:avLst/>
          </a:prstGeom>
          <a:noFill/>
        </p:spPr>
        <p:txBody>
          <a:bodyPr wrap="square" rtlCol="0">
            <a:spAutoFit/>
          </a:bodyPr>
          <a:lstStyle/>
          <a:p>
            <a:pPr algn="ctr"/>
            <a:r>
              <a:rPr lang="en-US" sz="2000" i="1">
                <a:latin typeface="Avenir Medium Oblique" panose="02000503020000020003" pitchFamily="2" charset="0"/>
              </a:rPr>
              <a:t>Transfer</a:t>
            </a:r>
          </a:p>
        </p:txBody>
      </p:sp>
      <p:sp>
        <p:nvSpPr>
          <p:cNvPr id="30" name="TextBox 29">
            <a:extLst>
              <a:ext uri="{FF2B5EF4-FFF2-40B4-BE49-F238E27FC236}">
                <a16:creationId xmlns:a16="http://schemas.microsoft.com/office/drawing/2014/main" id="{44A6A417-BA24-0F46-418C-D1CDCC48997F}"/>
              </a:ext>
            </a:extLst>
          </p:cNvPr>
          <p:cNvSpPr txBox="1"/>
          <p:nvPr/>
        </p:nvSpPr>
        <p:spPr>
          <a:xfrm>
            <a:off x="8289266" y="2309902"/>
            <a:ext cx="3064041" cy="400110"/>
          </a:xfrm>
          <a:prstGeom prst="rect">
            <a:avLst/>
          </a:prstGeom>
          <a:noFill/>
        </p:spPr>
        <p:txBody>
          <a:bodyPr wrap="square" rtlCol="0">
            <a:spAutoFit/>
          </a:bodyPr>
          <a:lstStyle/>
          <a:p>
            <a:pPr algn="ctr"/>
            <a:r>
              <a:rPr lang="en-US" sz="2000">
                <a:ln w="0">
                  <a:noFill/>
                </a:ln>
                <a:latin typeface="Avenir Medium" panose="02000503020000020003" pitchFamily="2" charset="0"/>
              </a:rPr>
              <a:t>New Shallow Classifier</a:t>
            </a:r>
          </a:p>
        </p:txBody>
      </p:sp>
      <p:sp>
        <p:nvSpPr>
          <p:cNvPr id="31" name="Rectangle 30">
            <a:extLst>
              <a:ext uri="{FF2B5EF4-FFF2-40B4-BE49-F238E27FC236}">
                <a16:creationId xmlns:a16="http://schemas.microsoft.com/office/drawing/2014/main" id="{E93F1948-C18E-1336-9E94-38834322FF26}"/>
              </a:ext>
            </a:extLst>
          </p:cNvPr>
          <p:cNvSpPr/>
          <p:nvPr/>
        </p:nvSpPr>
        <p:spPr>
          <a:xfrm>
            <a:off x="8289267" y="5665573"/>
            <a:ext cx="3064042" cy="481263"/>
          </a:xfrm>
          <a:prstGeom prst="rect">
            <a:avLst/>
          </a:prstGeom>
          <a:solidFill>
            <a:srgbClr val="D3D3F1"/>
          </a:solidFill>
          <a:ln w="19050">
            <a:solidFill>
              <a:srgbClr val="3033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68">
            <a:extLst>
              <a:ext uri="{FF2B5EF4-FFF2-40B4-BE49-F238E27FC236}">
                <a16:creationId xmlns:a16="http://schemas.microsoft.com/office/drawing/2014/main" id="{BF284227-CA3F-0662-D432-AC92FA1D9829}"/>
              </a:ext>
            </a:extLst>
          </p:cNvPr>
          <p:cNvSpPr/>
          <p:nvPr/>
        </p:nvSpPr>
        <p:spPr>
          <a:xfrm rot="10800000">
            <a:off x="9801396" y="2771281"/>
            <a:ext cx="88772" cy="242557"/>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D3C554EC-D239-864D-CABA-F89ABF453C49}"/>
              </a:ext>
            </a:extLst>
          </p:cNvPr>
          <p:cNvCxnSpPr>
            <a:cxnSpLocks/>
          </p:cNvCxnSpPr>
          <p:nvPr/>
        </p:nvCxnSpPr>
        <p:spPr>
          <a:xfrm flipV="1">
            <a:off x="9849765" y="3549706"/>
            <a:ext cx="0" cy="579450"/>
          </a:xfrm>
          <a:prstGeom prst="straightConnector1">
            <a:avLst/>
          </a:prstGeom>
          <a:ln w="254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4" name="Down Arrow 70">
            <a:extLst>
              <a:ext uri="{FF2B5EF4-FFF2-40B4-BE49-F238E27FC236}">
                <a16:creationId xmlns:a16="http://schemas.microsoft.com/office/drawing/2014/main" id="{C2C3D83F-4660-7260-460C-DFD6E949349B}"/>
              </a:ext>
            </a:extLst>
          </p:cNvPr>
          <p:cNvSpPr/>
          <p:nvPr/>
        </p:nvSpPr>
        <p:spPr>
          <a:xfrm rot="10800000">
            <a:off x="9801396" y="4682136"/>
            <a:ext cx="88772" cy="251964"/>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71">
            <a:extLst>
              <a:ext uri="{FF2B5EF4-FFF2-40B4-BE49-F238E27FC236}">
                <a16:creationId xmlns:a16="http://schemas.microsoft.com/office/drawing/2014/main" id="{083F5EFA-6C1C-3FD7-A2B5-AF7F7DAE40FD}"/>
              </a:ext>
            </a:extLst>
          </p:cNvPr>
          <p:cNvSpPr/>
          <p:nvPr/>
        </p:nvSpPr>
        <p:spPr>
          <a:xfrm rot="10800000">
            <a:off x="9801396" y="5452113"/>
            <a:ext cx="88774" cy="211735"/>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A6492F55-4581-BA53-A395-2F584081B869}"/>
              </a:ext>
            </a:extLst>
          </p:cNvPr>
          <p:cNvSpPr txBox="1"/>
          <p:nvPr/>
        </p:nvSpPr>
        <p:spPr>
          <a:xfrm>
            <a:off x="9354387" y="1544256"/>
            <a:ext cx="1076682" cy="400110"/>
          </a:xfrm>
          <a:prstGeom prst="rect">
            <a:avLst/>
          </a:prstGeom>
          <a:noFill/>
        </p:spPr>
        <p:txBody>
          <a:bodyPr wrap="square" rtlCol="0">
            <a:spAutoFit/>
          </a:bodyPr>
          <a:lstStyle/>
          <a:p>
            <a:pPr algn="ctr"/>
            <a:r>
              <a:rPr lang="en-US" sz="2000">
                <a:latin typeface="Avenir Medium" panose="02000503020000020003" pitchFamily="2" charset="0"/>
              </a:rPr>
              <a:t>Output</a:t>
            </a:r>
          </a:p>
        </p:txBody>
      </p:sp>
      <p:sp>
        <p:nvSpPr>
          <p:cNvPr id="37" name="TextBox 36">
            <a:extLst>
              <a:ext uri="{FF2B5EF4-FFF2-40B4-BE49-F238E27FC236}">
                <a16:creationId xmlns:a16="http://schemas.microsoft.com/office/drawing/2014/main" id="{30D73079-D539-4A1F-816A-6B1DD2C2AF5B}"/>
              </a:ext>
            </a:extLst>
          </p:cNvPr>
          <p:cNvSpPr txBox="1"/>
          <p:nvPr/>
        </p:nvSpPr>
        <p:spPr>
          <a:xfrm>
            <a:off x="9117213" y="3104574"/>
            <a:ext cx="1504708" cy="400110"/>
          </a:xfrm>
          <a:prstGeom prst="rect">
            <a:avLst/>
          </a:prstGeom>
          <a:noFill/>
        </p:spPr>
        <p:txBody>
          <a:bodyPr wrap="square" rtlCol="0">
            <a:spAutoFit/>
          </a:bodyPr>
          <a:lstStyle/>
          <a:p>
            <a:pPr algn="ctr"/>
            <a:r>
              <a:rPr lang="en-US" sz="2000">
                <a:latin typeface="Avenir Medium" panose="02000503020000020003" pitchFamily="2" charset="0"/>
              </a:rPr>
              <a:t>Layer N</a:t>
            </a:r>
          </a:p>
        </p:txBody>
      </p:sp>
      <p:sp>
        <p:nvSpPr>
          <p:cNvPr id="38" name="TextBox 37">
            <a:extLst>
              <a:ext uri="{FF2B5EF4-FFF2-40B4-BE49-F238E27FC236}">
                <a16:creationId xmlns:a16="http://schemas.microsoft.com/office/drawing/2014/main" id="{D17600D4-01FB-3104-FCE8-DE6704A74E43}"/>
              </a:ext>
            </a:extLst>
          </p:cNvPr>
          <p:cNvSpPr txBox="1"/>
          <p:nvPr/>
        </p:nvSpPr>
        <p:spPr>
          <a:xfrm>
            <a:off x="9049041" y="4217815"/>
            <a:ext cx="1504708" cy="400110"/>
          </a:xfrm>
          <a:prstGeom prst="rect">
            <a:avLst/>
          </a:prstGeom>
          <a:noFill/>
        </p:spPr>
        <p:txBody>
          <a:bodyPr wrap="square" rtlCol="0">
            <a:spAutoFit/>
          </a:bodyPr>
          <a:lstStyle/>
          <a:p>
            <a:pPr algn="ctr"/>
            <a:r>
              <a:rPr lang="en-US" sz="2000">
                <a:latin typeface="Avenir Medium" panose="02000503020000020003" pitchFamily="2" charset="0"/>
              </a:rPr>
              <a:t>Layer 2</a:t>
            </a:r>
          </a:p>
        </p:txBody>
      </p:sp>
      <p:sp>
        <p:nvSpPr>
          <p:cNvPr id="39" name="TextBox 38">
            <a:extLst>
              <a:ext uri="{FF2B5EF4-FFF2-40B4-BE49-F238E27FC236}">
                <a16:creationId xmlns:a16="http://schemas.microsoft.com/office/drawing/2014/main" id="{FA0F0F83-739A-0902-FFAB-B9A9EB7D77BB}"/>
              </a:ext>
            </a:extLst>
          </p:cNvPr>
          <p:cNvSpPr txBox="1"/>
          <p:nvPr/>
        </p:nvSpPr>
        <p:spPr>
          <a:xfrm>
            <a:off x="9068934" y="5002671"/>
            <a:ext cx="1504708" cy="400110"/>
          </a:xfrm>
          <a:prstGeom prst="rect">
            <a:avLst/>
          </a:prstGeom>
          <a:noFill/>
        </p:spPr>
        <p:txBody>
          <a:bodyPr wrap="square" rtlCol="0">
            <a:spAutoFit/>
          </a:bodyPr>
          <a:lstStyle/>
          <a:p>
            <a:pPr algn="ctr"/>
            <a:r>
              <a:rPr lang="en-US" sz="2000">
                <a:latin typeface="Avenir Medium" panose="02000503020000020003" pitchFamily="2" charset="0"/>
              </a:rPr>
              <a:t>Layer 1</a:t>
            </a:r>
          </a:p>
        </p:txBody>
      </p:sp>
      <p:sp>
        <p:nvSpPr>
          <p:cNvPr id="40" name="TextBox 39">
            <a:extLst>
              <a:ext uri="{FF2B5EF4-FFF2-40B4-BE49-F238E27FC236}">
                <a16:creationId xmlns:a16="http://schemas.microsoft.com/office/drawing/2014/main" id="{A0FF78CC-CAF4-D7CF-4E06-41471A2ECF63}"/>
              </a:ext>
            </a:extLst>
          </p:cNvPr>
          <p:cNvSpPr txBox="1"/>
          <p:nvPr/>
        </p:nvSpPr>
        <p:spPr>
          <a:xfrm>
            <a:off x="9049041" y="5705574"/>
            <a:ext cx="1504708" cy="400110"/>
          </a:xfrm>
          <a:prstGeom prst="rect">
            <a:avLst/>
          </a:prstGeom>
          <a:noFill/>
        </p:spPr>
        <p:txBody>
          <a:bodyPr wrap="square" rtlCol="0">
            <a:spAutoFit/>
          </a:bodyPr>
          <a:lstStyle/>
          <a:p>
            <a:pPr algn="ctr"/>
            <a:r>
              <a:rPr lang="en-US" sz="2000">
                <a:latin typeface="Avenir Medium" panose="02000503020000020003" pitchFamily="2" charset="0"/>
              </a:rPr>
              <a:t>Input Data</a:t>
            </a:r>
          </a:p>
        </p:txBody>
      </p:sp>
      <p:sp>
        <p:nvSpPr>
          <p:cNvPr id="41" name="Down Arrow 77">
            <a:extLst>
              <a:ext uri="{FF2B5EF4-FFF2-40B4-BE49-F238E27FC236}">
                <a16:creationId xmlns:a16="http://schemas.microsoft.com/office/drawing/2014/main" id="{96630D99-2D97-46AE-308A-9DD68688DF25}"/>
              </a:ext>
            </a:extLst>
          </p:cNvPr>
          <p:cNvSpPr/>
          <p:nvPr/>
        </p:nvSpPr>
        <p:spPr>
          <a:xfrm rot="10800000">
            <a:off x="9846780" y="1980730"/>
            <a:ext cx="88773" cy="259039"/>
          </a:xfrm>
          <a:prstGeom prst="downArrow">
            <a:avLst>
              <a:gd name="adj1" fmla="val 11941"/>
              <a:gd name="adj2" fmla="val 81286"/>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a:extLst>
              <a:ext uri="{FF2B5EF4-FFF2-40B4-BE49-F238E27FC236}">
                <a16:creationId xmlns:a16="http://schemas.microsoft.com/office/drawing/2014/main" id="{82D589EF-F3F7-A735-EDC3-10BE2E015A22}"/>
              </a:ext>
            </a:extLst>
          </p:cNvPr>
          <p:cNvCxnSpPr>
            <a:cxnSpLocks/>
          </p:cNvCxnSpPr>
          <p:nvPr/>
        </p:nvCxnSpPr>
        <p:spPr>
          <a:xfrm>
            <a:off x="726554" y="2921978"/>
            <a:ext cx="4317357" cy="0"/>
          </a:xfrm>
          <a:prstGeom prst="line">
            <a:avLst/>
          </a:prstGeom>
          <a:ln w="60325">
            <a:solidFill>
              <a:srgbClr val="C00000"/>
            </a:solidFill>
            <a:prstDash val="sysDash"/>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2A89444-A7EF-15D1-260A-A893200A16EB}"/>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Sarkar, D, et al. (2018). </a:t>
            </a:r>
            <a:r>
              <a:rPr lang="en-US" sz="1400" i="1">
                <a:solidFill>
                  <a:schemeClr val="tx1">
                    <a:lumMod val="65000"/>
                    <a:lumOff val="35000"/>
                  </a:schemeClr>
                </a:solidFill>
                <a:latin typeface="+mj-lt"/>
                <a:ea typeface="Verdana" panose="020B0604030504040204" pitchFamily="34" charset="0"/>
              </a:rPr>
              <a:t>Hands-on transfer learning with Python. </a:t>
            </a:r>
            <a:r>
              <a:rPr lang="en-US" sz="1400" b="0" i="0">
                <a:solidFill>
                  <a:schemeClr val="tx1">
                    <a:lumMod val="65000"/>
                    <a:lumOff val="35000"/>
                  </a:schemeClr>
                </a:solidFill>
                <a:effectLst/>
                <a:latin typeface="+mj-lt"/>
                <a:ea typeface="Verdana" panose="020B0604030504040204" pitchFamily="34" charset="0"/>
              </a:rPr>
              <a:t>Birmingham, UK: Packt Publishing. (Chapter </a:t>
            </a:r>
            <a:r>
              <a:rPr lang="en-US" sz="1400">
                <a:solidFill>
                  <a:schemeClr val="tx1">
                    <a:lumMod val="65000"/>
                    <a:lumOff val="35000"/>
                  </a:schemeClr>
                </a:solidFill>
                <a:latin typeface="+mj-lt"/>
                <a:ea typeface="Verdana" panose="020B0604030504040204" pitchFamily="34" charset="0"/>
              </a:rPr>
              <a:t>4</a:t>
            </a:r>
            <a:r>
              <a:rPr lang="en-US" sz="1400" b="0" i="0">
                <a:solidFill>
                  <a:schemeClr val="tx1">
                    <a:lumMod val="65000"/>
                    <a:lumOff val="35000"/>
                  </a:schemeClr>
                </a:solidFill>
                <a:effectLst/>
                <a:latin typeface="+mj-lt"/>
                <a:ea typeface="Verdana" panose="020B0604030504040204" pitchFamily="34" charset="0"/>
              </a:rPr>
              <a:t>)</a:t>
            </a:r>
            <a:endParaRPr lang="en-US" sz="1400">
              <a:solidFill>
                <a:schemeClr val="tx1">
                  <a:lumMod val="65000"/>
                  <a:lumOff val="35000"/>
                </a:schemeClr>
              </a:solidFill>
              <a:latin typeface="+mj-lt"/>
              <a:ea typeface="Verdana" panose="020B0604030504040204" pitchFamily="34" charset="0"/>
            </a:endParaRPr>
          </a:p>
        </p:txBody>
      </p:sp>
      <p:pic>
        <p:nvPicPr>
          <p:cNvPr id="44" name="Graphic 43" descr="Scissors outline">
            <a:extLst>
              <a:ext uri="{FF2B5EF4-FFF2-40B4-BE49-F238E27FC236}">
                <a16:creationId xmlns:a16="http://schemas.microsoft.com/office/drawing/2014/main" id="{B3C3D758-D4D1-CFCD-3BC7-3BAF356D0FC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3513896">
            <a:off x="252801" y="2505555"/>
            <a:ext cx="801123" cy="801123"/>
          </a:xfrm>
          <a:prstGeom prst="rect">
            <a:avLst/>
          </a:prstGeom>
        </p:spPr>
      </p:pic>
    </p:spTree>
    <p:extLst>
      <p:ext uri="{BB962C8B-B14F-4D97-AF65-F5344CB8AC3E}">
        <p14:creationId xmlns:p14="http://schemas.microsoft.com/office/powerpoint/2010/main" val="279652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A Closer Look at The Training Process</a:t>
            </a:r>
          </a:p>
        </p:txBody>
      </p:sp>
    </p:spTree>
    <p:extLst>
      <p:ext uri="{BB962C8B-B14F-4D97-AF65-F5344CB8AC3E}">
        <p14:creationId xmlns:p14="http://schemas.microsoft.com/office/powerpoint/2010/main" val="3147409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7" name="Group 116">
            <a:extLst>
              <a:ext uri="{FF2B5EF4-FFF2-40B4-BE49-F238E27FC236}">
                <a16:creationId xmlns:a16="http://schemas.microsoft.com/office/drawing/2014/main" id="{88A615C8-708D-916A-D85C-6F26FF7E6226}"/>
              </a:ext>
            </a:extLst>
          </p:cNvPr>
          <p:cNvGrpSpPr/>
          <p:nvPr/>
        </p:nvGrpSpPr>
        <p:grpSpPr>
          <a:xfrm>
            <a:off x="318939" y="545836"/>
            <a:ext cx="11465760" cy="5947039"/>
            <a:chOff x="318939" y="545836"/>
            <a:chExt cx="11465760" cy="5947039"/>
          </a:xfrm>
        </p:grpSpPr>
        <p:sp>
          <p:nvSpPr>
            <p:cNvPr id="3" name="Text Placeholder 3">
              <a:extLst>
                <a:ext uri="{FF2B5EF4-FFF2-40B4-BE49-F238E27FC236}">
                  <a16:creationId xmlns:a16="http://schemas.microsoft.com/office/drawing/2014/main" id="{998425CF-CE0E-F901-657E-D44EAB3C68C5}"/>
                </a:ext>
              </a:extLst>
            </p:cNvPr>
            <p:cNvSpPr txBox="1">
              <a:spLocks/>
            </p:cNvSpPr>
            <p:nvPr/>
          </p:nvSpPr>
          <p:spPr>
            <a:xfrm>
              <a:off x="3949623" y="5896384"/>
              <a:ext cx="2742012"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1600">
                  <a:solidFill>
                    <a:schemeClr val="tx1">
                      <a:lumMod val="85000"/>
                      <a:lumOff val="15000"/>
                    </a:schemeClr>
                  </a:solidFill>
                  <a:latin typeface="Sofia Pro" pitchFamily="2" charset="0"/>
                </a:rPr>
                <a:t>Forward Propagation</a:t>
              </a:r>
            </a:p>
          </p:txBody>
        </p:sp>
        <p:sp>
          <p:nvSpPr>
            <p:cNvPr id="7" name="Down Arrow 5">
              <a:extLst>
                <a:ext uri="{FF2B5EF4-FFF2-40B4-BE49-F238E27FC236}">
                  <a16:creationId xmlns:a16="http://schemas.microsoft.com/office/drawing/2014/main" id="{1ED925A5-F2EA-B9A6-962E-CCF362CD6C21}"/>
                </a:ext>
              </a:extLst>
            </p:cNvPr>
            <p:cNvSpPr/>
            <p:nvPr/>
          </p:nvSpPr>
          <p:spPr>
            <a:xfrm rot="16200000">
              <a:off x="5076803" y="3754322"/>
              <a:ext cx="121513" cy="5278400"/>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EDFEB07-69E7-3160-1B27-165C24195790}"/>
                </a:ext>
              </a:extLst>
            </p:cNvPr>
            <p:cNvSpPr/>
            <p:nvPr/>
          </p:nvSpPr>
          <p:spPr>
            <a:xfrm>
              <a:off x="6434473"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F</a:t>
              </a:r>
            </a:p>
          </p:txBody>
        </p:sp>
        <p:sp>
          <p:nvSpPr>
            <p:cNvPr id="46" name="Oval 45">
              <a:extLst>
                <a:ext uri="{FF2B5EF4-FFF2-40B4-BE49-F238E27FC236}">
                  <a16:creationId xmlns:a16="http://schemas.microsoft.com/office/drawing/2014/main" id="{5B89130D-89C1-4687-F8AF-5B8AA49F3E6B}"/>
                </a:ext>
              </a:extLst>
            </p:cNvPr>
            <p:cNvSpPr/>
            <p:nvPr/>
          </p:nvSpPr>
          <p:spPr>
            <a:xfrm>
              <a:off x="4536986"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p>
          </p:txBody>
        </p:sp>
        <p:sp>
          <p:nvSpPr>
            <p:cNvPr id="47" name="Oval 46">
              <a:extLst>
                <a:ext uri="{FF2B5EF4-FFF2-40B4-BE49-F238E27FC236}">
                  <a16:creationId xmlns:a16="http://schemas.microsoft.com/office/drawing/2014/main" id="{990D6AEC-FDE5-01B1-0E47-81F6EC577E6C}"/>
                </a:ext>
              </a:extLst>
            </p:cNvPr>
            <p:cNvSpPr/>
            <p:nvPr/>
          </p:nvSpPr>
          <p:spPr>
            <a:xfrm>
              <a:off x="2625120" y="2349065"/>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1</a:t>
              </a:r>
              <a:endParaRPr lang="en-US" sz="2000" b="1">
                <a:solidFill>
                  <a:schemeClr val="tx1">
                    <a:lumMod val="85000"/>
                    <a:lumOff val="15000"/>
                  </a:schemeClr>
                </a:solidFill>
                <a:latin typeface="Sofia Pro" pitchFamily="2" charset="0"/>
              </a:endParaRPr>
            </a:p>
          </p:txBody>
        </p:sp>
        <p:sp>
          <p:nvSpPr>
            <p:cNvPr id="48" name="Oval 47">
              <a:extLst>
                <a:ext uri="{FF2B5EF4-FFF2-40B4-BE49-F238E27FC236}">
                  <a16:creationId xmlns:a16="http://schemas.microsoft.com/office/drawing/2014/main" id="{9B566EFE-90B4-AB59-D08D-C43935E3A2A0}"/>
                </a:ext>
              </a:extLst>
            </p:cNvPr>
            <p:cNvSpPr/>
            <p:nvPr/>
          </p:nvSpPr>
          <p:spPr>
            <a:xfrm>
              <a:off x="3817564" y="1031580"/>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49" name="Oval 48">
              <a:extLst>
                <a:ext uri="{FF2B5EF4-FFF2-40B4-BE49-F238E27FC236}">
                  <a16:creationId xmlns:a16="http://schemas.microsoft.com/office/drawing/2014/main" id="{D345D2E5-8DD4-7C29-F970-0A0099376A6B}"/>
                </a:ext>
              </a:extLst>
            </p:cNvPr>
            <p:cNvSpPr/>
            <p:nvPr/>
          </p:nvSpPr>
          <p:spPr>
            <a:xfrm>
              <a:off x="2587077" y="3917275"/>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2</a:t>
              </a:r>
              <a:endParaRPr lang="en-US" sz="2000" b="1">
                <a:solidFill>
                  <a:schemeClr val="tx1">
                    <a:lumMod val="85000"/>
                    <a:lumOff val="15000"/>
                  </a:schemeClr>
                </a:solidFill>
                <a:latin typeface="Sofia Pro" pitchFamily="2" charset="0"/>
              </a:endParaRPr>
            </a:p>
          </p:txBody>
        </p:sp>
        <p:sp>
          <p:nvSpPr>
            <p:cNvPr id="50" name="Oval 49">
              <a:extLst>
                <a:ext uri="{FF2B5EF4-FFF2-40B4-BE49-F238E27FC236}">
                  <a16:creationId xmlns:a16="http://schemas.microsoft.com/office/drawing/2014/main" id="{81D5EA57-F7D0-87C7-8C8B-0F19D2D153DD}"/>
                </a:ext>
              </a:extLst>
            </p:cNvPr>
            <p:cNvSpPr/>
            <p:nvPr/>
          </p:nvSpPr>
          <p:spPr>
            <a:xfrm>
              <a:off x="5671233" y="1017888"/>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51" name="Oval 50">
              <a:extLst>
                <a:ext uri="{FF2B5EF4-FFF2-40B4-BE49-F238E27FC236}">
                  <a16:creationId xmlns:a16="http://schemas.microsoft.com/office/drawing/2014/main" id="{401E9EE5-8B7C-3B9F-BC76-6BF21EE9A1EF}"/>
                </a:ext>
              </a:extLst>
            </p:cNvPr>
            <p:cNvSpPr/>
            <p:nvPr/>
          </p:nvSpPr>
          <p:spPr>
            <a:xfrm>
              <a:off x="8381072" y="300861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E</a:t>
              </a:r>
            </a:p>
          </p:txBody>
        </p:sp>
        <p:sp>
          <p:nvSpPr>
            <p:cNvPr id="52" name="Text Placeholder 3">
              <a:extLst>
                <a:ext uri="{FF2B5EF4-FFF2-40B4-BE49-F238E27FC236}">
                  <a16:creationId xmlns:a16="http://schemas.microsoft.com/office/drawing/2014/main" id="{798BC3A1-842B-E271-796F-64A50711CB8A}"/>
                </a:ext>
              </a:extLst>
            </p:cNvPr>
            <p:cNvSpPr txBox="1">
              <a:spLocks/>
            </p:cNvSpPr>
            <p:nvPr/>
          </p:nvSpPr>
          <p:spPr>
            <a:xfrm>
              <a:off x="2486784" y="5254527"/>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Input Layer</a:t>
              </a:r>
            </a:p>
          </p:txBody>
        </p:sp>
        <p:sp>
          <p:nvSpPr>
            <p:cNvPr id="53" name="Text Placeholder 3">
              <a:extLst>
                <a:ext uri="{FF2B5EF4-FFF2-40B4-BE49-F238E27FC236}">
                  <a16:creationId xmlns:a16="http://schemas.microsoft.com/office/drawing/2014/main" id="{3EBEA36E-4857-855E-27A4-749D55A9EAAC}"/>
                </a:ext>
              </a:extLst>
            </p:cNvPr>
            <p:cNvSpPr txBox="1">
              <a:spLocks/>
            </p:cNvSpPr>
            <p:nvPr/>
          </p:nvSpPr>
          <p:spPr>
            <a:xfrm>
              <a:off x="4355327" y="5251191"/>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Hidden Layer</a:t>
              </a:r>
            </a:p>
          </p:txBody>
        </p:sp>
        <p:sp>
          <p:nvSpPr>
            <p:cNvPr id="54" name="Text Placeholder 3">
              <a:extLst>
                <a:ext uri="{FF2B5EF4-FFF2-40B4-BE49-F238E27FC236}">
                  <a16:creationId xmlns:a16="http://schemas.microsoft.com/office/drawing/2014/main" id="{BEBE8D32-A9BA-2C52-46A2-3F8DFDA9D9CB}"/>
                </a:ext>
              </a:extLst>
            </p:cNvPr>
            <p:cNvSpPr txBox="1">
              <a:spLocks/>
            </p:cNvSpPr>
            <p:nvPr/>
          </p:nvSpPr>
          <p:spPr>
            <a:xfrm>
              <a:off x="6210524" y="5251190"/>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Output Layer</a:t>
              </a:r>
            </a:p>
          </p:txBody>
        </p:sp>
        <p:sp>
          <p:nvSpPr>
            <p:cNvPr id="55" name="Text Placeholder 3">
              <a:extLst>
                <a:ext uri="{FF2B5EF4-FFF2-40B4-BE49-F238E27FC236}">
                  <a16:creationId xmlns:a16="http://schemas.microsoft.com/office/drawing/2014/main" id="{E250ED69-99F7-BCCB-2A94-F2C417D8A45E}"/>
                </a:ext>
              </a:extLst>
            </p:cNvPr>
            <p:cNvSpPr txBox="1">
              <a:spLocks/>
            </p:cNvSpPr>
            <p:nvPr/>
          </p:nvSpPr>
          <p:spPr>
            <a:xfrm>
              <a:off x="8157001" y="527503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Error/Loss Function</a:t>
              </a:r>
            </a:p>
          </p:txBody>
        </p:sp>
        <p:sp>
          <p:nvSpPr>
            <p:cNvPr id="56" name="Text Placeholder 3">
              <a:extLst>
                <a:ext uri="{FF2B5EF4-FFF2-40B4-BE49-F238E27FC236}">
                  <a16:creationId xmlns:a16="http://schemas.microsoft.com/office/drawing/2014/main" id="{6F30D40D-D125-9D5A-EDAD-6442398C6BBA}"/>
                </a:ext>
              </a:extLst>
            </p:cNvPr>
            <p:cNvSpPr txBox="1">
              <a:spLocks/>
            </p:cNvSpPr>
            <p:nvPr/>
          </p:nvSpPr>
          <p:spPr>
            <a:xfrm>
              <a:off x="1931607" y="545836"/>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Bias Node</a:t>
              </a:r>
            </a:p>
          </p:txBody>
        </p:sp>
        <p:sp>
          <p:nvSpPr>
            <p:cNvPr id="57" name="Text Placeholder 3">
              <a:extLst>
                <a:ext uri="{FF2B5EF4-FFF2-40B4-BE49-F238E27FC236}">
                  <a16:creationId xmlns:a16="http://schemas.microsoft.com/office/drawing/2014/main" id="{995828A9-0CA9-0688-9787-0840120D38C1}"/>
                </a:ext>
              </a:extLst>
            </p:cNvPr>
            <p:cNvSpPr txBox="1">
              <a:spLocks/>
            </p:cNvSpPr>
            <p:nvPr/>
          </p:nvSpPr>
          <p:spPr>
            <a:xfrm>
              <a:off x="7322210" y="1835475"/>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Network Output</a:t>
              </a:r>
            </a:p>
          </p:txBody>
        </p:sp>
        <p:sp>
          <p:nvSpPr>
            <p:cNvPr id="58" name="Text Placeholder 3">
              <a:extLst>
                <a:ext uri="{FF2B5EF4-FFF2-40B4-BE49-F238E27FC236}">
                  <a16:creationId xmlns:a16="http://schemas.microsoft.com/office/drawing/2014/main" id="{B1DE1D67-3B2E-1A73-A9F8-0E5349263B22}"/>
                </a:ext>
              </a:extLst>
            </p:cNvPr>
            <p:cNvSpPr txBox="1">
              <a:spLocks/>
            </p:cNvSpPr>
            <p:nvPr/>
          </p:nvSpPr>
          <p:spPr>
            <a:xfrm>
              <a:off x="7104182" y="4799589"/>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b="1">
                  <a:solidFill>
                    <a:schemeClr val="tx1">
                      <a:lumMod val="85000"/>
                      <a:lumOff val="15000"/>
                    </a:schemeClr>
                  </a:solidFill>
                  <a:latin typeface="Sofia Pro" pitchFamily="2" charset="0"/>
                </a:rPr>
                <a:t>y</a:t>
              </a:r>
              <a:r>
                <a:rPr lang="en-US" sz="1800" b="1" baseline="-25000">
                  <a:solidFill>
                    <a:schemeClr val="tx1">
                      <a:lumMod val="85000"/>
                      <a:lumOff val="15000"/>
                    </a:schemeClr>
                  </a:solidFill>
                  <a:latin typeface="Sofia Pro" pitchFamily="2" charset="0"/>
                </a:rPr>
                <a:t>truth</a:t>
              </a:r>
              <a:endParaRPr lang="en-US" sz="1800" b="1">
                <a:solidFill>
                  <a:schemeClr val="tx1">
                    <a:lumMod val="85000"/>
                    <a:lumOff val="15000"/>
                  </a:schemeClr>
                </a:solidFill>
                <a:latin typeface="Sofia Pro" pitchFamily="2" charset="0"/>
              </a:endParaRPr>
            </a:p>
          </p:txBody>
        </p:sp>
        <p:sp>
          <p:nvSpPr>
            <p:cNvPr id="59" name="Text Placeholder 3">
              <a:extLst>
                <a:ext uri="{FF2B5EF4-FFF2-40B4-BE49-F238E27FC236}">
                  <a16:creationId xmlns:a16="http://schemas.microsoft.com/office/drawing/2014/main" id="{BABA3CB4-F23C-51E0-B29B-4C48E1368322}"/>
                </a:ext>
              </a:extLst>
            </p:cNvPr>
            <p:cNvSpPr txBox="1">
              <a:spLocks/>
            </p:cNvSpPr>
            <p:nvPr/>
          </p:nvSpPr>
          <p:spPr>
            <a:xfrm>
              <a:off x="4954768" y="3093157"/>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gf1</a:t>
              </a:r>
              <a:endParaRPr lang="en-US" sz="1800">
                <a:solidFill>
                  <a:schemeClr val="tx1">
                    <a:lumMod val="85000"/>
                    <a:lumOff val="15000"/>
                  </a:schemeClr>
                </a:solidFill>
                <a:latin typeface="Sofia Pro Medium" pitchFamily="2" charset="0"/>
              </a:endParaRPr>
            </a:p>
          </p:txBody>
        </p:sp>
        <p:sp>
          <p:nvSpPr>
            <p:cNvPr id="60" name="Text Placeholder 3">
              <a:extLst>
                <a:ext uri="{FF2B5EF4-FFF2-40B4-BE49-F238E27FC236}">
                  <a16:creationId xmlns:a16="http://schemas.microsoft.com/office/drawing/2014/main" id="{BA00A996-4538-366D-EACB-C2B6B2C27D97}"/>
                </a:ext>
              </a:extLst>
            </p:cNvPr>
            <p:cNvSpPr txBox="1">
              <a:spLocks/>
            </p:cNvSpPr>
            <p:nvPr/>
          </p:nvSpPr>
          <p:spPr>
            <a:xfrm>
              <a:off x="5832879" y="2164740"/>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gf0</a:t>
              </a:r>
              <a:endParaRPr lang="en-US" sz="1800">
                <a:solidFill>
                  <a:schemeClr val="tx1">
                    <a:lumMod val="85000"/>
                    <a:lumOff val="15000"/>
                  </a:schemeClr>
                </a:solidFill>
                <a:latin typeface="Sofia Pro Medium" pitchFamily="2" charset="0"/>
              </a:endParaRPr>
            </a:p>
          </p:txBody>
        </p:sp>
        <p:sp>
          <p:nvSpPr>
            <p:cNvPr id="61" name="Text Placeholder 3">
              <a:extLst>
                <a:ext uri="{FF2B5EF4-FFF2-40B4-BE49-F238E27FC236}">
                  <a16:creationId xmlns:a16="http://schemas.microsoft.com/office/drawing/2014/main" id="{E9265374-8F42-2B4D-822A-00277D467C0C}"/>
                </a:ext>
              </a:extLst>
            </p:cNvPr>
            <p:cNvSpPr txBox="1">
              <a:spLocks/>
            </p:cNvSpPr>
            <p:nvPr/>
          </p:nvSpPr>
          <p:spPr>
            <a:xfrm>
              <a:off x="3909696" y="2166401"/>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xg0</a:t>
              </a:r>
              <a:endParaRPr lang="en-US" sz="1800">
                <a:solidFill>
                  <a:schemeClr val="tx1">
                    <a:lumMod val="85000"/>
                    <a:lumOff val="15000"/>
                  </a:schemeClr>
                </a:solidFill>
                <a:latin typeface="Sofia Pro Medium" pitchFamily="2" charset="0"/>
              </a:endParaRPr>
            </a:p>
          </p:txBody>
        </p:sp>
        <p:sp>
          <p:nvSpPr>
            <p:cNvPr id="62" name="Text Placeholder 3">
              <a:extLst>
                <a:ext uri="{FF2B5EF4-FFF2-40B4-BE49-F238E27FC236}">
                  <a16:creationId xmlns:a16="http://schemas.microsoft.com/office/drawing/2014/main" id="{09E7E21B-D291-822B-0CBD-A1606D5D5A3D}"/>
                </a:ext>
              </a:extLst>
            </p:cNvPr>
            <p:cNvSpPr txBox="1">
              <a:spLocks/>
            </p:cNvSpPr>
            <p:nvPr/>
          </p:nvSpPr>
          <p:spPr>
            <a:xfrm>
              <a:off x="2945028" y="2793095"/>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xg1</a:t>
              </a:r>
              <a:endParaRPr lang="en-US" sz="1800">
                <a:solidFill>
                  <a:schemeClr val="tx1">
                    <a:lumMod val="85000"/>
                    <a:lumOff val="15000"/>
                  </a:schemeClr>
                </a:solidFill>
                <a:latin typeface="Sofia Pro Medium" pitchFamily="2" charset="0"/>
              </a:endParaRPr>
            </a:p>
          </p:txBody>
        </p:sp>
        <p:sp>
          <p:nvSpPr>
            <p:cNvPr id="63" name="Text Placeholder 3">
              <a:extLst>
                <a:ext uri="{FF2B5EF4-FFF2-40B4-BE49-F238E27FC236}">
                  <a16:creationId xmlns:a16="http://schemas.microsoft.com/office/drawing/2014/main" id="{A7B848A1-AC09-CB43-1D1E-940B1A2C7DAF}"/>
                </a:ext>
              </a:extLst>
            </p:cNvPr>
            <p:cNvSpPr txBox="1">
              <a:spLocks/>
            </p:cNvSpPr>
            <p:nvPr/>
          </p:nvSpPr>
          <p:spPr>
            <a:xfrm>
              <a:off x="3074478" y="4126223"/>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xg2</a:t>
              </a:r>
              <a:endParaRPr lang="en-US" sz="1800">
                <a:solidFill>
                  <a:schemeClr val="tx1">
                    <a:lumMod val="85000"/>
                    <a:lumOff val="15000"/>
                  </a:schemeClr>
                </a:solidFill>
                <a:latin typeface="Sofia Pro Medium" pitchFamily="2" charset="0"/>
              </a:endParaRPr>
            </a:p>
          </p:txBody>
        </p:sp>
        <p:cxnSp>
          <p:nvCxnSpPr>
            <p:cNvPr id="64" name="Straight Arrow Connector 63">
              <a:extLst>
                <a:ext uri="{FF2B5EF4-FFF2-40B4-BE49-F238E27FC236}">
                  <a16:creationId xmlns:a16="http://schemas.microsoft.com/office/drawing/2014/main" id="{E67D5BB8-0590-9218-04B7-A0DA36BC7CA9}"/>
                </a:ext>
              </a:extLst>
            </p:cNvPr>
            <p:cNvCxnSpPr>
              <a:cxnSpLocks/>
              <a:endCxn id="45" idx="2"/>
            </p:cNvCxnSpPr>
            <p:nvPr/>
          </p:nvCxnSpPr>
          <p:spPr>
            <a:xfrm>
              <a:off x="5601857" y="3540547"/>
              <a:ext cx="832616" cy="822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9E033339-8ED8-2225-5335-80F220ED7FAA}"/>
                </a:ext>
              </a:extLst>
            </p:cNvPr>
            <p:cNvCxnSpPr>
              <a:cxnSpLocks/>
              <a:endCxn id="51" idx="2"/>
            </p:cNvCxnSpPr>
            <p:nvPr/>
          </p:nvCxnSpPr>
          <p:spPr>
            <a:xfrm>
              <a:off x="7502961" y="3530366"/>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5DEDDE8-E571-B487-EA80-94243DCAA130}"/>
                </a:ext>
              </a:extLst>
            </p:cNvPr>
            <p:cNvCxnSpPr>
              <a:cxnSpLocks/>
            </p:cNvCxnSpPr>
            <p:nvPr/>
          </p:nvCxnSpPr>
          <p:spPr>
            <a:xfrm>
              <a:off x="9445943" y="3540547"/>
              <a:ext cx="878111" cy="1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8F00211-86E1-4D87-E96B-3875AA6656D6}"/>
                </a:ext>
              </a:extLst>
            </p:cNvPr>
            <p:cNvCxnSpPr>
              <a:cxnSpLocks/>
            </p:cNvCxnSpPr>
            <p:nvPr/>
          </p:nvCxnSpPr>
          <p:spPr>
            <a:xfrm>
              <a:off x="4535179" y="2067184"/>
              <a:ext cx="358461" cy="957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FE5C0D5-8782-2C6B-BBE3-1536E9B98978}"/>
                </a:ext>
              </a:extLst>
            </p:cNvPr>
            <p:cNvCxnSpPr>
              <a:cxnSpLocks/>
            </p:cNvCxnSpPr>
            <p:nvPr/>
          </p:nvCxnSpPr>
          <p:spPr>
            <a:xfrm>
              <a:off x="6414183" y="2038738"/>
              <a:ext cx="383364" cy="10158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AAE4FB3A-4668-D3E3-CCB2-4390D0A597EF}"/>
                </a:ext>
              </a:extLst>
            </p:cNvPr>
            <p:cNvCxnSpPr>
              <a:cxnSpLocks/>
              <a:stCxn id="58" idx="0"/>
            </p:cNvCxnSpPr>
            <p:nvPr/>
          </p:nvCxnSpPr>
          <p:spPr>
            <a:xfrm flipV="1">
              <a:off x="8166049" y="3988433"/>
              <a:ext cx="476379" cy="81115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E477A68-707D-4E8D-3FA6-F508CBCF9186}"/>
                </a:ext>
              </a:extLst>
            </p:cNvPr>
            <p:cNvCxnSpPr>
              <a:cxnSpLocks/>
            </p:cNvCxnSpPr>
            <p:nvPr/>
          </p:nvCxnSpPr>
          <p:spPr>
            <a:xfrm flipV="1">
              <a:off x="3628476" y="3765936"/>
              <a:ext cx="961396" cy="53178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CBD7E90-ABB5-86A9-2620-46F81EA3D907}"/>
                </a:ext>
              </a:extLst>
            </p:cNvPr>
            <p:cNvCxnSpPr>
              <a:cxnSpLocks/>
            </p:cNvCxnSpPr>
            <p:nvPr/>
          </p:nvCxnSpPr>
          <p:spPr>
            <a:xfrm>
              <a:off x="3649070" y="3093157"/>
              <a:ext cx="922345" cy="2854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FF4D148-87C5-B5A7-F9EF-04F761764647}"/>
                </a:ext>
              </a:extLst>
            </p:cNvPr>
            <p:cNvCxnSpPr>
              <a:cxnSpLocks/>
            </p:cNvCxnSpPr>
            <p:nvPr/>
          </p:nvCxnSpPr>
          <p:spPr>
            <a:xfrm>
              <a:off x="2960018" y="957015"/>
              <a:ext cx="759328" cy="352566"/>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6FBF9B5-4720-7739-0685-6C1034368DF3}"/>
                </a:ext>
              </a:extLst>
            </p:cNvPr>
            <p:cNvCxnSpPr>
              <a:cxnSpLocks/>
            </p:cNvCxnSpPr>
            <p:nvPr/>
          </p:nvCxnSpPr>
          <p:spPr>
            <a:xfrm flipH="1">
              <a:off x="7926629" y="2237102"/>
              <a:ext cx="440272" cy="1121054"/>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74" name="Group 73">
              <a:extLst>
                <a:ext uri="{FF2B5EF4-FFF2-40B4-BE49-F238E27FC236}">
                  <a16:creationId xmlns:a16="http://schemas.microsoft.com/office/drawing/2014/main" id="{D28B3E38-CA2E-80EF-0B4C-B9B3D1A5E138}"/>
                </a:ext>
              </a:extLst>
            </p:cNvPr>
            <p:cNvGrpSpPr/>
            <p:nvPr/>
          </p:nvGrpSpPr>
          <p:grpSpPr>
            <a:xfrm>
              <a:off x="2169597" y="2799887"/>
              <a:ext cx="332371" cy="1725722"/>
              <a:chOff x="2275615" y="2810278"/>
              <a:chExt cx="332371" cy="1725722"/>
            </a:xfrm>
          </p:grpSpPr>
          <p:cxnSp>
            <p:nvCxnSpPr>
              <p:cNvPr id="75" name="Straight Arrow Connector 74">
                <a:extLst>
                  <a:ext uri="{FF2B5EF4-FFF2-40B4-BE49-F238E27FC236}">
                    <a16:creationId xmlns:a16="http://schemas.microsoft.com/office/drawing/2014/main" id="{B3068FBE-8878-BA72-C4B6-C802BF39F001}"/>
                  </a:ext>
                </a:extLst>
              </p:cNvPr>
              <p:cNvCxnSpPr>
                <a:cxnSpLocks/>
              </p:cNvCxnSpPr>
              <p:nvPr/>
            </p:nvCxnSpPr>
            <p:spPr>
              <a:xfrm>
                <a:off x="2275615" y="4536000"/>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C4B644F-F5D6-6E35-6693-0E51C65FFB0F}"/>
                  </a:ext>
                </a:extLst>
              </p:cNvPr>
              <p:cNvCxnSpPr>
                <a:cxnSpLocks/>
              </p:cNvCxnSpPr>
              <p:nvPr/>
            </p:nvCxnSpPr>
            <p:spPr>
              <a:xfrm>
                <a:off x="2279224" y="2815302"/>
                <a:ext cx="32876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4DA051C-DF2B-7870-E58D-FEA1BED2AF10}"/>
                  </a:ext>
                </a:extLst>
              </p:cNvPr>
              <p:cNvCxnSpPr>
                <a:cxnSpLocks/>
              </p:cNvCxnSpPr>
              <p:nvPr/>
            </p:nvCxnSpPr>
            <p:spPr>
              <a:xfrm flipV="1">
                <a:off x="2287608" y="2810278"/>
                <a:ext cx="0" cy="1725722"/>
              </a:xfrm>
              <a:prstGeom prst="straightConnector1">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15" name="Text Placeholder 3">
              <a:extLst>
                <a:ext uri="{FF2B5EF4-FFF2-40B4-BE49-F238E27FC236}">
                  <a16:creationId xmlns:a16="http://schemas.microsoft.com/office/drawing/2014/main" id="{EFDB2568-7E88-CDAD-0310-071491D8177F}"/>
                </a:ext>
              </a:extLst>
            </p:cNvPr>
            <p:cNvSpPr txBox="1">
              <a:spLocks/>
            </p:cNvSpPr>
            <p:nvPr/>
          </p:nvSpPr>
          <p:spPr>
            <a:xfrm>
              <a:off x="9660966" y="335815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a:t>
              </a:r>
            </a:p>
          </p:txBody>
        </p:sp>
        <p:sp>
          <p:nvSpPr>
            <p:cNvPr id="116" name="Text Placeholder 3">
              <a:extLst>
                <a:ext uri="{FF2B5EF4-FFF2-40B4-BE49-F238E27FC236}">
                  <a16:creationId xmlns:a16="http://schemas.microsoft.com/office/drawing/2014/main" id="{71DE4111-DD9F-12D9-6317-70484E277C64}"/>
                </a:ext>
              </a:extLst>
            </p:cNvPr>
            <p:cNvSpPr txBox="1">
              <a:spLocks/>
            </p:cNvSpPr>
            <p:nvPr/>
          </p:nvSpPr>
          <p:spPr>
            <a:xfrm>
              <a:off x="318939" y="3406279"/>
              <a:ext cx="2123733" cy="42188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600">
                  <a:solidFill>
                    <a:schemeClr val="tx1">
                      <a:lumMod val="85000"/>
                      <a:lumOff val="15000"/>
                    </a:schemeClr>
                  </a:solidFill>
                  <a:latin typeface="Sofia Pro" pitchFamily="2" charset="0"/>
                </a:rPr>
                <a:t>Input Features</a:t>
              </a:r>
            </a:p>
          </p:txBody>
        </p:sp>
      </p:grpSp>
      <p:grpSp>
        <p:nvGrpSpPr>
          <p:cNvPr id="151" name="Group 150">
            <a:extLst>
              <a:ext uri="{FF2B5EF4-FFF2-40B4-BE49-F238E27FC236}">
                <a16:creationId xmlns:a16="http://schemas.microsoft.com/office/drawing/2014/main" id="{418B6B2B-0810-D1A9-35FC-A8087FEFAC15}"/>
              </a:ext>
            </a:extLst>
          </p:cNvPr>
          <p:cNvGrpSpPr/>
          <p:nvPr/>
        </p:nvGrpSpPr>
        <p:grpSpPr>
          <a:xfrm>
            <a:off x="2384730" y="995434"/>
            <a:ext cx="9393968" cy="5508545"/>
            <a:chOff x="2384730" y="995434"/>
            <a:chExt cx="9393968" cy="5508545"/>
          </a:xfrm>
        </p:grpSpPr>
        <p:cxnSp>
          <p:nvCxnSpPr>
            <p:cNvPr id="119" name="Straight Arrow Connector 118">
              <a:extLst>
                <a:ext uri="{FF2B5EF4-FFF2-40B4-BE49-F238E27FC236}">
                  <a16:creationId xmlns:a16="http://schemas.microsoft.com/office/drawing/2014/main" id="{04FAC5AC-6670-1118-5624-B9C6FF620019}"/>
                </a:ext>
              </a:extLst>
            </p:cNvPr>
            <p:cNvCxnSpPr>
              <a:cxnSpLocks/>
            </p:cNvCxnSpPr>
            <p:nvPr/>
          </p:nvCxnSpPr>
          <p:spPr>
            <a:xfrm>
              <a:off x="6321249" y="2076762"/>
              <a:ext cx="364714" cy="970617"/>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0" name="Text Placeholder 3">
              <a:extLst>
                <a:ext uri="{FF2B5EF4-FFF2-40B4-BE49-F238E27FC236}">
                  <a16:creationId xmlns:a16="http://schemas.microsoft.com/office/drawing/2014/main" id="{09C33FCA-3B45-D569-929B-D82B11777F6C}"/>
                </a:ext>
              </a:extLst>
            </p:cNvPr>
            <p:cNvSpPr txBox="1">
              <a:spLocks/>
            </p:cNvSpPr>
            <p:nvPr/>
          </p:nvSpPr>
          <p:spPr>
            <a:xfrm>
              <a:off x="2580725" y="5532677"/>
              <a:ext cx="1327230"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Input Layer</a:t>
              </a:r>
            </a:p>
          </p:txBody>
        </p:sp>
        <p:sp>
          <p:nvSpPr>
            <p:cNvPr id="121" name="Text Placeholder 3">
              <a:extLst>
                <a:ext uri="{FF2B5EF4-FFF2-40B4-BE49-F238E27FC236}">
                  <a16:creationId xmlns:a16="http://schemas.microsoft.com/office/drawing/2014/main" id="{CDD4E073-95E5-008C-E46A-334C29DA6CB2}"/>
                </a:ext>
              </a:extLst>
            </p:cNvPr>
            <p:cNvSpPr txBox="1">
              <a:spLocks/>
            </p:cNvSpPr>
            <p:nvPr/>
          </p:nvSpPr>
          <p:spPr>
            <a:xfrm>
              <a:off x="4386785" y="5560541"/>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Hidden Layer</a:t>
              </a:r>
            </a:p>
          </p:txBody>
        </p:sp>
        <p:sp>
          <p:nvSpPr>
            <p:cNvPr id="122" name="Text Placeholder 3">
              <a:extLst>
                <a:ext uri="{FF2B5EF4-FFF2-40B4-BE49-F238E27FC236}">
                  <a16:creationId xmlns:a16="http://schemas.microsoft.com/office/drawing/2014/main" id="{037EAC37-E839-7B7C-D50B-B2D0DDA1056D}"/>
                </a:ext>
              </a:extLst>
            </p:cNvPr>
            <p:cNvSpPr txBox="1">
              <a:spLocks/>
            </p:cNvSpPr>
            <p:nvPr/>
          </p:nvSpPr>
          <p:spPr>
            <a:xfrm>
              <a:off x="6241982" y="5560540"/>
              <a:ext cx="1512767"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Output Layer</a:t>
              </a:r>
            </a:p>
          </p:txBody>
        </p:sp>
        <p:sp>
          <p:nvSpPr>
            <p:cNvPr id="123" name="Text Placeholder 3">
              <a:extLst>
                <a:ext uri="{FF2B5EF4-FFF2-40B4-BE49-F238E27FC236}">
                  <a16:creationId xmlns:a16="http://schemas.microsoft.com/office/drawing/2014/main" id="{B7A179C4-150A-9048-A31E-7B6DA101B6DE}"/>
                </a:ext>
              </a:extLst>
            </p:cNvPr>
            <p:cNvSpPr txBox="1">
              <a:spLocks/>
            </p:cNvSpPr>
            <p:nvPr/>
          </p:nvSpPr>
          <p:spPr>
            <a:xfrm>
              <a:off x="9654965" y="5560539"/>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Error/Loss Function</a:t>
              </a:r>
            </a:p>
          </p:txBody>
        </p:sp>
        <p:sp>
          <p:nvSpPr>
            <p:cNvPr id="124" name="Text Placeholder 3">
              <a:extLst>
                <a:ext uri="{FF2B5EF4-FFF2-40B4-BE49-F238E27FC236}">
                  <a16:creationId xmlns:a16="http://schemas.microsoft.com/office/drawing/2014/main" id="{41C62350-D21A-19A5-B42F-DCB434ECF8A1}"/>
                </a:ext>
              </a:extLst>
            </p:cNvPr>
            <p:cNvSpPr txBox="1">
              <a:spLocks/>
            </p:cNvSpPr>
            <p:nvPr/>
          </p:nvSpPr>
          <p:spPr>
            <a:xfrm>
              <a:off x="7663368" y="5560538"/>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Optimizer</a:t>
              </a:r>
            </a:p>
          </p:txBody>
        </p:sp>
        <p:sp>
          <p:nvSpPr>
            <p:cNvPr id="125" name="Text Placeholder 3">
              <a:extLst>
                <a:ext uri="{FF2B5EF4-FFF2-40B4-BE49-F238E27FC236}">
                  <a16:creationId xmlns:a16="http://schemas.microsoft.com/office/drawing/2014/main" id="{3849FE8E-0468-4F62-CD18-CF03B68221BC}"/>
                </a:ext>
              </a:extLst>
            </p:cNvPr>
            <p:cNvSpPr txBox="1">
              <a:spLocks/>
            </p:cNvSpPr>
            <p:nvPr/>
          </p:nvSpPr>
          <p:spPr>
            <a:xfrm>
              <a:off x="4001896" y="5907488"/>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600">
                  <a:solidFill>
                    <a:schemeClr val="tx1">
                      <a:lumMod val="85000"/>
                      <a:lumOff val="15000"/>
                    </a:schemeClr>
                  </a:solidFill>
                  <a:latin typeface="Sofia Pro" pitchFamily="2" charset="0"/>
                </a:rPr>
                <a:t>Back Propagation</a:t>
              </a:r>
            </a:p>
          </p:txBody>
        </p:sp>
        <p:sp>
          <p:nvSpPr>
            <p:cNvPr id="126" name="Down Arrow 14">
              <a:extLst>
                <a:ext uri="{FF2B5EF4-FFF2-40B4-BE49-F238E27FC236}">
                  <a16:creationId xmlns:a16="http://schemas.microsoft.com/office/drawing/2014/main" id="{8FE0F904-3024-DD84-3F11-E5260726FB4E}"/>
                </a:ext>
              </a:extLst>
            </p:cNvPr>
            <p:cNvSpPr/>
            <p:nvPr/>
          </p:nvSpPr>
          <p:spPr>
            <a:xfrm rot="16200000" flipV="1">
              <a:off x="4998675" y="3720892"/>
              <a:ext cx="130174" cy="5358064"/>
            </a:xfrm>
            <a:prstGeom prst="downArrow">
              <a:avLst>
                <a:gd name="adj1" fmla="val 15385"/>
                <a:gd name="adj2" fmla="val 101861"/>
              </a:avLst>
            </a:prstGeom>
            <a:solidFill>
              <a:srgbClr val="26294D"/>
            </a:solidFill>
            <a:ln>
              <a:solidFill>
                <a:srgbClr val="2629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5E6044A7-6494-2CBF-489A-5291DF89B24B}"/>
                </a:ext>
              </a:extLst>
            </p:cNvPr>
            <p:cNvSpPr/>
            <p:nvPr/>
          </p:nvSpPr>
          <p:spPr>
            <a:xfrm>
              <a:off x="2611868" y="232661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1</a:t>
              </a:r>
              <a:endParaRPr lang="en-US" sz="2000" b="1">
                <a:solidFill>
                  <a:schemeClr val="tx1">
                    <a:lumMod val="85000"/>
                    <a:lumOff val="15000"/>
                  </a:schemeClr>
                </a:solidFill>
                <a:latin typeface="Sofia Pro" pitchFamily="2" charset="0"/>
              </a:endParaRPr>
            </a:p>
          </p:txBody>
        </p:sp>
        <p:sp>
          <p:nvSpPr>
            <p:cNvPr id="128" name="Oval 127">
              <a:extLst>
                <a:ext uri="{FF2B5EF4-FFF2-40B4-BE49-F238E27FC236}">
                  <a16:creationId xmlns:a16="http://schemas.microsoft.com/office/drawing/2014/main" id="{E9C3984F-4A92-EF9A-C731-715D624027E4}"/>
                </a:ext>
              </a:extLst>
            </p:cNvPr>
            <p:cNvSpPr/>
            <p:nvPr/>
          </p:nvSpPr>
          <p:spPr>
            <a:xfrm>
              <a:off x="3804312" y="1009126"/>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129" name="Oval 128">
              <a:extLst>
                <a:ext uri="{FF2B5EF4-FFF2-40B4-BE49-F238E27FC236}">
                  <a16:creationId xmlns:a16="http://schemas.microsoft.com/office/drawing/2014/main" id="{9A4063AD-6844-15C6-90DC-E2A72283A178}"/>
                </a:ext>
              </a:extLst>
            </p:cNvPr>
            <p:cNvSpPr/>
            <p:nvPr/>
          </p:nvSpPr>
          <p:spPr>
            <a:xfrm>
              <a:off x="2573825" y="3894821"/>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X</a:t>
              </a:r>
              <a:r>
                <a:rPr lang="en-US" sz="2000" b="1" baseline="-25000">
                  <a:solidFill>
                    <a:schemeClr val="tx1">
                      <a:lumMod val="85000"/>
                      <a:lumOff val="15000"/>
                    </a:schemeClr>
                  </a:solidFill>
                  <a:latin typeface="Sofia Pro" pitchFamily="2" charset="0"/>
                </a:rPr>
                <a:t>2</a:t>
              </a:r>
              <a:endParaRPr lang="en-US" sz="2000" b="1">
                <a:solidFill>
                  <a:schemeClr val="tx1">
                    <a:lumMod val="85000"/>
                    <a:lumOff val="15000"/>
                  </a:schemeClr>
                </a:solidFill>
                <a:latin typeface="Sofia Pro" pitchFamily="2" charset="0"/>
              </a:endParaRPr>
            </a:p>
          </p:txBody>
        </p:sp>
        <p:sp>
          <p:nvSpPr>
            <p:cNvPr id="130" name="Oval 129">
              <a:extLst>
                <a:ext uri="{FF2B5EF4-FFF2-40B4-BE49-F238E27FC236}">
                  <a16:creationId xmlns:a16="http://schemas.microsoft.com/office/drawing/2014/main" id="{EE59F8B1-DB42-A4B2-35AF-B475DD04634E}"/>
                </a:ext>
              </a:extLst>
            </p:cNvPr>
            <p:cNvSpPr/>
            <p:nvPr/>
          </p:nvSpPr>
          <p:spPr>
            <a:xfrm>
              <a:off x="5657981" y="995434"/>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r>
                <a:rPr lang="en-US" sz="2000" b="1" baseline="-25000">
                  <a:solidFill>
                    <a:schemeClr val="tx1">
                      <a:lumMod val="85000"/>
                      <a:lumOff val="15000"/>
                    </a:schemeClr>
                  </a:solidFill>
                  <a:latin typeface="Sofia Pro" pitchFamily="2" charset="0"/>
                </a:rPr>
                <a:t>0</a:t>
              </a:r>
              <a:endParaRPr lang="en-US" sz="2000" b="1">
                <a:solidFill>
                  <a:schemeClr val="tx1">
                    <a:lumMod val="85000"/>
                    <a:lumOff val="15000"/>
                  </a:schemeClr>
                </a:solidFill>
                <a:latin typeface="Sofia Pro" pitchFamily="2" charset="0"/>
              </a:endParaRPr>
            </a:p>
          </p:txBody>
        </p:sp>
        <p:sp>
          <p:nvSpPr>
            <p:cNvPr id="131" name="Oval 130">
              <a:extLst>
                <a:ext uri="{FF2B5EF4-FFF2-40B4-BE49-F238E27FC236}">
                  <a16:creationId xmlns:a16="http://schemas.microsoft.com/office/drawing/2014/main" id="{0F0987F6-3858-735E-F068-1FB085150CCE}"/>
                </a:ext>
              </a:extLst>
            </p:cNvPr>
            <p:cNvSpPr/>
            <p:nvPr/>
          </p:nvSpPr>
          <p:spPr>
            <a:xfrm>
              <a:off x="10017420" y="3019093"/>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E</a:t>
              </a:r>
            </a:p>
          </p:txBody>
        </p:sp>
        <p:sp>
          <p:nvSpPr>
            <p:cNvPr id="132" name="Oval 131">
              <a:extLst>
                <a:ext uri="{FF2B5EF4-FFF2-40B4-BE49-F238E27FC236}">
                  <a16:creationId xmlns:a16="http://schemas.microsoft.com/office/drawing/2014/main" id="{6B6B6D16-225F-82E5-BD2F-95849997DBF8}"/>
                </a:ext>
              </a:extLst>
            </p:cNvPr>
            <p:cNvSpPr/>
            <p:nvPr/>
          </p:nvSpPr>
          <p:spPr>
            <a:xfrm>
              <a:off x="8373986" y="3006729"/>
              <a:ext cx="1064871" cy="1067636"/>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Q</a:t>
              </a:r>
            </a:p>
          </p:txBody>
        </p:sp>
        <mc:AlternateContent xmlns:mc="http://schemas.openxmlformats.org/markup-compatibility/2006" xmlns:a14="http://schemas.microsoft.com/office/drawing/2010/main">
          <mc:Choice Requires="a14">
            <p:sp>
              <p:nvSpPr>
                <p:cNvPr id="133" name="Oval 132">
                  <a:extLst>
                    <a:ext uri="{FF2B5EF4-FFF2-40B4-BE49-F238E27FC236}">
                      <a16:creationId xmlns:a16="http://schemas.microsoft.com/office/drawing/2014/main" id="{52E1DE6E-F1E2-0A16-5D8D-F0AD522CB798}"/>
                    </a:ext>
                  </a:extLst>
                </p:cNvPr>
                <p:cNvSpPr/>
                <p:nvPr/>
              </p:nvSpPr>
              <p:spPr>
                <a:xfrm>
                  <a:off x="6451469" y="3014955"/>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F(</a:t>
                  </a:r>
                  <a14:m>
                    <m:oMath xmlns:m="http://schemas.openxmlformats.org/officeDocument/2006/math">
                      <m:r>
                        <a:rPr lang="en-US" sz="20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a14:m>
                  <a:r>
                    <a:rPr lang="en-US" sz="2000" b="1">
                      <a:solidFill>
                        <a:schemeClr val="tx1">
                          <a:lumMod val="85000"/>
                          <a:lumOff val="15000"/>
                        </a:schemeClr>
                      </a:solidFill>
                      <a:latin typeface="Sofia Pro" pitchFamily="2" charset="0"/>
                    </a:rPr>
                    <a:t>)</a:t>
                  </a:r>
                </a:p>
              </p:txBody>
            </p:sp>
          </mc:Choice>
          <mc:Fallback xmlns="">
            <p:sp>
              <p:nvSpPr>
                <p:cNvPr id="133" name="Oval 132">
                  <a:extLst>
                    <a:ext uri="{FF2B5EF4-FFF2-40B4-BE49-F238E27FC236}">
                      <a16:creationId xmlns:a16="http://schemas.microsoft.com/office/drawing/2014/main" id="{52E1DE6E-F1E2-0A16-5D8D-F0AD522CB798}"/>
                    </a:ext>
                  </a:extLst>
                </p:cNvPr>
                <p:cNvSpPr>
                  <a:spLocks noRot="1" noChangeAspect="1" noMove="1" noResize="1" noEditPoints="1" noAdjustHandles="1" noChangeArrowheads="1" noChangeShapeType="1" noTextEdit="1"/>
                </p:cNvSpPr>
                <p:nvPr/>
              </p:nvSpPr>
              <p:spPr>
                <a:xfrm>
                  <a:off x="6451469" y="3014955"/>
                  <a:ext cx="1064871" cy="1067636"/>
                </a:xfrm>
                <a:prstGeom prst="ellipse">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Oval 133">
                  <a:extLst>
                    <a:ext uri="{FF2B5EF4-FFF2-40B4-BE49-F238E27FC236}">
                      <a16:creationId xmlns:a16="http://schemas.microsoft.com/office/drawing/2014/main" id="{758FD162-9BBA-727D-6048-31193C2DC0BF}"/>
                    </a:ext>
                  </a:extLst>
                </p:cNvPr>
                <p:cNvSpPr/>
                <p:nvPr/>
              </p:nvSpPr>
              <p:spPr>
                <a:xfrm>
                  <a:off x="4493919" y="3016442"/>
                  <a:ext cx="1064871" cy="1067636"/>
                </a:xfrm>
                <a:prstGeom prst="ellipse">
                  <a:avLst/>
                </a:prstGeom>
                <a:solidFill>
                  <a:srgbClr val="D2D3F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85000"/>
                          <a:lumOff val="15000"/>
                        </a:schemeClr>
                      </a:solidFill>
                      <a:latin typeface="Sofia Pro" pitchFamily="2" charset="0"/>
                    </a:rPr>
                    <a:t>G(</a:t>
                  </a:r>
                  <a14:m>
                    <m:oMath xmlns:m="http://schemas.openxmlformats.org/officeDocument/2006/math">
                      <m:r>
                        <a:rPr lang="en-US" sz="2000" b="1" i="1" smtClean="0">
                          <a:solidFill>
                            <a:schemeClr val="tx1">
                              <a:lumMod val="85000"/>
                              <a:lumOff val="15000"/>
                            </a:schemeClr>
                          </a:solidFill>
                          <a:latin typeface="Cambria Math" panose="02040503050406030204" pitchFamily="18" charset="0"/>
                          <a:ea typeface="Cambria Math" panose="02040503050406030204" pitchFamily="18" charset="0"/>
                        </a:rPr>
                        <m:t>𝜹</m:t>
                      </m:r>
                    </m:oMath>
                  </a14:m>
                  <a:r>
                    <a:rPr lang="en-US" sz="2000" b="1">
                      <a:solidFill>
                        <a:schemeClr val="tx1">
                          <a:lumMod val="85000"/>
                          <a:lumOff val="15000"/>
                        </a:schemeClr>
                      </a:solidFill>
                      <a:latin typeface="Sofia Pro" pitchFamily="2" charset="0"/>
                    </a:rPr>
                    <a:t>)</a:t>
                  </a:r>
                </a:p>
              </p:txBody>
            </p:sp>
          </mc:Choice>
          <mc:Fallback xmlns="">
            <p:sp>
              <p:nvSpPr>
                <p:cNvPr id="134" name="Oval 133">
                  <a:extLst>
                    <a:ext uri="{FF2B5EF4-FFF2-40B4-BE49-F238E27FC236}">
                      <a16:creationId xmlns:a16="http://schemas.microsoft.com/office/drawing/2014/main" id="{758FD162-9BBA-727D-6048-31193C2DC0BF}"/>
                    </a:ext>
                  </a:extLst>
                </p:cNvPr>
                <p:cNvSpPr>
                  <a:spLocks noRot="1" noChangeAspect="1" noMove="1" noResize="1" noEditPoints="1" noAdjustHandles="1" noChangeArrowheads="1" noChangeShapeType="1" noTextEdit="1"/>
                </p:cNvSpPr>
                <p:nvPr/>
              </p:nvSpPr>
              <p:spPr>
                <a:xfrm>
                  <a:off x="4493919" y="3016442"/>
                  <a:ext cx="1064871" cy="1067636"/>
                </a:xfrm>
                <a:prstGeom prst="ellipse">
                  <a:avLst/>
                </a:prstGeom>
                <a:blipFill>
                  <a:blip r:embed="rId4"/>
                  <a:stretch>
                    <a:fillRect/>
                  </a:stretch>
                </a:blipFill>
                <a:ln>
                  <a:solidFill>
                    <a:schemeClr val="tx1"/>
                  </a:solidFill>
                </a:ln>
              </p:spPr>
              <p:txBody>
                <a:bodyPr/>
                <a:lstStyle/>
                <a:p>
                  <a:r>
                    <a:rPr lang="en-US">
                      <a:noFill/>
                    </a:rPr>
                    <a:t> </a:t>
                  </a:r>
                </a:p>
              </p:txBody>
            </p:sp>
          </mc:Fallback>
        </mc:AlternateContent>
        <p:sp>
          <p:nvSpPr>
            <p:cNvPr id="135" name="Text Placeholder 3">
              <a:extLst>
                <a:ext uri="{FF2B5EF4-FFF2-40B4-BE49-F238E27FC236}">
                  <a16:creationId xmlns:a16="http://schemas.microsoft.com/office/drawing/2014/main" id="{12190F90-8205-D25E-F0B3-CB901285FBAE}"/>
                </a:ext>
              </a:extLst>
            </p:cNvPr>
            <p:cNvSpPr txBox="1">
              <a:spLocks/>
            </p:cNvSpPr>
            <p:nvPr/>
          </p:nvSpPr>
          <p:spPr>
            <a:xfrm>
              <a:off x="4869183" y="3097554"/>
              <a:ext cx="2123733" cy="1206222"/>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gf1</a:t>
              </a:r>
              <a:endParaRPr lang="en-US" sz="1800">
                <a:solidFill>
                  <a:schemeClr val="tx1">
                    <a:lumMod val="85000"/>
                    <a:lumOff val="15000"/>
                  </a:schemeClr>
                </a:solidFill>
                <a:latin typeface="Sofia Pro Medium" pitchFamily="2" charset="0"/>
              </a:endParaRPr>
            </a:p>
          </p:txBody>
        </p:sp>
        <p:sp>
          <p:nvSpPr>
            <p:cNvPr id="136" name="Text Placeholder 3">
              <a:extLst>
                <a:ext uri="{FF2B5EF4-FFF2-40B4-BE49-F238E27FC236}">
                  <a16:creationId xmlns:a16="http://schemas.microsoft.com/office/drawing/2014/main" id="{8A3B9154-91BC-AA90-B57C-B50D6178F456}"/>
                </a:ext>
              </a:extLst>
            </p:cNvPr>
            <p:cNvSpPr txBox="1">
              <a:spLocks/>
            </p:cNvSpPr>
            <p:nvPr/>
          </p:nvSpPr>
          <p:spPr>
            <a:xfrm>
              <a:off x="3899072" y="2311351"/>
              <a:ext cx="2123733" cy="385915"/>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xg0</a:t>
              </a:r>
              <a:endParaRPr lang="en-US" sz="1800">
                <a:solidFill>
                  <a:schemeClr val="tx1">
                    <a:lumMod val="85000"/>
                    <a:lumOff val="15000"/>
                  </a:schemeClr>
                </a:solidFill>
                <a:latin typeface="Sofia Pro Medium" pitchFamily="2" charset="0"/>
              </a:endParaRPr>
            </a:p>
          </p:txBody>
        </p:sp>
        <p:sp>
          <p:nvSpPr>
            <p:cNvPr id="137" name="Text Placeholder 3">
              <a:extLst>
                <a:ext uri="{FF2B5EF4-FFF2-40B4-BE49-F238E27FC236}">
                  <a16:creationId xmlns:a16="http://schemas.microsoft.com/office/drawing/2014/main" id="{4C1B7F66-DA81-C498-9AEF-2E7BB7AF2CAB}"/>
                </a:ext>
              </a:extLst>
            </p:cNvPr>
            <p:cNvSpPr txBox="1">
              <a:spLocks/>
            </p:cNvSpPr>
            <p:nvPr/>
          </p:nvSpPr>
          <p:spPr>
            <a:xfrm rot="931672">
              <a:off x="3094671" y="2868869"/>
              <a:ext cx="2123733" cy="37516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xg1</a:t>
              </a:r>
              <a:endParaRPr lang="en-US" sz="1800">
                <a:solidFill>
                  <a:schemeClr val="tx1">
                    <a:lumMod val="85000"/>
                    <a:lumOff val="15000"/>
                  </a:schemeClr>
                </a:solidFill>
                <a:latin typeface="Sofia Pro Medium" pitchFamily="2" charset="0"/>
              </a:endParaRPr>
            </a:p>
          </p:txBody>
        </p:sp>
        <p:sp>
          <p:nvSpPr>
            <p:cNvPr id="138" name="Text Placeholder 3">
              <a:extLst>
                <a:ext uri="{FF2B5EF4-FFF2-40B4-BE49-F238E27FC236}">
                  <a16:creationId xmlns:a16="http://schemas.microsoft.com/office/drawing/2014/main" id="{B364A241-5BD9-E087-6B55-A28D87DA1E58}"/>
                </a:ext>
              </a:extLst>
            </p:cNvPr>
            <p:cNvSpPr txBox="1">
              <a:spLocks/>
            </p:cNvSpPr>
            <p:nvPr/>
          </p:nvSpPr>
          <p:spPr>
            <a:xfrm rot="19871385">
              <a:off x="2842277" y="3609470"/>
              <a:ext cx="2123733" cy="375161"/>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xg2</a:t>
              </a:r>
              <a:endParaRPr lang="en-US" sz="1800">
                <a:solidFill>
                  <a:schemeClr val="tx1">
                    <a:lumMod val="85000"/>
                    <a:lumOff val="15000"/>
                  </a:schemeClr>
                </a:solidFill>
                <a:latin typeface="Sofia Pro Medium" pitchFamily="2" charset="0"/>
              </a:endParaRPr>
            </a:p>
          </p:txBody>
        </p:sp>
        <p:sp>
          <p:nvSpPr>
            <p:cNvPr id="139" name="Text Placeholder 3">
              <a:extLst>
                <a:ext uri="{FF2B5EF4-FFF2-40B4-BE49-F238E27FC236}">
                  <a16:creationId xmlns:a16="http://schemas.microsoft.com/office/drawing/2014/main" id="{C1FEA1ED-53F6-AABE-A06A-AD519F6C62C3}"/>
                </a:ext>
              </a:extLst>
            </p:cNvPr>
            <p:cNvSpPr txBox="1">
              <a:spLocks/>
            </p:cNvSpPr>
            <p:nvPr/>
          </p:nvSpPr>
          <p:spPr>
            <a:xfrm>
              <a:off x="8527299" y="3171696"/>
              <a:ext cx="2123733" cy="59649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r>
                <a:rPr lang="en-US" sz="1400">
                  <a:solidFill>
                    <a:schemeClr val="tx1">
                      <a:lumMod val="85000"/>
                      <a:lumOff val="15000"/>
                    </a:schemeClr>
                  </a:solidFill>
                  <a:latin typeface="Sofia Pro" pitchFamily="2" charset="0"/>
                </a:rPr>
                <a:t>Error</a:t>
              </a:r>
            </a:p>
          </p:txBody>
        </p:sp>
        <p:cxnSp>
          <p:nvCxnSpPr>
            <p:cNvPr id="140" name="Straight Arrow Connector 139">
              <a:extLst>
                <a:ext uri="{FF2B5EF4-FFF2-40B4-BE49-F238E27FC236}">
                  <a16:creationId xmlns:a16="http://schemas.microsoft.com/office/drawing/2014/main" id="{D5CD2C0E-2785-961A-67D7-7B71B10038DE}"/>
                </a:ext>
              </a:extLst>
            </p:cNvPr>
            <p:cNvCxnSpPr>
              <a:cxnSpLocks/>
              <a:stCxn id="133" idx="6"/>
              <a:endCxn id="132" idx="2"/>
            </p:cNvCxnSpPr>
            <p:nvPr/>
          </p:nvCxnSpPr>
          <p:spPr>
            <a:xfrm flipV="1">
              <a:off x="7516340" y="3540547"/>
              <a:ext cx="857646" cy="822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E6B65D1-2F76-29CC-DB09-07CCEA73F2FF}"/>
                </a:ext>
              </a:extLst>
            </p:cNvPr>
            <p:cNvCxnSpPr>
              <a:cxnSpLocks/>
              <a:stCxn id="132" idx="6"/>
            </p:cNvCxnSpPr>
            <p:nvPr/>
          </p:nvCxnSpPr>
          <p:spPr>
            <a:xfrm flipV="1">
              <a:off x="9438857" y="3501896"/>
              <a:ext cx="578563" cy="3865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C28C812C-1EE3-2E74-1085-B66BF622F5CD}"/>
                </a:ext>
              </a:extLst>
            </p:cNvPr>
            <p:cNvCxnSpPr>
              <a:cxnSpLocks/>
              <a:endCxn id="133" idx="2"/>
            </p:cNvCxnSpPr>
            <p:nvPr/>
          </p:nvCxnSpPr>
          <p:spPr>
            <a:xfrm>
              <a:off x="5558790" y="3495377"/>
              <a:ext cx="892679" cy="53396"/>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1DB567A2-A18E-6DF5-63B8-C4075C2BEE9D}"/>
                </a:ext>
              </a:extLst>
            </p:cNvPr>
            <p:cNvCxnSpPr>
              <a:cxnSpLocks/>
            </p:cNvCxnSpPr>
            <p:nvPr/>
          </p:nvCxnSpPr>
          <p:spPr>
            <a:xfrm flipV="1">
              <a:off x="3578232" y="3772264"/>
              <a:ext cx="964057" cy="495331"/>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D361E3F1-7ABB-C5E1-645B-E6EB662C069E}"/>
                </a:ext>
              </a:extLst>
            </p:cNvPr>
            <p:cNvCxnSpPr>
              <a:cxnSpLocks/>
            </p:cNvCxnSpPr>
            <p:nvPr/>
          </p:nvCxnSpPr>
          <p:spPr>
            <a:xfrm>
              <a:off x="4542289" y="2063070"/>
              <a:ext cx="313366" cy="984803"/>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906C919A-9016-0CA6-19A0-A6A899C4DC0C}"/>
                </a:ext>
              </a:extLst>
            </p:cNvPr>
            <p:cNvCxnSpPr>
              <a:cxnSpLocks/>
            </p:cNvCxnSpPr>
            <p:nvPr/>
          </p:nvCxnSpPr>
          <p:spPr>
            <a:xfrm>
              <a:off x="3578232" y="3118486"/>
              <a:ext cx="944328" cy="253239"/>
            </a:xfrm>
            <a:prstGeom prst="straightConnector1">
              <a:avLst/>
            </a:prstGeom>
            <a:ln w="285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46" name="Text Placeholder 3">
              <a:extLst>
                <a:ext uri="{FF2B5EF4-FFF2-40B4-BE49-F238E27FC236}">
                  <a16:creationId xmlns:a16="http://schemas.microsoft.com/office/drawing/2014/main" id="{C6FA8FB6-C075-AC75-F5D5-8ED2D475E608}"/>
                </a:ext>
              </a:extLst>
            </p:cNvPr>
            <p:cNvSpPr txBox="1">
              <a:spLocks/>
            </p:cNvSpPr>
            <p:nvPr/>
          </p:nvSpPr>
          <p:spPr>
            <a:xfrm>
              <a:off x="5682975" y="2289155"/>
              <a:ext cx="2123733" cy="371930"/>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ctr">
                <a:lnSpc>
                  <a:spcPct val="100000"/>
                </a:lnSpc>
              </a:pPr>
              <a:r>
                <a:rPr lang="en-US" sz="1800">
                  <a:solidFill>
                    <a:schemeClr val="tx1">
                      <a:lumMod val="85000"/>
                      <a:lumOff val="15000"/>
                    </a:schemeClr>
                  </a:solidFill>
                  <a:latin typeface="Sofia Pro Medium" pitchFamily="2" charset="0"/>
                </a:rPr>
                <a:t>W</a:t>
              </a:r>
              <a:r>
                <a:rPr lang="en-US" sz="1800" baseline="-25000">
                  <a:solidFill>
                    <a:schemeClr val="tx1">
                      <a:lumMod val="85000"/>
                      <a:lumOff val="15000"/>
                    </a:schemeClr>
                  </a:solidFill>
                  <a:latin typeface="Sofia Pro Medium" pitchFamily="2" charset="0"/>
                </a:rPr>
                <a:t>gf0</a:t>
              </a:r>
              <a:endParaRPr lang="en-US" sz="1800">
                <a:solidFill>
                  <a:schemeClr val="tx1">
                    <a:lumMod val="85000"/>
                    <a:lumOff val="15000"/>
                  </a:schemeClr>
                </a:solidFill>
                <a:latin typeface="Sofia Pro Medium" pitchFamily="2" charset="0"/>
              </a:endParaRPr>
            </a:p>
          </p:txBody>
        </p:sp>
      </p:grpSp>
    </p:spTree>
    <p:extLst>
      <p:ext uri="{BB962C8B-B14F-4D97-AF65-F5344CB8AC3E}">
        <p14:creationId xmlns:p14="http://schemas.microsoft.com/office/powerpoint/2010/main" val="2686796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7"/>
                                        </p:tgtEl>
                                      </p:cBhvr>
                                    </p:animEffect>
                                    <p:set>
                                      <p:cBhvr>
                                        <p:cTn id="7" dur="1" fill="hold">
                                          <p:stCondLst>
                                            <p:cond delay="499"/>
                                          </p:stCondLst>
                                        </p:cTn>
                                        <p:tgtEl>
                                          <p:spTgt spid="1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1"/>
                                        </p:tgtEl>
                                        <p:attrNameLst>
                                          <p:attrName>style.visibility</p:attrName>
                                        </p:attrNameLst>
                                      </p:cBhvr>
                                      <p:to>
                                        <p:strVal val="visible"/>
                                      </p:to>
                                    </p:set>
                                    <p:animEffect transition="in" filter="fade">
                                      <p:cBhvr>
                                        <p:cTn id="12" dur="500"/>
                                        <p:tgtEl>
                                          <p:spTgt spid="1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 Low Down</a:t>
            </a:r>
          </a:p>
        </p:txBody>
      </p:sp>
      <p:sp>
        <p:nvSpPr>
          <p:cNvPr id="3" name="TextBox 2">
            <a:extLst>
              <a:ext uri="{FF2B5EF4-FFF2-40B4-BE49-F238E27FC236}">
                <a16:creationId xmlns:a16="http://schemas.microsoft.com/office/drawing/2014/main" id="{E414D59D-3D84-C108-5BB0-BD2B039D6B46}"/>
              </a:ext>
            </a:extLst>
          </p:cNvPr>
          <p:cNvSpPr txBox="1"/>
          <p:nvPr/>
        </p:nvSpPr>
        <p:spPr>
          <a:xfrm>
            <a:off x="4148038" y="6407232"/>
            <a:ext cx="3895924" cy="369332"/>
          </a:xfrm>
          <a:prstGeom prst="rect">
            <a:avLst/>
          </a:prstGeom>
          <a:noFill/>
        </p:spPr>
        <p:txBody>
          <a:bodyPr wrap="square" rtlCol="0">
            <a:spAutoFit/>
          </a:bodyPr>
          <a:lstStyle/>
          <a:p>
            <a:r>
              <a:rPr lang="en-US"/>
              <a:t>This image was generated using AI tools</a:t>
            </a:r>
          </a:p>
        </p:txBody>
      </p:sp>
      <p:pic>
        <p:nvPicPr>
          <p:cNvPr id="2" name="Picture 1" descr="A diagram of a mountain&#10;&#10;Description automatically generated">
            <a:extLst>
              <a:ext uri="{FF2B5EF4-FFF2-40B4-BE49-F238E27FC236}">
                <a16:creationId xmlns:a16="http://schemas.microsoft.com/office/drawing/2014/main" id="{0837334D-7C81-D2AF-9318-3F7E016726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2341" y="1470459"/>
            <a:ext cx="5207317" cy="4721574"/>
          </a:xfrm>
          <a:prstGeom prst="rect">
            <a:avLst/>
          </a:prstGeom>
        </p:spPr>
      </p:pic>
    </p:spTree>
    <p:extLst>
      <p:ext uri="{BB962C8B-B14F-4D97-AF65-F5344CB8AC3E}">
        <p14:creationId xmlns:p14="http://schemas.microsoft.com/office/powerpoint/2010/main" val="3726448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WHY do we use Neural Networks?</a:t>
            </a:r>
          </a:p>
        </p:txBody>
      </p:sp>
    </p:spTree>
    <p:extLst>
      <p:ext uri="{BB962C8B-B14F-4D97-AF65-F5344CB8AC3E}">
        <p14:creationId xmlns:p14="http://schemas.microsoft.com/office/powerpoint/2010/main" val="211567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Universal Approximation!</a:t>
            </a:r>
          </a:p>
        </p:txBody>
      </p:sp>
      <p:pic>
        <p:nvPicPr>
          <p:cNvPr id="1026" name="Picture 2">
            <a:extLst>
              <a:ext uri="{FF2B5EF4-FFF2-40B4-BE49-F238E27FC236}">
                <a16:creationId xmlns:a16="http://schemas.microsoft.com/office/drawing/2014/main" id="{3881E90C-8184-7B9D-D726-C4CF8AC1C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580" y="1564481"/>
            <a:ext cx="8182840" cy="372903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92CF0D8-FE67-B5E8-7C86-102D665CBA1D}"/>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Fortuner, B (2017). </a:t>
            </a:r>
            <a:r>
              <a:rPr lang="en-US" sz="1400" i="1">
                <a:solidFill>
                  <a:schemeClr val="tx1">
                    <a:lumMod val="65000"/>
                    <a:lumOff val="35000"/>
                  </a:schemeClr>
                </a:solidFill>
                <a:latin typeface="+mj-lt"/>
                <a:ea typeface="Verdana" panose="020B0604030504040204" pitchFamily="34" charset="0"/>
              </a:rPr>
              <a:t>Can neural networks solve any problem? </a:t>
            </a:r>
            <a:r>
              <a:rPr lang="en-US" sz="1400" b="0" i="0">
                <a:solidFill>
                  <a:schemeClr val="tx1">
                    <a:lumMod val="65000"/>
                    <a:lumOff val="35000"/>
                  </a:schemeClr>
                </a:solidFill>
                <a:effectLst/>
                <a:latin typeface="+mj-lt"/>
                <a:ea typeface="Verdana" panose="020B0604030504040204" pitchFamily="34" charset="0"/>
              </a:rPr>
              <a:t>Medium.com: Towards Data Science</a:t>
            </a:r>
            <a:endParaRPr lang="en-US" sz="1400">
              <a:solidFill>
                <a:schemeClr val="tx1">
                  <a:lumMod val="65000"/>
                  <a:lumOff val="35000"/>
                </a:schemeClr>
              </a:solidFill>
              <a:latin typeface="+mj-lt"/>
              <a:ea typeface="Verdana" panose="020B0604030504040204" pitchFamily="34" charset="0"/>
            </a:endParaRPr>
          </a:p>
        </p:txBody>
      </p:sp>
    </p:spTree>
    <p:extLst>
      <p:ext uri="{BB962C8B-B14F-4D97-AF65-F5344CB8AC3E}">
        <p14:creationId xmlns:p14="http://schemas.microsoft.com/office/powerpoint/2010/main" val="3080419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a:xfrm>
            <a:off x="838200" y="2340032"/>
            <a:ext cx="10515600" cy="2177935"/>
          </a:xfrm>
        </p:spPr>
        <p:txBody>
          <a:bodyPr>
            <a:normAutofit/>
          </a:bodyPr>
          <a:lstStyle/>
          <a:p>
            <a:r>
              <a:rPr lang="en-US"/>
              <a:t>The Perceptron</a:t>
            </a:r>
            <a:br>
              <a:rPr lang="en-US"/>
            </a:br>
            <a:r>
              <a:rPr lang="en-US"/>
              <a:t>or</a:t>
            </a:r>
            <a:br>
              <a:rPr lang="en-US"/>
            </a:br>
            <a:r>
              <a:rPr lang="en-US"/>
              <a:t> AI’s Humble Beginnings</a:t>
            </a:r>
          </a:p>
        </p:txBody>
      </p:sp>
    </p:spTree>
    <p:extLst>
      <p:ext uri="{BB962C8B-B14F-4D97-AF65-F5344CB8AC3E}">
        <p14:creationId xmlns:p14="http://schemas.microsoft.com/office/powerpoint/2010/main" val="2261717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 Lonely Node</a:t>
            </a:r>
          </a:p>
        </p:txBody>
      </p:sp>
      <p:sp>
        <p:nvSpPr>
          <p:cNvPr id="5" name="TextBox 4">
            <a:extLst>
              <a:ext uri="{FF2B5EF4-FFF2-40B4-BE49-F238E27FC236}">
                <a16:creationId xmlns:a16="http://schemas.microsoft.com/office/drawing/2014/main" id="{292CF0D8-FE67-B5E8-7C86-102D665CBA1D}"/>
              </a:ext>
            </a:extLst>
          </p:cNvPr>
          <p:cNvSpPr txBox="1"/>
          <p:nvPr/>
        </p:nvSpPr>
        <p:spPr>
          <a:xfrm>
            <a:off x="0" y="6550223"/>
            <a:ext cx="12192000" cy="307777"/>
          </a:xfrm>
          <a:prstGeom prst="rect">
            <a:avLst/>
          </a:prstGeom>
          <a:noFill/>
        </p:spPr>
        <p:txBody>
          <a:bodyPr wrap="square" rtlCol="0">
            <a:spAutoFit/>
          </a:bodyPr>
          <a:lstStyle/>
          <a:p>
            <a:r>
              <a:rPr lang="en-US" sz="1400">
                <a:solidFill>
                  <a:schemeClr val="tx1">
                    <a:lumMod val="65000"/>
                    <a:lumOff val="35000"/>
                  </a:schemeClr>
                </a:solidFill>
                <a:latin typeface="+mj-lt"/>
                <a:ea typeface="Verdana" panose="020B0604030504040204" pitchFamily="34" charset="0"/>
              </a:rPr>
              <a:t>Source: Fortuner, B (2017). </a:t>
            </a:r>
            <a:r>
              <a:rPr lang="en-US" sz="1400" i="1">
                <a:solidFill>
                  <a:schemeClr val="tx1">
                    <a:lumMod val="65000"/>
                    <a:lumOff val="35000"/>
                  </a:schemeClr>
                </a:solidFill>
                <a:latin typeface="+mj-lt"/>
                <a:ea typeface="Verdana" panose="020B0604030504040204" pitchFamily="34" charset="0"/>
              </a:rPr>
              <a:t>Can neural networks solve any problem? </a:t>
            </a:r>
            <a:r>
              <a:rPr lang="en-US" sz="1400" b="0" i="0">
                <a:solidFill>
                  <a:schemeClr val="tx1">
                    <a:lumMod val="65000"/>
                    <a:lumOff val="35000"/>
                  </a:schemeClr>
                </a:solidFill>
                <a:effectLst/>
                <a:latin typeface="+mj-lt"/>
                <a:ea typeface="Verdana" panose="020B0604030504040204" pitchFamily="34" charset="0"/>
              </a:rPr>
              <a:t>Medium.com: Towards Data Science</a:t>
            </a:r>
            <a:endParaRPr lang="en-US" sz="1400">
              <a:solidFill>
                <a:schemeClr val="tx1">
                  <a:lumMod val="65000"/>
                  <a:lumOff val="35000"/>
                </a:schemeClr>
              </a:solidFill>
              <a:latin typeface="+mj-lt"/>
              <a:ea typeface="Verdana" panose="020B0604030504040204" pitchFamily="34" charset="0"/>
            </a:endParaRPr>
          </a:p>
        </p:txBody>
      </p:sp>
      <p:pic>
        <p:nvPicPr>
          <p:cNvPr id="2" name="Picture 1" descr="A person working on a machine&#10;&#10;Description automatically generated">
            <a:extLst>
              <a:ext uri="{FF2B5EF4-FFF2-40B4-BE49-F238E27FC236}">
                <a16:creationId xmlns:a16="http://schemas.microsoft.com/office/drawing/2014/main" id="{FD87ABEA-A82F-1A5F-5C99-C61C73B4C5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67037" y="1595675"/>
            <a:ext cx="6257925" cy="4897200"/>
          </a:xfrm>
          <a:prstGeom prst="rect">
            <a:avLst/>
          </a:prstGeom>
        </p:spPr>
      </p:pic>
    </p:spTree>
    <p:extLst>
      <p:ext uri="{BB962C8B-B14F-4D97-AF65-F5344CB8AC3E}">
        <p14:creationId xmlns:p14="http://schemas.microsoft.com/office/powerpoint/2010/main" val="585531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44DA2-2BB4-4423-ABB4-2088ABA6D5BF}"/>
              </a:ext>
            </a:extLst>
          </p:cNvPr>
          <p:cNvSpPr>
            <a:spLocks noGrp="1"/>
          </p:cNvSpPr>
          <p:nvPr>
            <p:ph type="title"/>
          </p:nvPr>
        </p:nvSpPr>
        <p:spPr>
          <a:xfrm>
            <a:off x="831850" y="2304099"/>
            <a:ext cx="10515600" cy="662196"/>
          </a:xfrm>
        </p:spPr>
        <p:txBody>
          <a:bodyPr/>
          <a:lstStyle/>
          <a:p>
            <a:r>
              <a:rPr lang="en-US"/>
              <a:t>The Perceptron</a:t>
            </a:r>
          </a:p>
        </p:txBody>
      </p:sp>
      <p:sp>
        <p:nvSpPr>
          <p:cNvPr id="5" name="Text Placeholder 4">
            <a:extLst>
              <a:ext uri="{FF2B5EF4-FFF2-40B4-BE49-F238E27FC236}">
                <a16:creationId xmlns:a16="http://schemas.microsoft.com/office/drawing/2014/main" id="{01CE7849-C1C5-4ABE-9B84-7BDFD550368E}"/>
              </a:ext>
            </a:extLst>
          </p:cNvPr>
          <p:cNvSpPr>
            <a:spLocks noGrp="1"/>
          </p:cNvSpPr>
          <p:nvPr>
            <p:ph type="body" idx="1"/>
          </p:nvPr>
        </p:nvSpPr>
        <p:spPr>
          <a:xfrm>
            <a:off x="831850" y="2966295"/>
            <a:ext cx="10515600" cy="2825250"/>
          </a:xfrm>
        </p:spPr>
        <p:txBody>
          <a:bodyPr vert="horz" lIns="91440" tIns="45720" rIns="91440" bIns="45720" rtlCol="0" anchor="t">
            <a:normAutofit/>
          </a:bodyPr>
          <a:lstStyle/>
          <a:p>
            <a:r>
              <a:rPr lang="en-US" dirty="0"/>
              <a:t>02_code_a_perceptron.ipynb</a:t>
            </a:r>
          </a:p>
          <a:p>
            <a:endParaRPr lang="en-US"/>
          </a:p>
          <a:p>
            <a:r>
              <a:rPr lang="en-US" dirty="0"/>
              <a:t>This notebook will walk you through building and training your own binary classification model, then using it to make predictions!</a:t>
            </a:r>
          </a:p>
        </p:txBody>
      </p:sp>
    </p:spTree>
    <p:extLst>
      <p:ext uri="{BB962C8B-B14F-4D97-AF65-F5344CB8AC3E}">
        <p14:creationId xmlns:p14="http://schemas.microsoft.com/office/powerpoint/2010/main" val="39370884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a:xfrm>
            <a:off x="838200" y="3040380"/>
            <a:ext cx="10515600" cy="777240"/>
          </a:xfrm>
        </p:spPr>
        <p:txBody>
          <a:bodyPr>
            <a:normAutofit/>
          </a:bodyPr>
          <a:lstStyle/>
          <a:p>
            <a:r>
              <a:rPr lang="en-US"/>
              <a:t>Network Capacity</a:t>
            </a:r>
          </a:p>
        </p:txBody>
      </p:sp>
    </p:spTree>
    <p:extLst>
      <p:ext uri="{BB962C8B-B14F-4D97-AF65-F5344CB8AC3E}">
        <p14:creationId xmlns:p14="http://schemas.microsoft.com/office/powerpoint/2010/main" val="623244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Module 2 Objectives</a:t>
            </a:r>
          </a:p>
        </p:txBody>
      </p:sp>
      <p:sp>
        <p:nvSpPr>
          <p:cNvPr id="5" name="Content Placeholder 4">
            <a:extLst>
              <a:ext uri="{FF2B5EF4-FFF2-40B4-BE49-F238E27FC236}">
                <a16:creationId xmlns:a16="http://schemas.microsoft.com/office/drawing/2014/main" id="{777B6683-16C7-49CA-8A17-7AE3DB1EF13B}"/>
              </a:ext>
            </a:extLst>
          </p:cNvPr>
          <p:cNvSpPr>
            <a:spLocks noGrp="1"/>
          </p:cNvSpPr>
          <p:nvPr>
            <p:ph idx="1"/>
          </p:nvPr>
        </p:nvSpPr>
        <p:spPr>
          <a:xfrm>
            <a:off x="838200" y="2025649"/>
            <a:ext cx="10515600" cy="3332414"/>
          </a:xfrm>
        </p:spPr>
        <p:txBody>
          <a:bodyPr>
            <a:noAutofit/>
          </a:bodyPr>
          <a:lstStyle/>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the basis of a neural network (neuron).</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Identify and describe an artificial neuron (perceptron).</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Discuss bias and weights.</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and identify activation functions.</a:t>
            </a:r>
          </a:p>
          <a:p>
            <a:pPr marL="342900" marR="0" lvl="0" indent="-342900">
              <a:lnSpc>
                <a:spcPct val="107000"/>
              </a:lnSpc>
              <a:spcBef>
                <a:spcPts val="0"/>
              </a:spcBef>
              <a:spcAft>
                <a:spcPts val="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Describe and simulate image processing in a small neural network.</a:t>
            </a:r>
          </a:p>
          <a:p>
            <a:pPr marL="342900" marR="0" lvl="0" indent="-342900">
              <a:lnSpc>
                <a:spcPct val="107000"/>
              </a:lnSpc>
              <a:spcBef>
                <a:spcPts val="0"/>
              </a:spcBef>
              <a:spcAft>
                <a:spcPts val="800"/>
              </a:spcAft>
              <a:buFont typeface="+mj-lt"/>
              <a:buAutoNum type="arabicPeriod"/>
            </a:pPr>
            <a:r>
              <a:rPr lang="en-US" sz="3200">
                <a:effectLst/>
                <a:latin typeface="Calibri" panose="020F0502020204030204" pitchFamily="34" charset="0"/>
                <a:ea typeface="Calibri" panose="020F0502020204030204" pitchFamily="34" charset="0"/>
                <a:cs typeface="Arial" panose="020B0604020202020204" pitchFamily="34" charset="0"/>
              </a:rPr>
              <a:t>Implement and train a perceptron using TensorFlow.</a:t>
            </a:r>
          </a:p>
        </p:txBody>
      </p:sp>
    </p:spTree>
    <p:extLst>
      <p:ext uri="{BB962C8B-B14F-4D97-AF65-F5344CB8AC3E}">
        <p14:creationId xmlns:p14="http://schemas.microsoft.com/office/powerpoint/2010/main" val="26913424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B44DA2-2BB4-4423-ABB4-2088ABA6D5BF}"/>
              </a:ext>
            </a:extLst>
          </p:cNvPr>
          <p:cNvSpPr>
            <a:spLocks noGrp="1"/>
          </p:cNvSpPr>
          <p:nvPr>
            <p:ph type="title"/>
          </p:nvPr>
        </p:nvSpPr>
        <p:spPr>
          <a:xfrm>
            <a:off x="831850" y="2304099"/>
            <a:ext cx="10515600" cy="662196"/>
          </a:xfrm>
        </p:spPr>
        <p:txBody>
          <a:bodyPr/>
          <a:lstStyle/>
          <a:p>
            <a:r>
              <a:rPr lang="en-US"/>
              <a:t>Look at This</a:t>
            </a:r>
          </a:p>
        </p:txBody>
      </p:sp>
      <p:sp>
        <p:nvSpPr>
          <p:cNvPr id="5" name="Text Placeholder 4">
            <a:extLst>
              <a:ext uri="{FF2B5EF4-FFF2-40B4-BE49-F238E27FC236}">
                <a16:creationId xmlns:a16="http://schemas.microsoft.com/office/drawing/2014/main" id="{01CE7849-C1C5-4ABE-9B84-7BDFD550368E}"/>
              </a:ext>
            </a:extLst>
          </p:cNvPr>
          <p:cNvSpPr>
            <a:spLocks noGrp="1"/>
          </p:cNvSpPr>
          <p:nvPr>
            <p:ph type="body" idx="1"/>
          </p:nvPr>
        </p:nvSpPr>
        <p:spPr>
          <a:xfrm>
            <a:off x="831850" y="2966295"/>
            <a:ext cx="10515600" cy="2825250"/>
          </a:xfrm>
        </p:spPr>
        <p:txBody>
          <a:bodyPr vert="horz" lIns="91440" tIns="45720" rIns="91440" bIns="45720" rtlCol="0" anchor="t">
            <a:normAutofit/>
          </a:bodyPr>
          <a:lstStyle/>
          <a:p>
            <a:r>
              <a:rPr lang="en-US" dirty="0"/>
              <a:t>03_mnist_classifier.ipynb</a:t>
            </a:r>
          </a:p>
          <a:p>
            <a:endParaRPr lang="en-US"/>
          </a:p>
          <a:p>
            <a:r>
              <a:rPr lang="en-US" dirty="0"/>
              <a:t>This notebook will walk you through training an image classification model using a full neural network. </a:t>
            </a:r>
          </a:p>
        </p:txBody>
      </p:sp>
    </p:spTree>
    <p:extLst>
      <p:ext uri="{BB962C8B-B14F-4D97-AF65-F5344CB8AC3E}">
        <p14:creationId xmlns:p14="http://schemas.microsoft.com/office/powerpoint/2010/main" val="248021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297F6F-EDB5-4767-902C-8C8E790772D7}"/>
              </a:ext>
            </a:extLst>
          </p:cNvPr>
          <p:cNvSpPr>
            <a:spLocks noGrp="1"/>
          </p:cNvSpPr>
          <p:nvPr>
            <p:ph type="title"/>
          </p:nvPr>
        </p:nvSpPr>
        <p:spPr>
          <a:xfrm>
            <a:off x="831850" y="1709739"/>
            <a:ext cx="10515600" cy="1185862"/>
          </a:xfrm>
        </p:spPr>
        <p:txBody>
          <a:bodyPr>
            <a:normAutofit/>
          </a:bodyPr>
          <a:lstStyle/>
          <a:p>
            <a:r>
              <a:rPr lang="en-US" sz="4800"/>
              <a:t>Questions?</a:t>
            </a:r>
          </a:p>
        </p:txBody>
      </p:sp>
      <p:sp>
        <p:nvSpPr>
          <p:cNvPr id="5" name="Text Placeholder 4">
            <a:extLst>
              <a:ext uri="{FF2B5EF4-FFF2-40B4-BE49-F238E27FC236}">
                <a16:creationId xmlns:a16="http://schemas.microsoft.com/office/drawing/2014/main" id="{CC620DE2-5507-4A03-9868-FD932CE4FBC3}"/>
              </a:ext>
            </a:extLst>
          </p:cNvPr>
          <p:cNvSpPr>
            <a:spLocks noGrp="1"/>
          </p:cNvSpPr>
          <p:nvPr>
            <p:ph type="body" idx="1"/>
          </p:nvPr>
        </p:nvSpPr>
        <p:spPr/>
        <p:txBody>
          <a:bodyPr/>
          <a:lstStyle/>
          <a:p>
            <a:pPr algn="ctr"/>
            <a:r>
              <a:rPr lang="en-US">
                <a:highlight>
                  <a:srgbClr val="FFFF00"/>
                </a:highlight>
              </a:rPr>
              <a:t>(QR CODE FOR SURVEY!)</a:t>
            </a:r>
          </a:p>
        </p:txBody>
      </p:sp>
    </p:spTree>
    <p:extLst>
      <p:ext uri="{BB962C8B-B14F-4D97-AF65-F5344CB8AC3E}">
        <p14:creationId xmlns:p14="http://schemas.microsoft.com/office/powerpoint/2010/main" val="1441590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Neural Network Neurons</a:t>
            </a:r>
          </a:p>
        </p:txBody>
      </p:sp>
    </p:spTree>
    <p:extLst>
      <p:ext uri="{BB962C8B-B14F-4D97-AF65-F5344CB8AC3E}">
        <p14:creationId xmlns:p14="http://schemas.microsoft.com/office/powerpoint/2010/main" val="3666390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Remember The Node?</a:t>
            </a:r>
          </a:p>
        </p:txBody>
      </p:sp>
      <p:pic>
        <p:nvPicPr>
          <p:cNvPr id="3074" name="Picture 2" descr="A screenshot of a computer&#10;&#10;Description automatically generated">
            <a:extLst>
              <a:ext uri="{FF2B5EF4-FFF2-40B4-BE49-F238E27FC236}">
                <a16:creationId xmlns:a16="http://schemas.microsoft.com/office/drawing/2014/main" id="{E493F914-1966-F8FB-B992-C417FA5F2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690688"/>
            <a:ext cx="4107746" cy="381914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84836BF-7EF6-094C-4193-E078950F1BBF}"/>
                  </a:ext>
                </a:extLst>
              </p:cNvPr>
              <p:cNvSpPr txBox="1"/>
              <p:nvPr/>
            </p:nvSpPr>
            <p:spPr>
              <a:xfrm>
                <a:off x="5257800" y="2060020"/>
                <a:ext cx="6096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𝑆𝑢𝑚</m:t>
                      </m:r>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1</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𝑤</m:t>
                          </m:r>
                        </m:e>
                        <m:sub>
                          <m:r>
                            <a:rPr lang="en-US" i="0">
                              <a:latin typeface="Cambria Math" panose="02040503050406030204" pitchFamily="18" charset="0"/>
                            </a:rPr>
                            <m:t>2</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𝑛</m:t>
                          </m:r>
                        </m:sub>
                      </m:sSub>
                      <m:r>
                        <a:rPr lang="en-US" i="0">
                          <a:latin typeface="Cambria Math" panose="02040503050406030204" pitchFamily="18" charset="0"/>
                        </a:rPr>
                        <m:t> ×</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r>
                        <a:rPr lang="en-US" i="0">
                          <a:latin typeface="Cambria Math" panose="02040503050406030204" pitchFamily="18" charset="0"/>
                        </a:rPr>
                        <m:t>+</m:t>
                      </m:r>
                      <m:r>
                        <a:rPr lang="en-US" i="1">
                          <a:latin typeface="Cambria Math" panose="02040503050406030204" pitchFamily="18" charset="0"/>
                        </a:rPr>
                        <m:t>𝑏𝑖𝑎𝑠</m:t>
                      </m:r>
                    </m:oMath>
                  </m:oMathPara>
                </a14:m>
                <a:endParaRPr lang="en-US"/>
              </a:p>
            </p:txBody>
          </p:sp>
        </mc:Choice>
        <mc:Fallback xmlns="">
          <p:sp>
            <p:nvSpPr>
              <p:cNvPr id="3" name="TextBox 2">
                <a:extLst>
                  <a:ext uri="{FF2B5EF4-FFF2-40B4-BE49-F238E27FC236}">
                    <a16:creationId xmlns:a16="http://schemas.microsoft.com/office/drawing/2014/main" id="{E84836BF-7EF6-094C-4193-E078950F1BBF}"/>
                  </a:ext>
                </a:extLst>
              </p:cNvPr>
              <p:cNvSpPr txBox="1">
                <a:spLocks noRot="1" noChangeAspect="1" noMove="1" noResize="1" noEditPoints="1" noAdjustHandles="1" noChangeArrowheads="1" noChangeShapeType="1" noTextEdit="1"/>
              </p:cNvSpPr>
              <p:nvPr/>
            </p:nvSpPr>
            <p:spPr>
              <a:xfrm>
                <a:off x="5257800" y="2060020"/>
                <a:ext cx="6096000" cy="369332"/>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9D67E4F-6970-19B6-8991-79560E7BABA2}"/>
              </a:ext>
            </a:extLst>
          </p:cNvPr>
          <p:cNvSpPr txBox="1"/>
          <p:nvPr/>
        </p:nvSpPr>
        <p:spPr>
          <a:xfrm>
            <a:off x="5689600" y="1690688"/>
            <a:ext cx="2530764" cy="369332"/>
          </a:xfrm>
          <a:prstGeom prst="rect">
            <a:avLst/>
          </a:prstGeom>
          <a:noFill/>
        </p:spPr>
        <p:txBody>
          <a:bodyPr wrap="square">
            <a:spAutoFit/>
          </a:bodyPr>
          <a:lstStyle/>
          <a:p>
            <a:r>
              <a:rPr lang="en-US">
                <a:solidFill>
                  <a:srgbClr val="30335D"/>
                </a:solidFill>
              </a:rPr>
              <a:t>1. Linear Transformation</a:t>
            </a:r>
          </a:p>
        </p:txBody>
      </p:sp>
      <p:sp>
        <p:nvSpPr>
          <p:cNvPr id="7" name="TextBox 6">
            <a:extLst>
              <a:ext uri="{FF2B5EF4-FFF2-40B4-BE49-F238E27FC236}">
                <a16:creationId xmlns:a16="http://schemas.microsoft.com/office/drawing/2014/main" id="{50637492-02F9-DD1E-2E46-372569F0872C}"/>
              </a:ext>
            </a:extLst>
          </p:cNvPr>
          <p:cNvSpPr txBox="1"/>
          <p:nvPr/>
        </p:nvSpPr>
        <p:spPr>
          <a:xfrm>
            <a:off x="5689600" y="2921207"/>
            <a:ext cx="2530764" cy="369332"/>
          </a:xfrm>
          <a:prstGeom prst="rect">
            <a:avLst/>
          </a:prstGeom>
          <a:noFill/>
        </p:spPr>
        <p:txBody>
          <a:bodyPr wrap="square">
            <a:spAutoFit/>
          </a:bodyPr>
          <a:lstStyle/>
          <a:p>
            <a:r>
              <a:rPr lang="en-US">
                <a:solidFill>
                  <a:srgbClr val="30335D"/>
                </a:solidFill>
              </a:rPr>
              <a:t>2. Activation Function</a:t>
            </a:r>
          </a:p>
        </p:txBody>
      </p:sp>
      <p:pic>
        <p:nvPicPr>
          <p:cNvPr id="8" name="Picture 7" descr="Chart">
            <a:extLst>
              <a:ext uri="{FF2B5EF4-FFF2-40B4-BE49-F238E27FC236}">
                <a16:creationId xmlns:a16="http://schemas.microsoft.com/office/drawing/2014/main" id="{EB1D9ED0-B775-C424-610B-6BBD81AC3119}"/>
              </a:ext>
            </a:extLst>
          </p:cNvPr>
          <p:cNvPicPr>
            <a:picLocks noChangeAspect="1"/>
          </p:cNvPicPr>
          <p:nvPr/>
        </p:nvPicPr>
        <p:blipFill rotWithShape="1">
          <a:blip r:embed="rId5">
            <a:extLst>
              <a:ext uri="{28A0092B-C50C-407E-A947-70E740481C1C}">
                <a14:useLocalDpi xmlns:a14="http://schemas.microsoft.com/office/drawing/2010/main" val="0"/>
              </a:ext>
            </a:extLst>
          </a:blip>
          <a:srcRect t="4673"/>
          <a:stretch/>
        </p:blipFill>
        <p:spPr>
          <a:xfrm>
            <a:off x="5689600" y="3439194"/>
            <a:ext cx="2530764" cy="2370196"/>
          </a:xfrm>
          <a:prstGeom prst="rect">
            <a:avLst/>
          </a:prstGeom>
        </p:spPr>
      </p:pic>
    </p:spTree>
    <p:extLst>
      <p:ext uri="{BB962C8B-B14F-4D97-AF65-F5344CB8AC3E}">
        <p14:creationId xmlns:p14="http://schemas.microsoft.com/office/powerpoint/2010/main" val="1980667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Functions, ACTIVATE!</a:t>
            </a:r>
          </a:p>
        </p:txBody>
      </p:sp>
    </p:spTree>
    <p:extLst>
      <p:ext uri="{BB962C8B-B14F-4D97-AF65-F5344CB8AC3E}">
        <p14:creationId xmlns:p14="http://schemas.microsoft.com/office/powerpoint/2010/main" val="1153625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What do Activation Functions do?</a:t>
            </a:r>
          </a:p>
        </p:txBody>
      </p:sp>
      <p:pic>
        <p:nvPicPr>
          <p:cNvPr id="2" name="Picture 1" descr="Chart, histogram">
            <a:extLst>
              <a:ext uri="{FF2B5EF4-FFF2-40B4-BE49-F238E27FC236}">
                <a16:creationId xmlns:a16="http://schemas.microsoft.com/office/drawing/2014/main" id="{E93A5525-DFB7-1A32-195D-DE2846F2A265}"/>
              </a:ext>
            </a:extLst>
          </p:cNvPr>
          <p:cNvPicPr>
            <a:picLocks noChangeAspect="1"/>
          </p:cNvPicPr>
          <p:nvPr/>
        </p:nvPicPr>
        <p:blipFill rotWithShape="1">
          <a:blip r:embed="rId3">
            <a:extLst>
              <a:ext uri="{28A0092B-C50C-407E-A947-70E740481C1C}">
                <a14:useLocalDpi xmlns:a14="http://schemas.microsoft.com/office/drawing/2010/main" val="0"/>
              </a:ext>
            </a:extLst>
          </a:blip>
          <a:srcRect t="10932" b="10000"/>
          <a:stretch/>
        </p:blipFill>
        <p:spPr>
          <a:xfrm>
            <a:off x="2830880" y="1690688"/>
            <a:ext cx="6530240" cy="4766149"/>
          </a:xfrm>
          <a:prstGeom prst="rect">
            <a:avLst/>
          </a:prstGeom>
        </p:spPr>
      </p:pic>
    </p:spTree>
    <p:extLst>
      <p:ext uri="{BB962C8B-B14F-4D97-AF65-F5344CB8AC3E}">
        <p14:creationId xmlns:p14="http://schemas.microsoft.com/office/powerpoint/2010/main" val="243329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line&#10;&#10;Description automatically generated with medium confidence">
            <a:extLst>
              <a:ext uri="{FF2B5EF4-FFF2-40B4-BE49-F238E27FC236}">
                <a16:creationId xmlns:a16="http://schemas.microsoft.com/office/drawing/2014/main" id="{DF0DC23B-98DC-1B78-83DC-83F83A3767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160" y="943044"/>
            <a:ext cx="10267680" cy="4360473"/>
          </a:xfrm>
          <a:prstGeom prst="rect">
            <a:avLst/>
          </a:prstGeom>
        </p:spPr>
      </p:pic>
    </p:spTree>
    <p:extLst>
      <p:ext uri="{BB962C8B-B14F-4D97-AF65-F5344CB8AC3E}">
        <p14:creationId xmlns:p14="http://schemas.microsoft.com/office/powerpoint/2010/main" val="1734437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039A79-FB37-4AA0-9E71-5EA1A2DE632F}"/>
              </a:ext>
            </a:extLst>
          </p:cNvPr>
          <p:cNvSpPr>
            <a:spLocks noGrp="1"/>
          </p:cNvSpPr>
          <p:nvPr>
            <p:ph type="title"/>
          </p:nvPr>
        </p:nvSpPr>
        <p:spPr/>
        <p:txBody>
          <a:bodyPr/>
          <a:lstStyle/>
          <a:p>
            <a:r>
              <a:rPr lang="en-US"/>
              <a:t>Where Do Initial Weights and Biases Come From?</a:t>
            </a:r>
          </a:p>
        </p:txBody>
      </p:sp>
    </p:spTree>
    <p:extLst>
      <p:ext uri="{BB962C8B-B14F-4D97-AF65-F5344CB8AC3E}">
        <p14:creationId xmlns:p14="http://schemas.microsoft.com/office/powerpoint/2010/main" val="2128048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258EB7-D90B-43FD-9A2B-AA508BBAE6E2}"/>
              </a:ext>
            </a:extLst>
          </p:cNvPr>
          <p:cNvSpPr>
            <a:spLocks noGrp="1"/>
          </p:cNvSpPr>
          <p:nvPr>
            <p:ph type="title"/>
          </p:nvPr>
        </p:nvSpPr>
        <p:spPr/>
        <p:txBody>
          <a:bodyPr/>
          <a:lstStyle/>
          <a:p>
            <a:r>
              <a:rPr lang="en-US"/>
              <a:t>They’re Random (Usually…)</a:t>
            </a:r>
          </a:p>
        </p:txBody>
      </p:sp>
      <p:pic>
        <p:nvPicPr>
          <p:cNvPr id="7" name="Picture 6">
            <a:extLst>
              <a:ext uri="{FF2B5EF4-FFF2-40B4-BE49-F238E27FC236}">
                <a16:creationId xmlns:a16="http://schemas.microsoft.com/office/drawing/2014/main" id="{1D7302FD-2BB3-7A16-D003-CF093D9EB454}"/>
              </a:ext>
            </a:extLst>
          </p:cNvPr>
          <p:cNvPicPr>
            <a:picLocks noChangeAspect="1"/>
          </p:cNvPicPr>
          <p:nvPr/>
        </p:nvPicPr>
        <p:blipFill>
          <a:blip r:embed="rId3"/>
          <a:stretch>
            <a:fillRect/>
          </a:stretch>
        </p:blipFill>
        <p:spPr>
          <a:xfrm>
            <a:off x="3750635" y="1690688"/>
            <a:ext cx="4690730" cy="4690730"/>
          </a:xfrm>
          <a:prstGeom prst="rect">
            <a:avLst/>
          </a:prstGeom>
        </p:spPr>
      </p:pic>
      <p:sp>
        <p:nvSpPr>
          <p:cNvPr id="3" name="TextBox 2">
            <a:extLst>
              <a:ext uri="{FF2B5EF4-FFF2-40B4-BE49-F238E27FC236}">
                <a16:creationId xmlns:a16="http://schemas.microsoft.com/office/drawing/2014/main" id="{E414D59D-3D84-C108-5BB0-BD2B039D6B46}"/>
              </a:ext>
            </a:extLst>
          </p:cNvPr>
          <p:cNvSpPr txBox="1"/>
          <p:nvPr/>
        </p:nvSpPr>
        <p:spPr>
          <a:xfrm>
            <a:off x="4148038" y="6407232"/>
            <a:ext cx="3895924" cy="369332"/>
          </a:xfrm>
          <a:prstGeom prst="rect">
            <a:avLst/>
          </a:prstGeom>
          <a:noFill/>
        </p:spPr>
        <p:txBody>
          <a:bodyPr wrap="square" rtlCol="0">
            <a:spAutoFit/>
          </a:bodyPr>
          <a:lstStyle/>
          <a:p>
            <a:r>
              <a:rPr lang="en-US"/>
              <a:t>This image was generated using AI tools</a:t>
            </a:r>
          </a:p>
        </p:txBody>
      </p:sp>
    </p:spTree>
    <p:extLst>
      <p:ext uri="{BB962C8B-B14F-4D97-AF65-F5344CB8AC3E}">
        <p14:creationId xmlns:p14="http://schemas.microsoft.com/office/powerpoint/2010/main" val="2834091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57672a9-2aae-4e32-9c0c-21a1a727485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673533D22965147974C76FEA4E99B6D" ma:contentTypeVersion="12" ma:contentTypeDescription="Create a new document." ma:contentTypeScope="" ma:versionID="3f910c0e24e3ef7e8d488bc6f8c277c7">
  <xsd:schema xmlns:xsd="http://www.w3.org/2001/XMLSchema" xmlns:xs="http://www.w3.org/2001/XMLSchema" xmlns:p="http://schemas.microsoft.com/office/2006/metadata/properties" xmlns:ns2="457672a9-2aae-4e32-9c0c-21a1a727485c" xmlns:ns3="dab19d59-310d-4ad5-9870-435903295c2c" targetNamespace="http://schemas.microsoft.com/office/2006/metadata/properties" ma:root="true" ma:fieldsID="4d432f6a320c6c03154718ff93a28c96" ns2:_="" ns3:_="">
    <xsd:import namespace="457672a9-2aae-4e32-9c0c-21a1a727485c"/>
    <xsd:import namespace="dab19d59-310d-4ad5-9870-435903295c2c"/>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7672a9-2aae-4e32-9c0c-21a1a72748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ab19d59-310d-4ad5-9870-435903295c2c"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8D0B54-EA8A-470E-AA56-47CC8CFEFA35}">
  <ds:schemaRefs>
    <ds:schemaRef ds:uri="http://schemas.microsoft.com/sharepoint/v3/contenttype/forms"/>
  </ds:schemaRefs>
</ds:datastoreItem>
</file>

<file path=customXml/itemProps2.xml><?xml version="1.0" encoding="utf-8"?>
<ds:datastoreItem xmlns:ds="http://schemas.openxmlformats.org/officeDocument/2006/customXml" ds:itemID="{A38677FA-F138-428B-9820-6F102A8FC0B0}">
  <ds:schemaRefs>
    <ds:schemaRef ds:uri="457672a9-2aae-4e32-9c0c-21a1a727485c"/>
    <ds:schemaRef ds:uri="dab19d59-310d-4ad5-9870-435903295c2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7CCABAE-843B-40D9-8416-2AE20B0EE1FE}">
  <ds:schemaRefs>
    <ds:schemaRef ds:uri="457672a9-2aae-4e32-9c0c-21a1a727485c"/>
    <ds:schemaRef ds:uri="dab19d59-310d-4ad5-9870-435903295c2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21</Slides>
  <Notes>13</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Module 2 Objectives</vt:lpstr>
      <vt:lpstr>Neural Network Neurons</vt:lpstr>
      <vt:lpstr>Remember The Node?</vt:lpstr>
      <vt:lpstr>Functions, ACTIVATE!</vt:lpstr>
      <vt:lpstr>What do Activation Functions do?</vt:lpstr>
      <vt:lpstr>PowerPoint Presentation</vt:lpstr>
      <vt:lpstr>Where Do Initial Weights and Biases Come From?</vt:lpstr>
      <vt:lpstr>They’re Random (Usually…)</vt:lpstr>
      <vt:lpstr>We Can Also Use What We’ve “Learned”</vt:lpstr>
      <vt:lpstr>A Closer Look at The Training Process</vt:lpstr>
      <vt:lpstr>PowerPoint Presentation</vt:lpstr>
      <vt:lpstr>The Low Down</vt:lpstr>
      <vt:lpstr>WHY do we use Neural Networks?</vt:lpstr>
      <vt:lpstr>Universal Approximation!</vt:lpstr>
      <vt:lpstr>The Perceptron or  AI’s Humble Beginnings</vt:lpstr>
      <vt:lpstr>The Lonely Node</vt:lpstr>
      <vt:lpstr>The Perceptron</vt:lpstr>
      <vt:lpstr>Network Capacity</vt:lpstr>
      <vt:lpstr>Look at This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Rhodes,Elizabeth A</dc:creator>
  <cp:revision>10</cp:revision>
  <dcterms:created xsi:type="dcterms:W3CDTF">2022-10-29T18:14:49Z</dcterms:created>
  <dcterms:modified xsi:type="dcterms:W3CDTF">2023-12-12T19:19:08Z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