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2" r:id="rId2"/>
    <p:sldId id="304" r:id="rId3"/>
    <p:sldId id="327" r:id="rId4"/>
    <p:sldId id="309" r:id="rId5"/>
    <p:sldId id="312" r:id="rId6"/>
    <p:sldId id="302" r:id="rId7"/>
    <p:sldId id="306" r:id="rId8"/>
    <p:sldId id="307" r:id="rId9"/>
    <p:sldId id="303" r:id="rId10"/>
    <p:sldId id="336" r:id="rId11"/>
    <p:sldId id="308" r:id="rId12"/>
    <p:sldId id="313" r:id="rId13"/>
    <p:sldId id="294" r:id="rId14"/>
    <p:sldId id="329" r:id="rId15"/>
    <p:sldId id="325" r:id="rId16"/>
    <p:sldId id="331" r:id="rId17"/>
    <p:sldId id="330" r:id="rId18"/>
    <p:sldId id="311" r:id="rId19"/>
    <p:sldId id="256" r:id="rId20"/>
    <p:sldId id="257" r:id="rId21"/>
    <p:sldId id="262" r:id="rId22"/>
    <p:sldId id="261" r:id="rId23"/>
    <p:sldId id="260" r:id="rId24"/>
    <p:sldId id="258" r:id="rId25"/>
    <p:sldId id="259" r:id="rId26"/>
    <p:sldId id="334" r:id="rId27"/>
    <p:sldId id="289" r:id="rId28"/>
    <p:sldId id="335" r:id="rId29"/>
    <p:sldId id="328" r:id="rId30"/>
    <p:sldId id="332" r:id="rId31"/>
    <p:sldId id="305" r:id="rId32"/>
    <p:sldId id="3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55893" autoAdjust="0"/>
  </p:normalViewPr>
  <p:slideViewPr>
    <p:cSldViewPr snapToGrid="0" showGuides="1">
      <p:cViewPr varScale="1">
        <p:scale>
          <a:sx n="41" d="100"/>
          <a:sy n="41" d="100"/>
        </p:scale>
        <p:origin x="1560"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National_Institute_of_Standards_and_Technolog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The architecture of the model determines the contour of the loss function.   Here we see the loss surface of a ResNet-56 model, with and without skip connections.  (Skip connections allow us to jump over some of the layers in a neural network.  They act as short-cuts.)  As we see, a slight change in model architecture often has a dramatic effect on the loss contour and whether a model is or is not trainable.</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Article Link: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https://proceedings.neurips.cc/paper/2018/file/a41b3bb3e6b050b6c9067c67f663b915-Paper.pdf</a:t>
            </a:r>
          </a:p>
          <a:p>
            <a:endParaRPr lang="en-US" b="0" i="0" dirty="0">
              <a:solidFill>
                <a:srgbClr val="3C3C3B"/>
              </a:solidFill>
              <a:effectLst/>
              <a:latin typeface="+mn-lt"/>
            </a:endParaRP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9625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let’s circle back to the weight update process.  We start with a key observation: When the output of any neuron in our network changes, the network’s total error – as calculated by the error function – changes by a proportional amount. Thus, t</a:t>
            </a:r>
            <a:r>
              <a:rPr lang="en-US" sz="1200" dirty="0">
                <a:effectLst/>
                <a:latin typeface="+mn-lt"/>
                <a:ea typeface="Malgun Gothic" panose="020B0503020000020004" pitchFamily="34" charset="-127"/>
                <a:cs typeface="Times New Roman" panose="02020603050405020304" pitchFamily="18" charset="0"/>
              </a:rPr>
              <a:t>he connection between any change in a given neuron’s output and the resulting change in the total error is simply the neuron’s change multiplied by some number. </a:t>
            </a:r>
          </a:p>
          <a:p>
            <a:endParaRPr lang="en-US" sz="1200" dirty="0">
              <a:effectLst/>
              <a:latin typeface="+mn-lt"/>
              <a:ea typeface="Malgun Gothic" panose="020B0503020000020004" pitchFamily="34" charset="-127"/>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As stated in an earlier slide – to adjust a given weight, we need the output from the originating neuron as well as the delta from its downstream connection.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the slides which follow, we’re going to examine the update process for Weight gf1 – bookmark that in your memory.</a:t>
            </a: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better understand what delta is, let’s take a closer look at what happens inside an artificial neuron.</a:t>
            </a: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Let’s walk through this figure. We start with the output Go from neuron G and the delta Fδ from output neuron F.  We first multiply these two numbers together, as shown by the multiplication sign.  We then multiply that value by -1 and add that to weight Wgf1.  The green arrow is the update step, where this result becomes the new value of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latin typeface="+mn-lt"/>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Showing subtraction in a diagram like this is hard, because if we have a “minus” node with two incoming arrows, it’s not clear which value is being subtracted from the other (that is, if the inputs are o and δ, do we compute o − δ or δ − o?). So, to sidestep that problem, we first multiply (Go × Fδ), multiply that by -1, and then add that result to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Wxg2 is linked to weight Wgf1 which, in turn, is linked to the Total Error.  Once the error (loss) function calculates the total error, its location on the gradient, and the slope (derivative) at that location, the optimizer then walks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Wgf1 and then weight Wxg2.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96021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solidFill>
                <a:srgbClr val="3C3C3B"/>
              </a:solidFill>
              <a:effectLst/>
              <a:latin typeface="+mn-lt"/>
            </a:endParaRP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20</a:t>
            </a:fld>
            <a:endParaRPr lang="en-US"/>
          </a:p>
        </p:txBody>
      </p:sp>
    </p:spTree>
    <p:extLst>
      <p:ext uri="{BB962C8B-B14F-4D97-AF65-F5344CB8AC3E}">
        <p14:creationId xmlns:p14="http://schemas.microsoft.com/office/powerpoint/2010/main" val="266817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21</a:t>
            </a:fld>
            <a:endParaRPr lang="en-US"/>
          </a:p>
        </p:txBody>
      </p:sp>
    </p:spTree>
    <p:extLst>
      <p:ext uri="{BB962C8B-B14F-4D97-AF65-F5344CB8AC3E}">
        <p14:creationId xmlns:p14="http://schemas.microsoft.com/office/powerpoint/2010/main" val="289467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22</a:t>
            </a:fld>
            <a:endParaRPr lang="en-US"/>
          </a:p>
        </p:txBody>
      </p:sp>
    </p:spTree>
    <p:extLst>
      <p:ext uri="{BB962C8B-B14F-4D97-AF65-F5344CB8AC3E}">
        <p14:creationId xmlns:p14="http://schemas.microsoft.com/office/powerpoint/2010/main" val="2554863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23</a:t>
            </a:fld>
            <a:endParaRPr lang="en-US"/>
          </a:p>
        </p:txBody>
      </p:sp>
    </p:spTree>
    <p:extLst>
      <p:ext uri="{BB962C8B-B14F-4D97-AF65-F5344CB8AC3E}">
        <p14:creationId xmlns:p14="http://schemas.microsoft.com/office/powerpoint/2010/main" val="1538858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24</a:t>
            </a:fld>
            <a:endParaRPr lang="en-US"/>
          </a:p>
        </p:txBody>
      </p:sp>
    </p:spTree>
    <p:extLst>
      <p:ext uri="{BB962C8B-B14F-4D97-AF65-F5344CB8AC3E}">
        <p14:creationId xmlns:p14="http://schemas.microsoft.com/office/powerpoint/2010/main" val="127097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25</a:t>
            </a:fld>
            <a:endParaRPr lang="en-US"/>
          </a:p>
        </p:txBody>
      </p:sp>
    </p:spTree>
    <p:extLst>
      <p:ext uri="{BB962C8B-B14F-4D97-AF65-F5344CB8AC3E}">
        <p14:creationId xmlns:p14="http://schemas.microsoft.com/office/powerpoint/2010/main" val="376761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let’s zoom out and consider the training process from the perspective of the overall model.  Here we see the training process (the process of </a:t>
            </a:r>
            <a:r>
              <a:rPr lang="en-US" b="1" dirty="0"/>
              <a:t>model convergence)</a:t>
            </a:r>
            <a:r>
              <a:rPr lang="en-US" dirty="0"/>
              <a:t> simulated for a linear regression model.  As our model converges to a global minimum – that is, the model’s fit improves as the regression line moves – our training loss drops and adjustments to our parameters (weights and biases) levels off.</a:t>
            </a:r>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567730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MNIST (</a:t>
            </a:r>
            <a:r>
              <a:rPr lang="en-US" b="0" i="1" dirty="0">
                <a:solidFill>
                  <a:srgbClr val="202122"/>
                </a:solidFill>
                <a:effectLst/>
                <a:latin typeface="Arial" panose="020B0604020202020204" pitchFamily="34" charset="0"/>
              </a:rPr>
              <a:t>Modified </a:t>
            </a:r>
            <a:r>
              <a:rPr lang="en-US" b="0" i="1" u="none" strike="noStrike" dirty="0">
                <a:solidFill>
                  <a:srgbClr val="0645AD"/>
                </a:solidFill>
                <a:effectLst/>
                <a:latin typeface="Arial" panose="020B0604020202020204" pitchFamily="34" charset="0"/>
                <a:hlinkClick r:id="rId3" tooltip="National Institute of Standards and Technology"/>
              </a:rPr>
              <a:t>National Institute of Standards and Technology</a:t>
            </a:r>
            <a:r>
              <a:rPr lang="en-US" b="0" i="1" u="none" strike="noStrike" dirty="0">
                <a:solidFill>
                  <a:srgbClr val="202122"/>
                </a:solidFill>
                <a:effectLst/>
                <a:latin typeface="Arial" panose="020B0604020202020204" pitchFamily="34" charset="0"/>
              </a:rPr>
              <a:t>)</a:t>
            </a:r>
            <a:r>
              <a:rPr lang="en-US" dirty="0"/>
              <a:t> is a famous dataset of handwritten digits with 60,000 examples in the training set and 10,000 in the test set. </a:t>
            </a:r>
            <a:r>
              <a:rPr lang="en-US" b="0" i="0" dirty="0">
                <a:solidFill>
                  <a:srgbClr val="202122"/>
                </a:solidFill>
                <a:effectLst/>
                <a:latin typeface="Arial" panose="020B0604020202020204" pitchFamily="34" charset="0"/>
              </a:rPr>
              <a:t>MNIST was created in 1998 – a long, long time ago in AI time.  </a:t>
            </a:r>
            <a:r>
              <a:rPr lang="en-US" dirty="0"/>
              <a:t>Creating a deep learning model to correctly classify a given image is equivalent to writing a “Hello World” program in AI. </a:t>
            </a:r>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its weights such that the total error is minimized.  More concretely, the network must calculate the individual contribution of each weight to the total error and then proceed to adjust each (up / down) in relation to its contribution to the total error. </a:t>
            </a:r>
          </a:p>
          <a:p>
            <a:pPr marL="228600" indent="-228600">
              <a:buAutoNum type="arabicPeriod"/>
            </a:pPr>
            <a:r>
              <a:rPr lang="en-US" b="0" i="0" dirty="0">
                <a:solidFill>
                  <a:srgbClr val="3C3C3B"/>
                </a:solidFill>
                <a:effectLst/>
                <a:latin typeface="+mn-lt"/>
              </a:rPr>
              <a:t>To adjust a weight, we need the output from the originating neuron as well as the delta from its downstream connection.  We will discuss the weight update process in just a bit.</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But first, let’s take a closer look at inner workings of the error/loss function…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loss function’s contour may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DFCB35-A125-4DA8-AA3A-9B3A701BBCDA}"/>
              </a:ext>
            </a:extLst>
          </p:cNvPr>
          <p:cNvSpPr txBox="1"/>
          <p:nvPr/>
        </p:nvSpPr>
        <p:spPr>
          <a:xfrm>
            <a:off x="7080222" y="5518979"/>
            <a:ext cx="4086127"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(b) without skip connections</a:t>
            </a:r>
            <a:endParaRPr lang="en-US" sz="2400" dirty="0">
              <a:solidFill>
                <a:schemeClr val="tx1">
                  <a:lumMod val="65000"/>
                  <a:lumOff val="35000"/>
                </a:schemeClr>
              </a:solidFill>
              <a:latin typeface="Palatino Linotype" panose="02040502050505030304" pitchFamily="18" charset="0"/>
            </a:endParaRPr>
          </a:p>
        </p:txBody>
      </p:sp>
      <p:sp>
        <p:nvSpPr>
          <p:cNvPr id="11" name="TextBox 10">
            <a:extLst>
              <a:ext uri="{FF2B5EF4-FFF2-40B4-BE49-F238E27FC236}">
                <a16:creationId xmlns:a16="http://schemas.microsoft.com/office/drawing/2014/main" id="{B8CADA72-BA2E-47D4-9ECF-D6EDF90D9FCD}"/>
              </a:ext>
            </a:extLst>
          </p:cNvPr>
          <p:cNvSpPr txBox="1"/>
          <p:nvPr/>
        </p:nvSpPr>
        <p:spPr>
          <a:xfrm>
            <a:off x="1494845" y="5524769"/>
            <a:ext cx="3895344"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(a) with skip connections</a:t>
            </a:r>
            <a:endParaRPr lang="en-US" sz="2400" dirty="0">
              <a:solidFill>
                <a:schemeClr val="tx1">
                  <a:lumMod val="65000"/>
                  <a:lumOff val="35000"/>
                </a:schemeClr>
              </a:solidFill>
              <a:latin typeface="Palatino Linotype" panose="02040502050505030304" pitchFamily="18" charset="0"/>
            </a:endParaRPr>
          </a:p>
        </p:txBody>
      </p:sp>
      <p:sp>
        <p:nvSpPr>
          <p:cNvPr id="12" name="Content Placeholder 4">
            <a:extLst>
              <a:ext uri="{FF2B5EF4-FFF2-40B4-BE49-F238E27FC236}">
                <a16:creationId xmlns:a16="http://schemas.microsoft.com/office/drawing/2014/main" id="{1DD76B48-693A-4B66-8A67-1E27E4EDDB57}"/>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ResNet-56 Model</a:t>
            </a:r>
          </a:p>
        </p:txBody>
      </p:sp>
      <p:sp>
        <p:nvSpPr>
          <p:cNvPr id="13" name="TextBox 12">
            <a:extLst>
              <a:ext uri="{FF2B5EF4-FFF2-40B4-BE49-F238E27FC236}">
                <a16:creationId xmlns:a16="http://schemas.microsoft.com/office/drawing/2014/main" id="{C525176F-5D79-431C-8903-E70B2FA719A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Li, H., et. al.  (2018). </a:t>
            </a:r>
            <a:r>
              <a:rPr lang="en-US" sz="1400" i="1" dirty="0">
                <a:solidFill>
                  <a:schemeClr val="tx1">
                    <a:lumMod val="65000"/>
                    <a:lumOff val="35000"/>
                  </a:schemeClr>
                </a:solidFill>
                <a:latin typeface="+mj-lt"/>
                <a:ea typeface="Verdana" panose="020B0604030504040204" pitchFamily="34" charset="0"/>
              </a:rPr>
              <a:t>Visualizing the Loss Landscape of Neural Nets</a:t>
            </a:r>
            <a:r>
              <a:rPr lang="en-US" sz="1400" dirty="0">
                <a:solidFill>
                  <a:schemeClr val="tx1">
                    <a:lumMod val="65000"/>
                    <a:lumOff val="35000"/>
                  </a:schemeClr>
                </a:solidFill>
                <a:latin typeface="+mj-lt"/>
                <a:ea typeface="Verdana" panose="020B0604030504040204" pitchFamily="34" charset="0"/>
              </a:rPr>
              <a:t>.  NeurIPS 2018, Montreal, CA </a:t>
            </a:r>
          </a:p>
        </p:txBody>
      </p:sp>
      <p:pic>
        <p:nvPicPr>
          <p:cNvPr id="15" name="Picture 14" descr="A close-up of a person's mouth&#10;&#10;Description automatically generated with medium confidence">
            <a:extLst>
              <a:ext uri="{FF2B5EF4-FFF2-40B4-BE49-F238E27FC236}">
                <a16:creationId xmlns:a16="http://schemas.microsoft.com/office/drawing/2014/main" id="{DCD189A4-E4F3-4209-9C9E-565B21707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099" y="2812688"/>
            <a:ext cx="3903486" cy="2109717"/>
          </a:xfrm>
          <a:prstGeom prst="rect">
            <a:avLst/>
          </a:prstGeom>
        </p:spPr>
      </p:pic>
      <p:pic>
        <p:nvPicPr>
          <p:cNvPr id="17" name="Picture 16">
            <a:extLst>
              <a:ext uri="{FF2B5EF4-FFF2-40B4-BE49-F238E27FC236}">
                <a16:creationId xmlns:a16="http://schemas.microsoft.com/office/drawing/2014/main" id="{6EB1114F-AB7D-4D32-B485-AD9A428CC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400" y="1935595"/>
            <a:ext cx="3593755" cy="2986810"/>
          </a:xfrm>
          <a:prstGeom prst="rect">
            <a:avLst/>
          </a:prstGeom>
        </p:spPr>
      </p:pic>
    </p:spTree>
    <p:extLst>
      <p:ext uri="{BB962C8B-B14F-4D97-AF65-F5344CB8AC3E}">
        <p14:creationId xmlns:p14="http://schemas.microsoft.com/office/powerpoint/2010/main" val="28936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55F49A1-C874-49C7-9247-85238A885872}"/>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5" name="TextBox 14">
            <a:extLst>
              <a:ext uri="{FF2B5EF4-FFF2-40B4-BE49-F238E27FC236}">
                <a16:creationId xmlns:a16="http://schemas.microsoft.com/office/drawing/2014/main" id="{D2C7AE0A-1039-46D7-B855-85907FE0ECD2}"/>
              </a:ext>
            </a:extLst>
          </p:cNvPr>
          <p:cNvSpPr txBox="1"/>
          <p:nvPr/>
        </p:nvSpPr>
        <p:spPr>
          <a:xfrm>
            <a:off x="5406466"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
        <p:nvSpPr>
          <p:cNvPr id="16" name="TextBox 15">
            <a:extLst>
              <a:ext uri="{FF2B5EF4-FFF2-40B4-BE49-F238E27FC236}">
                <a16:creationId xmlns:a16="http://schemas.microsoft.com/office/drawing/2014/main" id="{9354BAEF-1A01-49F8-B0F8-CA5075AB2176}"/>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cxnSp>
        <p:nvCxnSpPr>
          <p:cNvPr id="11" name="Straight Connector 10">
            <a:extLst>
              <a:ext uri="{FF2B5EF4-FFF2-40B4-BE49-F238E27FC236}">
                <a16:creationId xmlns:a16="http://schemas.microsoft.com/office/drawing/2014/main" id="{1085AB63-FFA2-4EE3-81FB-444EA6AEB39E}"/>
              </a:ext>
            </a:extLst>
          </p:cNvPr>
          <p:cNvCxnSpPr>
            <a:cxnSpLocks/>
          </p:cNvCxnSpPr>
          <p:nvPr/>
        </p:nvCxnSpPr>
        <p:spPr>
          <a:xfrm flipH="1" flipV="1">
            <a:off x="4949323" y="739977"/>
            <a:ext cx="738369" cy="2051330"/>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0CB7402-680F-4704-80F6-6C77B34C4E49}"/>
              </a:ext>
            </a:extLst>
          </p:cNvPr>
          <p:cNvPicPr>
            <a:picLocks noChangeAspect="1"/>
          </p:cNvPicPr>
          <p:nvPr/>
        </p:nvPicPr>
        <p:blipFill>
          <a:blip r:embed="rId7"/>
          <a:stretch>
            <a:fillRect/>
          </a:stretch>
        </p:blipFill>
        <p:spPr>
          <a:xfrm>
            <a:off x="4120685" y="-61305"/>
            <a:ext cx="1422282" cy="913070"/>
          </a:xfrm>
          <a:prstGeom prst="rect">
            <a:avLst/>
          </a:prstGeom>
        </p:spPr>
      </p:pic>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4" name="Picture 3">
            <a:extLst>
              <a:ext uri="{FF2B5EF4-FFF2-40B4-BE49-F238E27FC236}">
                <a16:creationId xmlns:a16="http://schemas.microsoft.com/office/drawing/2014/main" id="{B413CE53-7EF3-4650-9DF3-E7FDCBE932FC}"/>
              </a:ext>
            </a:extLst>
          </p:cNvPr>
          <p:cNvPicPr>
            <a:picLocks noChangeAspect="1"/>
          </p:cNvPicPr>
          <p:nvPr/>
        </p:nvPicPr>
        <p:blipFill>
          <a:blip r:embed="rId3"/>
          <a:stretch>
            <a:fillRect/>
          </a:stretch>
        </p:blipFill>
        <p:spPr>
          <a:xfrm>
            <a:off x="319087" y="590617"/>
            <a:ext cx="11553825" cy="5267325"/>
          </a:xfrm>
          <a:prstGeom prst="rect">
            <a:avLst/>
          </a:prstGeom>
        </p:spPr>
      </p:pic>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CDCBAC84-CC50-564A-8ABA-EF16191FB1E2}"/>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66EC2F4D-DB5A-3D4B-8201-B6F9878A2CC6}"/>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09B8F22D-05C7-C347-91AD-002C0302B7B7}"/>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4" name="TextBox 13">
            <a:extLst>
              <a:ext uri="{FF2B5EF4-FFF2-40B4-BE49-F238E27FC236}">
                <a16:creationId xmlns:a16="http://schemas.microsoft.com/office/drawing/2014/main" id="{572597A0-C79A-6F41-9BC6-62E2541E3DE8}"/>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8" name="TextBox 17">
            <a:extLst>
              <a:ext uri="{FF2B5EF4-FFF2-40B4-BE49-F238E27FC236}">
                <a16:creationId xmlns:a16="http://schemas.microsoft.com/office/drawing/2014/main" id="{569594C0-B3E4-EE4B-8C36-F2C040703E36}"/>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
        <p:nvSpPr>
          <p:cNvPr id="12" name="!!x3">
            <a:extLst>
              <a:ext uri="{FF2B5EF4-FFF2-40B4-BE49-F238E27FC236}">
                <a16:creationId xmlns:a16="http://schemas.microsoft.com/office/drawing/2014/main" id="{CF113F07-0B27-3949-BDFB-EA8E40922A7E}"/>
              </a:ext>
            </a:extLst>
          </p:cNvPr>
          <p:cNvSpPr/>
          <p:nvPr/>
        </p:nvSpPr>
        <p:spPr>
          <a:xfrm>
            <a:off x="5334577" y="183934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2715AE7A-4320-0D4B-9486-8ED4A86A605F}"/>
              </a:ext>
            </a:extLst>
          </p:cNvPr>
          <p:cNvCxnSpPr/>
          <p:nvPr/>
        </p:nvCxnSpPr>
        <p:spPr>
          <a:xfrm flipV="1">
            <a:off x="5575534" y="1454527"/>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57D89490-CD53-4A4D-BF38-9CAC027EC26A}"/>
              </a:ext>
            </a:extLst>
          </p:cNvPr>
          <p:cNvSpPr/>
          <p:nvPr/>
        </p:nvSpPr>
        <p:spPr>
          <a:xfrm rot="18986712">
            <a:off x="4833366" y="13902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
            <a:extLst>
              <a:ext uri="{FF2B5EF4-FFF2-40B4-BE49-F238E27FC236}">
                <a16:creationId xmlns:a16="http://schemas.microsoft.com/office/drawing/2014/main" id="{AA74A90B-F189-5D45-B383-73CFB42AB746}"/>
              </a:ext>
            </a:extLst>
          </p:cNvPr>
          <p:cNvCxnSpPr>
            <a:cxnSpLocks/>
          </p:cNvCxnSpPr>
          <p:nvPr/>
        </p:nvCxnSpPr>
        <p:spPr>
          <a:xfrm flipV="1">
            <a:off x="5268709" y="2825646"/>
            <a:ext cx="0" cy="28391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75F043DB-BA1C-3746-9B58-E521860427C2}"/>
              </a:ext>
            </a:extLst>
          </p:cNvPr>
          <p:cNvSpPr/>
          <p:nvPr/>
        </p:nvSpPr>
        <p:spPr>
          <a:xfrm>
            <a:off x="5027752"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B57AE14B-8290-0045-AE65-161B973EA14D}"/>
              </a:ext>
            </a:extLst>
          </p:cNvPr>
          <p:cNvSpPr/>
          <p:nvPr/>
        </p:nvSpPr>
        <p:spPr>
          <a:xfrm>
            <a:off x="5035248" y="257235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4" name="Straight Arrow Connector 3">
            <a:extLst>
              <a:ext uri="{FF2B5EF4-FFF2-40B4-BE49-F238E27FC236}">
                <a16:creationId xmlns:a16="http://schemas.microsoft.com/office/drawing/2014/main" id="{338A7FCE-5558-4E48-B607-0A6E0E29C22F}"/>
              </a:ext>
            </a:extLst>
          </p:cNvPr>
          <p:cNvCxnSpPr>
            <a:cxnSpLocks/>
          </p:cNvCxnSpPr>
          <p:nvPr/>
        </p:nvCxnSpPr>
        <p:spPr>
          <a:xfrm flipH="1">
            <a:off x="5474041" y="2273759"/>
            <a:ext cx="65868" cy="33881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43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252"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 name="Picture 2">
            <a:extLst>
              <a:ext uri="{FF2B5EF4-FFF2-40B4-BE49-F238E27FC236}">
                <a16:creationId xmlns:a16="http://schemas.microsoft.com/office/drawing/2014/main" id="{3DFA451B-84F4-4989-B413-49AF60C14BA4}"/>
              </a:ext>
            </a:extLst>
          </p:cNvPr>
          <p:cNvPicPr>
            <a:picLocks noChangeAspect="1"/>
          </p:cNvPicPr>
          <p:nvPr/>
        </p:nvPicPr>
        <p:blipFill>
          <a:blip r:embed="rId13"/>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65CB2B0-DF8B-3C40-8B5A-3449D6358553}"/>
              </a:ext>
            </a:extLst>
          </p:cNvPr>
          <p:cNvPicPr>
            <a:picLocks noChangeAspect="1"/>
          </p:cNvPicPr>
          <p:nvPr/>
        </p:nvPicPr>
        <p:blipFill>
          <a:blip r:embed="rId3">
            <a:alphaModFix/>
          </a:blip>
          <a:stretch>
            <a:fillRect/>
          </a:stretch>
        </p:blipFill>
        <p:spPr>
          <a:xfrm>
            <a:off x="3282025" y="228600"/>
            <a:ext cx="5627950" cy="6134006"/>
          </a:xfrm>
          <a:prstGeom prst="rect">
            <a:avLst/>
          </a:prstGeom>
        </p:spPr>
      </p:pic>
      <p:sp>
        <p:nvSpPr>
          <p:cNvPr id="10" name="TextBox 9">
            <a:extLst>
              <a:ext uri="{FF2B5EF4-FFF2-40B4-BE49-F238E27FC236}">
                <a16:creationId xmlns:a16="http://schemas.microsoft.com/office/drawing/2014/main" id="{28EA983F-D732-B846-A699-F3F34B3A0DB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92AAFADB-EDD0-5E41-BDE0-6A48C8220DA2}"/>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491F1B7-830D-C749-9DB9-53F60D41D752}"/>
              </a:ext>
            </a:extLst>
          </p:cNvPr>
          <p:cNvSpPr txBox="1"/>
          <p:nvPr/>
        </p:nvSpPr>
        <p:spPr>
          <a:xfrm>
            <a:off x="4803737" y="164273"/>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5699412"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5940369" y="1133856"/>
            <a:ext cx="0" cy="86630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19800000">
            <a:off x="5198201" y="1085420"/>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AB183B4-8D22-AF44-9BCF-B3E021604233}"/>
              </a:ext>
            </a:extLst>
          </p:cNvPr>
          <p:cNvCxnSpPr>
            <a:cxnSpLocks/>
          </p:cNvCxnSpPr>
          <p:nvPr/>
        </p:nvCxnSpPr>
        <p:spPr>
          <a:xfrm flipH="1" flipV="1">
            <a:off x="5167759" y="3161692"/>
            <a:ext cx="1" cy="250309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119E84B8-0506-894F-98EC-2BBBE8FCABAD}"/>
              </a:ext>
            </a:extLst>
          </p:cNvPr>
          <p:cNvSpPr/>
          <p:nvPr/>
        </p:nvSpPr>
        <p:spPr>
          <a:xfrm>
            <a:off x="4934630"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8BB8C0CD-524B-7344-999A-7ED0F620876B}"/>
              </a:ext>
            </a:extLst>
          </p:cNvPr>
          <p:cNvSpPr/>
          <p:nvPr/>
        </p:nvSpPr>
        <p:spPr>
          <a:xfrm>
            <a:off x="4922821" y="2947086"/>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808E1DF3-BB9B-0B4D-AA55-45DEEDF59E50}"/>
              </a:ext>
            </a:extLst>
          </p:cNvPr>
          <p:cNvCxnSpPr>
            <a:cxnSpLocks/>
          </p:cNvCxnSpPr>
          <p:nvPr/>
        </p:nvCxnSpPr>
        <p:spPr>
          <a:xfrm flipH="1">
            <a:off x="5345577" y="2273479"/>
            <a:ext cx="556459" cy="74285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29C519-4ED7-4D7C-9046-3C3811BD9257}"/>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7750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E490E251-83FA-3240-9DD2-5E8C0132165A}"/>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B123902C-CC49-954C-B80C-BAFB58F52F74}"/>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17818A1E-9E7E-2C4C-ADB4-30F4F58AC9C5}"/>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B7374F93-D12A-3943-B077-429B16A7F85C}"/>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09599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333724" y="914400"/>
            <a:ext cx="0" cy="11314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241733">
            <a:off x="5602937" y="875239"/>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C010978C-3FCB-9C4F-AE40-443507DF77C8}"/>
              </a:ext>
            </a:extLst>
          </p:cNvPr>
          <p:cNvCxnSpPr>
            <a:cxnSpLocks/>
          </p:cNvCxnSpPr>
          <p:nvPr/>
        </p:nvCxnSpPr>
        <p:spPr>
          <a:xfrm flipV="1">
            <a:off x="4938593" y="3877615"/>
            <a:ext cx="333" cy="178717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D41E6196-37F2-D547-8AB2-2F6B66DBD4B5}"/>
              </a:ext>
            </a:extLst>
          </p:cNvPr>
          <p:cNvSpPr/>
          <p:nvPr/>
        </p:nvSpPr>
        <p:spPr>
          <a:xfrm>
            <a:off x="4697969"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D66FA5D-7F93-CE49-9B2F-6732B2EC0ADF}"/>
              </a:ext>
            </a:extLst>
          </p:cNvPr>
          <p:cNvSpPr/>
          <p:nvPr/>
        </p:nvSpPr>
        <p:spPr>
          <a:xfrm>
            <a:off x="4697969" y="363665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FAF4B12E-1D85-AA4A-A46A-DB0453AB2D51}"/>
              </a:ext>
            </a:extLst>
          </p:cNvPr>
          <p:cNvCxnSpPr>
            <a:cxnSpLocks/>
          </p:cNvCxnSpPr>
          <p:nvPr/>
        </p:nvCxnSpPr>
        <p:spPr>
          <a:xfrm flipH="1">
            <a:off x="5179883" y="2273479"/>
            <a:ext cx="1125912" cy="1490999"/>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5A3200-76C1-4A94-91CE-74F104C335CC}"/>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299173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D8BE3E8-812A-5142-849A-F310329DF195}"/>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9A5BB91D-6CED-7E47-9FA0-29E2C54489E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87F310BA-3BB1-EE43-9D2D-5A8806420DB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49E5881C-E2F9-004E-879C-99F4502304FE}"/>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8" name="!!Straight Connector ">
            <a:extLst>
              <a:ext uri="{FF2B5EF4-FFF2-40B4-BE49-F238E27FC236}">
                <a16:creationId xmlns:a16="http://schemas.microsoft.com/office/drawing/2014/main" id="{4CD809F0-2F8B-314B-A2C3-6F5FB4DE4FF2}"/>
              </a:ext>
            </a:extLst>
          </p:cNvPr>
          <p:cNvCxnSpPr>
            <a:cxnSpLocks/>
          </p:cNvCxnSpPr>
          <p:nvPr/>
        </p:nvCxnSpPr>
        <p:spPr>
          <a:xfrm flipV="1">
            <a:off x="4745950" y="4244875"/>
            <a:ext cx="0" cy="14199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x2">
            <a:extLst>
              <a:ext uri="{FF2B5EF4-FFF2-40B4-BE49-F238E27FC236}">
                <a16:creationId xmlns:a16="http://schemas.microsoft.com/office/drawing/2014/main" id="{5F1B0C65-14E9-0547-83B1-126F04BEEA5E}"/>
              </a:ext>
            </a:extLst>
          </p:cNvPr>
          <p:cNvSpPr/>
          <p:nvPr/>
        </p:nvSpPr>
        <p:spPr>
          <a:xfrm>
            <a:off x="4504993"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4" name="!!x1">
            <a:extLst>
              <a:ext uri="{FF2B5EF4-FFF2-40B4-BE49-F238E27FC236}">
                <a16:creationId xmlns:a16="http://schemas.microsoft.com/office/drawing/2014/main" id="{FFE0742E-94E6-F247-9BA4-E88F8AF0AFDC}"/>
              </a:ext>
            </a:extLst>
          </p:cNvPr>
          <p:cNvSpPr/>
          <p:nvPr/>
        </p:nvSpPr>
        <p:spPr>
          <a:xfrm>
            <a:off x="4504993" y="40039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5" name="!!x3">
            <a:extLst>
              <a:ext uri="{FF2B5EF4-FFF2-40B4-BE49-F238E27FC236}">
                <a16:creationId xmlns:a16="http://schemas.microsoft.com/office/drawing/2014/main" id="{22ABDFE0-6888-C546-88BD-71FEF5A7744B}"/>
              </a:ext>
            </a:extLst>
          </p:cNvPr>
          <p:cNvSpPr/>
          <p:nvPr/>
        </p:nvSpPr>
        <p:spPr>
          <a:xfrm>
            <a:off x="6342147"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583104" y="801974"/>
            <a:ext cx="0" cy="119818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370579">
            <a:off x="5840938" y="7791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146A62F-2E05-CF41-932D-23657B92B80F}"/>
              </a:ext>
            </a:extLst>
          </p:cNvPr>
          <p:cNvCxnSpPr>
            <a:cxnSpLocks/>
          </p:cNvCxnSpPr>
          <p:nvPr/>
        </p:nvCxnSpPr>
        <p:spPr>
          <a:xfrm flipH="1">
            <a:off x="4986907" y="2273479"/>
            <a:ext cx="1461388" cy="185913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F26E0-30EB-493A-A5A1-BC55592D8414}"/>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72209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2F1EFCFA-47A9-7341-9155-8C96F7597470}"/>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054E92B8-0AB5-CE49-B9D2-6875299460D0}"/>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444960AC-C56A-074A-A08E-4AC1C892357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CB5DD35-99A4-834F-8B2A-BB3FEBB1C083}"/>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87613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7117096" y="629587"/>
            <a:ext cx="0" cy="13359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844392">
            <a:off x="6329958" y="639045"/>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83CE24F-C731-1D49-A388-A5EBD76E356E}"/>
              </a:ext>
            </a:extLst>
          </p:cNvPr>
          <p:cNvCxnSpPr>
            <a:cxnSpLocks/>
          </p:cNvCxnSpPr>
          <p:nvPr/>
        </p:nvCxnSpPr>
        <p:spPr>
          <a:xfrm flipV="1">
            <a:off x="4489221" y="4678475"/>
            <a:ext cx="0" cy="9863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63D96B76-B90D-1E4F-A229-8AC71B6C0180}"/>
              </a:ext>
            </a:extLst>
          </p:cNvPr>
          <p:cNvSpPr/>
          <p:nvPr/>
        </p:nvSpPr>
        <p:spPr>
          <a:xfrm>
            <a:off x="4248264"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EE2E091-9B15-7B44-8F1F-371023509672}"/>
              </a:ext>
            </a:extLst>
          </p:cNvPr>
          <p:cNvSpPr/>
          <p:nvPr/>
        </p:nvSpPr>
        <p:spPr>
          <a:xfrm>
            <a:off x="4248264" y="44375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4" name="Straight Arrow Connector 23">
            <a:extLst>
              <a:ext uri="{FF2B5EF4-FFF2-40B4-BE49-F238E27FC236}">
                <a16:creationId xmlns:a16="http://schemas.microsoft.com/office/drawing/2014/main" id="{1308E560-3866-6647-ABC0-5AE7C9229130}"/>
              </a:ext>
            </a:extLst>
          </p:cNvPr>
          <p:cNvCxnSpPr>
            <a:cxnSpLocks/>
          </p:cNvCxnSpPr>
          <p:nvPr/>
        </p:nvCxnSpPr>
        <p:spPr>
          <a:xfrm flipH="1">
            <a:off x="4679079" y="2285509"/>
            <a:ext cx="2393046" cy="2392966"/>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443441-C798-4011-A254-2BA0C9EBED01}"/>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64531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box and whisker chart&#10;&#10;Description automatically generated">
            <a:extLst>
              <a:ext uri="{FF2B5EF4-FFF2-40B4-BE49-F238E27FC236}">
                <a16:creationId xmlns:a16="http://schemas.microsoft.com/office/drawing/2014/main" id="{10006767-D390-6F45-A724-769E6F5817F4}"/>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5" name="!!x3">
            <a:extLst>
              <a:ext uri="{FF2B5EF4-FFF2-40B4-BE49-F238E27FC236}">
                <a16:creationId xmlns:a16="http://schemas.microsoft.com/office/drawing/2014/main" id="{22ABDFE0-6888-C546-88BD-71FEF5A7744B}"/>
              </a:ext>
            </a:extLst>
          </p:cNvPr>
          <p:cNvSpPr/>
          <p:nvPr/>
        </p:nvSpPr>
        <p:spPr>
          <a:xfrm>
            <a:off x="7483241"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H="1" flipV="1">
            <a:off x="7712766"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1435198">
            <a:off x="6970599" y="52592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25D600-2578-4842-9038-1E88477C9311}"/>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E74A9048-C562-B84B-B5AD-08BCC0854FE1}"/>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8" name="TextBox 17">
            <a:extLst>
              <a:ext uri="{FF2B5EF4-FFF2-40B4-BE49-F238E27FC236}">
                <a16:creationId xmlns:a16="http://schemas.microsoft.com/office/drawing/2014/main" id="{12BE4A04-B8CB-FB48-8226-1D8C79B02F4A}"/>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21" name="!!Straight Connector ">
            <a:extLst>
              <a:ext uri="{FF2B5EF4-FFF2-40B4-BE49-F238E27FC236}">
                <a16:creationId xmlns:a16="http://schemas.microsoft.com/office/drawing/2014/main" id="{1FF6B3DB-13FF-5F47-968E-08961B640C99}"/>
              </a:ext>
            </a:extLst>
          </p:cNvPr>
          <p:cNvCxnSpPr>
            <a:cxnSpLocks/>
          </p:cNvCxnSpPr>
          <p:nvPr/>
        </p:nvCxnSpPr>
        <p:spPr>
          <a:xfrm flipV="1">
            <a:off x="4286854" y="4941917"/>
            <a:ext cx="0" cy="72287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x2">
            <a:extLst>
              <a:ext uri="{FF2B5EF4-FFF2-40B4-BE49-F238E27FC236}">
                <a16:creationId xmlns:a16="http://schemas.microsoft.com/office/drawing/2014/main" id="{8A8C82DE-36B5-F041-BD08-16C16698A455}"/>
              </a:ext>
            </a:extLst>
          </p:cNvPr>
          <p:cNvSpPr/>
          <p:nvPr/>
        </p:nvSpPr>
        <p:spPr>
          <a:xfrm>
            <a:off x="4045897"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4" name="!!x1">
            <a:extLst>
              <a:ext uri="{FF2B5EF4-FFF2-40B4-BE49-F238E27FC236}">
                <a16:creationId xmlns:a16="http://schemas.microsoft.com/office/drawing/2014/main" id="{1F36497B-A89F-B241-9BC0-9DC73FBA06C1}"/>
              </a:ext>
            </a:extLst>
          </p:cNvPr>
          <p:cNvSpPr/>
          <p:nvPr/>
        </p:nvSpPr>
        <p:spPr>
          <a:xfrm>
            <a:off x="4045897" y="470096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6" name="Straight Arrow Connector 25">
            <a:extLst>
              <a:ext uri="{FF2B5EF4-FFF2-40B4-BE49-F238E27FC236}">
                <a16:creationId xmlns:a16="http://schemas.microsoft.com/office/drawing/2014/main" id="{C7DC190D-4B5F-6746-BF7F-D01AEBC8A9BF}"/>
              </a:ext>
            </a:extLst>
          </p:cNvPr>
          <p:cNvCxnSpPr>
            <a:cxnSpLocks/>
          </p:cNvCxnSpPr>
          <p:nvPr/>
        </p:nvCxnSpPr>
        <p:spPr>
          <a:xfrm flipH="1">
            <a:off x="4515936" y="2261759"/>
            <a:ext cx="3148887" cy="265640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787D0D-4E36-4C07-B594-19D6661B895E}"/>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426454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0C44EE30-2DFD-6E4A-9771-951D641E5957}"/>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2869557E-383D-6A43-A18E-68A6F3200FFD}"/>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F424C681-9F97-2242-8A1C-C776648FFBF8}"/>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A21D870A-8A38-6F46-B6C3-48FDAE0F44B0}"/>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7834516"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7" name="!!topline">
            <a:extLst>
              <a:ext uri="{FF2B5EF4-FFF2-40B4-BE49-F238E27FC236}">
                <a16:creationId xmlns:a16="http://schemas.microsoft.com/office/drawing/2014/main" id="{F3F6A119-5138-B343-8340-27FA5DC30346}"/>
              </a:ext>
            </a:extLst>
          </p:cNvPr>
          <p:cNvSpPr/>
          <p:nvPr/>
        </p:nvSpPr>
        <p:spPr>
          <a:xfrm>
            <a:off x="7327720" y="510367"/>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topdotted">
            <a:extLst>
              <a:ext uri="{FF2B5EF4-FFF2-40B4-BE49-F238E27FC236}">
                <a16:creationId xmlns:a16="http://schemas.microsoft.com/office/drawing/2014/main" id="{61F01312-68EB-9448-B616-B66FC65DDA55}"/>
              </a:ext>
            </a:extLst>
          </p:cNvPr>
          <p:cNvCxnSpPr>
            <a:cxnSpLocks/>
          </p:cNvCxnSpPr>
          <p:nvPr/>
        </p:nvCxnSpPr>
        <p:spPr>
          <a:xfrm flipH="1" flipV="1">
            <a:off x="8064549"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18B9CDA3-320C-1B41-81EC-B99BD2E25254}"/>
              </a:ext>
            </a:extLst>
          </p:cNvPr>
          <p:cNvSpPr/>
          <p:nvPr/>
        </p:nvSpPr>
        <p:spPr>
          <a:xfrm>
            <a:off x="3929449" y="548170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6EBE3F7D-553B-0348-A32B-407E2607EBA0}"/>
              </a:ext>
            </a:extLst>
          </p:cNvPr>
          <p:cNvSpPr/>
          <p:nvPr/>
        </p:nvSpPr>
        <p:spPr>
          <a:xfrm>
            <a:off x="3929449" y="491477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2" name="!!Straight Connector ">
            <a:extLst>
              <a:ext uri="{FF2B5EF4-FFF2-40B4-BE49-F238E27FC236}">
                <a16:creationId xmlns:a16="http://schemas.microsoft.com/office/drawing/2014/main" id="{75017E26-4A26-204C-831A-8E795A3B419F}"/>
              </a:ext>
            </a:extLst>
          </p:cNvPr>
          <p:cNvCxnSpPr/>
          <p:nvPr/>
        </p:nvCxnSpPr>
        <p:spPr>
          <a:xfrm flipV="1">
            <a:off x="4170406" y="5155734"/>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6E057D3-9375-A74A-A074-06F7ED290690}"/>
              </a:ext>
            </a:extLst>
          </p:cNvPr>
          <p:cNvCxnSpPr>
            <a:cxnSpLocks/>
          </p:cNvCxnSpPr>
          <p:nvPr/>
        </p:nvCxnSpPr>
        <p:spPr>
          <a:xfrm flipH="1">
            <a:off x="4357485" y="2258356"/>
            <a:ext cx="3717988" cy="289737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045A9D-B8B7-4276-A56E-70A500B5C07F}"/>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0690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E553D-87CC-498F-A6F4-BE873941F430}"/>
              </a:ext>
            </a:extLst>
          </p:cNvPr>
          <p:cNvPicPr>
            <a:picLocks noChangeAspect="1"/>
          </p:cNvPicPr>
          <p:nvPr/>
        </p:nvPicPr>
        <p:blipFill>
          <a:blip r:embed="rId3"/>
          <a:stretch>
            <a:fillRect/>
          </a:stretch>
        </p:blipFill>
        <p:spPr>
          <a:xfrm>
            <a:off x="2012051" y="1892620"/>
            <a:ext cx="8167897" cy="307276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A97D8DA-1FC8-4770-8EEA-E4947515185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https://medium.com/swlh/introduction-to-deep-learning-using-keras-and-tensorflow-part2-284746ab4442</a:t>
            </a:r>
          </a:p>
        </p:txBody>
      </p:sp>
    </p:spTree>
    <p:extLst>
      <p:ext uri="{BB962C8B-B14F-4D97-AF65-F5344CB8AC3E}">
        <p14:creationId xmlns:p14="http://schemas.microsoft.com/office/powerpoint/2010/main" val="393000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2870859"/>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a:t>
            </a:r>
            <a:r>
              <a:rPr lang="en-US" sz="3600" b="0" i="0" dirty="0">
                <a:solidFill>
                  <a:schemeClr val="tx1">
                    <a:lumMod val="65000"/>
                    <a:lumOff val="35000"/>
                  </a:schemeClr>
                </a:solidFill>
                <a:effectLst/>
                <a:latin typeface="Palatino Linotype" panose="02040502050505030304" pitchFamily="18" charset="0"/>
              </a:rPr>
              <a:t>MNIST Exercise</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cs typeface="Segoe UI Light" panose="020B0502040204020203" pitchFamily="34" charset="0"/>
              </a:rPr>
              <a:t>MNISTExercise.pdf</a:t>
            </a:r>
          </a:p>
        </p:txBody>
      </p:sp>
      <p:pic>
        <p:nvPicPr>
          <p:cNvPr id="7" name="Picture 6">
            <a:extLst>
              <a:ext uri="{FF2B5EF4-FFF2-40B4-BE49-F238E27FC236}">
                <a16:creationId xmlns:a16="http://schemas.microsoft.com/office/drawing/2014/main" id="{CDE9D7F6-6B5E-4541-8477-ADDF44837AC1}"/>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pic>
        <p:nvPicPr>
          <p:cNvPr id="9" name="Picture 8">
            <a:extLst>
              <a:ext uri="{FF2B5EF4-FFF2-40B4-BE49-F238E27FC236}">
                <a16:creationId xmlns:a16="http://schemas.microsoft.com/office/drawing/2014/main" id="{DC8DA59B-11C1-41E5-AABE-7DE6105E3AD0}"/>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3" name="TextBox 12">
            <a:extLst>
              <a:ext uri="{FF2B5EF4-FFF2-40B4-BE49-F238E27FC236}">
                <a16:creationId xmlns:a16="http://schemas.microsoft.com/office/drawing/2014/main" id="{25B03F2F-204C-4DD2-A277-0F812391D300}"/>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sp>
        <p:nvSpPr>
          <p:cNvPr id="10" name="TextBox 9">
            <a:extLst>
              <a:ext uri="{FF2B5EF4-FFF2-40B4-BE49-F238E27FC236}">
                <a16:creationId xmlns:a16="http://schemas.microsoft.com/office/drawing/2014/main" id="{288F9674-34D7-47BA-899F-23D96CCBC9D0}"/>
              </a:ext>
            </a:extLst>
          </p:cNvPr>
          <p:cNvSpPr txBox="1"/>
          <p:nvPr/>
        </p:nvSpPr>
        <p:spPr>
          <a:xfrm>
            <a:off x="5375470"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4984</TotalTime>
  <Words>3725</Words>
  <Application>Microsoft Office PowerPoint</Application>
  <PresentationFormat>Widescreen</PresentationFormat>
  <Paragraphs>197</Paragraphs>
  <Slides>32</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506</cp:revision>
  <dcterms:created xsi:type="dcterms:W3CDTF">2021-03-18T17:30:04Z</dcterms:created>
  <dcterms:modified xsi:type="dcterms:W3CDTF">2022-06-24T13:42:26Z</dcterms:modified>
</cp:coreProperties>
</file>